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87" r:id="rId2"/>
    <p:sldId id="293" r:id="rId3"/>
    <p:sldId id="284" r:id="rId4"/>
    <p:sldId id="264" r:id="rId5"/>
    <p:sldId id="259" r:id="rId6"/>
    <p:sldId id="289" r:id="rId7"/>
    <p:sldId id="290" r:id="rId8"/>
    <p:sldId id="265" r:id="rId9"/>
    <p:sldId id="267" r:id="rId10"/>
    <p:sldId id="269" r:id="rId11"/>
    <p:sldId id="271" r:id="rId12"/>
    <p:sldId id="272" r:id="rId13"/>
    <p:sldId id="295" r:id="rId14"/>
    <p:sldId id="277" r:id="rId15"/>
    <p:sldId id="276" r:id="rId16"/>
    <p:sldId id="273" r:id="rId17"/>
    <p:sldId id="291" r:id="rId18"/>
    <p:sldId id="278" r:id="rId19"/>
    <p:sldId id="268" r:id="rId20"/>
    <p:sldId id="296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6667" autoAdjust="0"/>
  </p:normalViewPr>
  <p:slideViewPr>
    <p:cSldViewPr>
      <p:cViewPr>
        <p:scale>
          <a:sx n="80" d="100"/>
          <a:sy n="80" d="100"/>
        </p:scale>
        <p:origin x="-12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2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2966-DBC1-4F9B-9F37-CE6F11656E71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B7CF-16F4-414B-BEED-1F8E34B4C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2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5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кодом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1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Первая страница библиотеки </a:t>
            </a:r>
            <a:r>
              <a:rPr lang="en-US" dirty="0" smtClean="0"/>
              <a:t>Indian Institute of Management Ahmedabad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5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1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0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Самые известные и технологические решения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6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Начнем с самой распространенной</a:t>
            </a:r>
          </a:p>
          <a:p>
            <a:r>
              <a:rPr lang="ru-RU" dirty="0" smtClean="0"/>
              <a:t>Добавить сервисы: </a:t>
            </a:r>
          </a:p>
          <a:p>
            <a:r>
              <a:rPr lang="ru-RU" dirty="0" smtClean="0"/>
              <a:t>Модульная платформа, есть возможность приобретать целиком или выборочно</a:t>
            </a:r>
          </a:p>
          <a:p>
            <a:r>
              <a:rPr lang="ru-RU" dirty="0" smtClean="0"/>
              <a:t>Ко</a:t>
            </a:r>
            <a:r>
              <a:rPr lang="ru-RU" baseline="0" dirty="0" smtClean="0"/>
              <a:t> всем модулям предлагаются тестовые доступы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Плюсы: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большое количество сервисов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для разных типов библиотек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тех. поддержка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1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4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видеть документальное подтверждение </a:t>
            </a:r>
          </a:p>
          <a:p>
            <a:r>
              <a:rPr lang="ru-RU" dirty="0" smtClean="0"/>
              <a:t>Сами разработчики ведут путеводитель о сообществе создающих путеводители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4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 </a:t>
            </a:r>
            <a:r>
              <a:rPr lang="ru-RU" dirty="0" smtClean="0"/>
              <a:t>разработан в  </a:t>
            </a:r>
            <a:r>
              <a:rPr lang="en-US" dirty="0" smtClean="0"/>
              <a:t>Ithaca College Library, </a:t>
            </a:r>
            <a:r>
              <a:rPr lang="ru-RU" dirty="0" smtClean="0"/>
              <a:t>сейчас в </a:t>
            </a:r>
            <a:r>
              <a:rPr lang="en-US" dirty="0" smtClean="0"/>
              <a:t>University of Miami Libraries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2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Самые крупные университеты добавить.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Технической поддержки нет, но вся информация на английском языке: как установить, как правильно</a:t>
            </a:r>
            <a:r>
              <a:rPr lang="ru-RU" baseline="0" dirty="0" smtClean="0">
                <a:solidFill>
                  <a:schemeClr val="tx1"/>
                </a:solidFill>
              </a:rPr>
              <a:t> настраивать работу и наполнять информацией есть на сайте. Как правило это  видеоролики на английском языке. Также существует чат, где пользователи ресурса задают вопросы и дают советы как решить возникающую проблему.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Открытый код с одной стороны – это плюс, можно делать разные изменения, перевести все заголовки на русский язык но с другой стороны это минус</a:t>
            </a:r>
            <a:r>
              <a:rPr lang="ru-RU" baseline="0" dirty="0" smtClean="0"/>
              <a:t> так как придется все делать самим, а это займет много времени. После создания ресурс не заброшен, обновляется, у нас получилось поработать в двух версиях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все приходится делать самим: перевод, исправлять ошибки кода</a:t>
            </a:r>
          </a:p>
          <a:p>
            <a:r>
              <a:rPr lang="en-US" dirty="0" smtClean="0"/>
              <a:t>92</a:t>
            </a:r>
            <a:r>
              <a:rPr lang="en-US" baseline="0" dirty="0" smtClean="0"/>
              <a:t> </a:t>
            </a:r>
            <a:r>
              <a:rPr lang="ru-RU" baseline="0" dirty="0" smtClean="0"/>
              <a:t>учебных заведения, среди них, отмеченное стрелкой ТГУ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5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Итака колледж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B7CF-16F4-414B-BEED-1F8E34B4CD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4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shar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bjectsplu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492896"/>
            <a:ext cx="6858000" cy="12786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cs typeface="Calibri" pitchFamily="34" charset="0"/>
              </a:rPr>
              <a:t>Создание библиотечных путеводителей </a:t>
            </a:r>
            <a:b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cs typeface="Calibri" pitchFamily="34" charset="0"/>
              </a:rPr>
              <a:t>на специализированных платформах. </a:t>
            </a:r>
            <a:b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cs typeface="Calibri" pitchFamily="34" charset="0"/>
              </a:rPr>
              <a:t>Обзор мирового опыта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805264"/>
            <a:ext cx="3776464" cy="9829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i="1" dirty="0" err="1" smtClean="0">
                <a:solidFill>
                  <a:schemeClr val="bg1"/>
                </a:solidFill>
              </a:rPr>
              <a:t>Должина</a:t>
            </a:r>
            <a:r>
              <a:rPr lang="ru-RU" sz="2600" b="1" i="1" dirty="0" smtClean="0">
                <a:solidFill>
                  <a:schemeClr val="bg1"/>
                </a:solidFill>
              </a:rPr>
              <a:t> Наталья Ивановна</a:t>
            </a:r>
          </a:p>
          <a:p>
            <a:pPr algn="l"/>
            <a:r>
              <a:rPr lang="ru-RU" sz="2600" b="1" i="1" dirty="0" smtClean="0">
                <a:solidFill>
                  <a:schemeClr val="bg1"/>
                </a:solidFill>
              </a:rPr>
              <a:t>Зав. сектором продвижения коллекций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7443" y="404664"/>
            <a:ext cx="317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Томский государственный университет</a:t>
            </a:r>
          </a:p>
          <a:p>
            <a:pPr algn="ctr"/>
            <a:r>
              <a:rPr lang="ru-RU" sz="1400" dirty="0" smtClean="0"/>
              <a:t>Научная библиотека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65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440283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Guides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" y="1052736"/>
            <a:ext cx="9019949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3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3989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338" y="6021288"/>
            <a:ext cx="5467662" cy="59432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http://</a:t>
            </a:r>
            <a:r>
              <a:rPr lang="en-US" sz="2400" dirty="0" smtClean="0">
                <a:effectLst/>
              </a:rPr>
              <a:t>www.subjectsplus.com</a:t>
            </a:r>
            <a:endParaRPr lang="ru-RU" sz="2400" dirty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110845"/>
            <a:ext cx="8712967" cy="57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3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63" y="47625"/>
            <a:ext cx="9610726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933056"/>
            <a:ext cx="2987824" cy="2351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92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библиотеки университетов и колледжей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Ithaca College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University of Miami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University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Navarra </a:t>
            </a:r>
            <a:r>
              <a:rPr lang="en-US" sz="1400" dirty="0">
                <a:solidFill>
                  <a:schemeClr val="tx1"/>
                </a:solidFill>
              </a:rPr>
              <a:t>(Spain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Oakland </a:t>
            </a:r>
            <a:r>
              <a:rPr lang="en-US" sz="1400" dirty="0">
                <a:solidFill>
                  <a:schemeClr val="tx1"/>
                </a:solidFill>
              </a:rPr>
              <a:t>University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Louisiana State University Libraries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80388"/>
              </p:ext>
            </p:extLst>
          </p:nvPr>
        </p:nvGraphicFramePr>
        <p:xfrm>
          <a:off x="467544" y="1340768"/>
          <a:ext cx="8147248" cy="230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4461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Плюсы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Минусы</a:t>
                      </a:r>
                      <a:endParaRPr lang="ru-RU" sz="2800" dirty="0"/>
                    </a:p>
                  </a:txBody>
                  <a:tcPr/>
                </a:tc>
              </a:tr>
              <a:tr h="922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бесплатная платформа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технической поддержки нет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ПРОГРАММНЫЙ КОД </a:t>
                      </a:r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31336"/>
            <a:ext cx="6087319" cy="136248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5" y="5370690"/>
            <a:ext cx="5200650" cy="104933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2240" y="398099"/>
            <a:ext cx="3467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subjectsplus.com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3" y="674823"/>
            <a:ext cx="8332826" cy="603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568" y="213160"/>
            <a:ext cx="7662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American University of Central Asia (Kyrgyz Republic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4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604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3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" y="50390"/>
            <a:ext cx="9128705" cy="663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0" y="260648"/>
            <a:ext cx="8114207" cy="661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2609" y="6309320"/>
            <a:ext cx="461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http://library.iima.ac.in/subjectguide.html</a:t>
            </a:r>
          </a:p>
        </p:txBody>
      </p:sp>
    </p:spTree>
    <p:extLst>
      <p:ext uri="{BB962C8B-B14F-4D97-AF65-F5344CB8AC3E}">
        <p14:creationId xmlns:p14="http://schemas.microsoft.com/office/powerpoint/2010/main" val="9754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На главной странице: </a:t>
            </a:r>
          </a:p>
          <a:p>
            <a:pPr marL="1698625" indent="-177800">
              <a:buFont typeface="Arial" pitchFamily="34" charset="0"/>
              <a:buChar char="•"/>
            </a:pPr>
            <a:r>
              <a:rPr lang="ru-RU" sz="2400" dirty="0" smtClean="0"/>
              <a:t>перечень путеводителей (по видам)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Внутри каждого содержится: </a:t>
            </a:r>
          </a:p>
          <a:p>
            <a:pPr marL="1698625" indent="-177800">
              <a:buFont typeface="Arial" pitchFamily="34" charset="0"/>
              <a:buChar char="•"/>
            </a:pPr>
            <a:r>
              <a:rPr lang="ru-RU" sz="2400" dirty="0" smtClean="0"/>
              <a:t>приветствие с кратким описанием  содержания путеводителя;</a:t>
            </a:r>
          </a:p>
          <a:p>
            <a:pPr marL="1698625" indent="-177800">
              <a:buFont typeface="Arial" pitchFamily="34" charset="0"/>
              <a:buChar char="•"/>
            </a:pPr>
            <a:r>
              <a:rPr lang="ru-RU" sz="2400" dirty="0" smtClean="0"/>
              <a:t>информация о составителе путеводителей, его фото с контактной информацией для помощи (почти всегда)</a:t>
            </a:r>
          </a:p>
          <a:p>
            <a:pPr marL="1698625" indent="-177800">
              <a:buFont typeface="Arial" pitchFamily="34" charset="0"/>
              <a:buChar char="•"/>
            </a:pPr>
            <a:r>
              <a:rPr lang="ru-RU" sz="2400" dirty="0" smtClean="0"/>
              <a:t>ссылки на ресурсы – организованы по вкладкам в зависимости от типов информационных источников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+mn-lt"/>
              </a:rPr>
              <a:t>Структура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3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найти нужные источники (среди подписок библиотеки и ресурсов открытого доступа)?</a:t>
            </a:r>
          </a:p>
          <a:p>
            <a:r>
              <a:rPr lang="ru-RU" dirty="0"/>
              <a:t>как отобрать качественный научный и образовательный контент?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3200" dirty="0">
                <a:solidFill>
                  <a:srgbClr val="464646"/>
                </a:solidFill>
                <a:latin typeface="Calibri" pitchFamily="34" charset="0"/>
                <a:cs typeface="Calibri" pitchFamily="34" charset="0"/>
              </a:rPr>
              <a:t>Проблемы для пользователя - навигация в информационном поле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76" y="3645024"/>
            <a:ext cx="5601608" cy="28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59"/>
            <a:ext cx="9144000" cy="65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82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9837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76786"/>
            <a:ext cx="1225725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представить </a:t>
            </a:r>
            <a:r>
              <a:rPr lang="ru-RU" sz="2400" dirty="0"/>
              <a:t>сложную библиографическую, реферативную и полнотекстовую информацию в более выразительных и доступных </a:t>
            </a:r>
            <a:r>
              <a:rPr lang="ru-RU" sz="2400" dirty="0" smtClean="0"/>
              <a:t>формах;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включить </a:t>
            </a:r>
            <a:r>
              <a:rPr lang="ru-RU" sz="2400" dirty="0"/>
              <a:t>в информационные подборки новые типы интерактивных источников (</a:t>
            </a:r>
            <a:r>
              <a:rPr lang="ru-RU" sz="2400" dirty="0" err="1"/>
              <a:t>видеоподкасты</a:t>
            </a:r>
            <a:r>
              <a:rPr lang="ru-RU" sz="2400" dirty="0"/>
              <a:t>, </a:t>
            </a:r>
            <a:r>
              <a:rPr lang="ru-RU" sz="2400" dirty="0" err="1"/>
              <a:t>МООКи</a:t>
            </a:r>
            <a:r>
              <a:rPr lang="ru-RU" sz="2400" dirty="0"/>
              <a:t> и пр.)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Библиотечные</a:t>
            </a:r>
            <a:r>
              <a:rPr lang="ru-RU" dirty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путеводители позволяют: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0424"/>
            <a:ext cx="2481824" cy="247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Платформы: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1. </a:t>
            </a:r>
            <a:r>
              <a:rPr lang="en-US" dirty="0" err="1" smtClean="0"/>
              <a:t>Springshare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://www.springshare.com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en-US" dirty="0" err="1" smtClean="0"/>
              <a:t>Subjectsplus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http://www.subjectsplus.com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alibri" pitchFamily="34" charset="0"/>
                <a:cs typeface="Calibri" pitchFamily="34" charset="0"/>
              </a:rPr>
              <a:t>Самые известные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зарубежные технологические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решения</a:t>
            </a:r>
          </a:p>
        </p:txBody>
      </p:sp>
    </p:spTree>
    <p:extLst>
      <p:ext uri="{BB962C8B-B14F-4D97-AF65-F5344CB8AC3E}">
        <p14:creationId xmlns:p14="http://schemas.microsoft.com/office/powerpoint/2010/main" val="9640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002227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en-US" sz="4500" dirty="0"/>
              <a:t>http://www.springshare.com/</a:t>
            </a:r>
            <a:endParaRPr lang="ru-RU" sz="45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8" y="118883"/>
            <a:ext cx="9171818" cy="460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Библиотечные приложения</a:t>
            </a:r>
            <a:endParaRPr lang="ru-RU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035902" cy="3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024335" cy="10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LibGuides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LibAnswers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+Social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LibCal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LibInsight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LibCRM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LibStaffer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LibWizard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E-Reserves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481328"/>
            <a:ext cx="2448272" cy="4355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5805264"/>
            <a:ext cx="6336704" cy="86409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https://community.libguides.com/?action=0&amp;inst_type=1</a:t>
            </a:r>
            <a:endParaRPr lang="ru-RU" sz="1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4000" cy="56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4509120"/>
            <a:ext cx="5256584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Минусы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платный ресурс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персональные данные хранятся за рубежом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 русском языке </a:t>
            </a:r>
            <a:r>
              <a:rPr lang="ru-RU" dirty="0" smtClean="0">
                <a:solidFill>
                  <a:schemeClr val="tx1"/>
                </a:solidFill>
              </a:rPr>
              <a:t>нет (за дополнительную оплату сделать могут)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045" y="6021288"/>
            <a:ext cx="6141368" cy="494928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itchFamily="34" charset="0"/>
                <a:cs typeface="Calibri" pitchFamily="34" charset="0"/>
              </a:rPr>
              <a:t>http://guides.library.cornell.edu/libguides/home</a:t>
            </a:r>
            <a:endParaRPr lang="ru-RU" sz="20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5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640" y="188640"/>
            <a:ext cx="4032448" cy="427484"/>
          </a:xfrm>
        </p:spPr>
        <p:txBody>
          <a:bodyPr>
            <a:normAutofit fontScale="90000"/>
          </a:bodyPr>
          <a:lstStyle/>
          <a:p>
            <a:r>
              <a:rPr lang="en-US" dirty="0"/>
              <a:t>Subject Guides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r="4333"/>
          <a:stretch/>
        </p:blipFill>
        <p:spPr bwMode="auto">
          <a:xfrm>
            <a:off x="269728" y="692696"/>
            <a:ext cx="8874272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700808"/>
            <a:ext cx="3816424" cy="648072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3" y="1484784"/>
            <a:ext cx="8403322" cy="4593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8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4368</TotalTime>
  <Words>474</Words>
  <Application>Microsoft Office PowerPoint</Application>
  <PresentationFormat>Экран (4:3)</PresentationFormat>
  <Paragraphs>109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Создание библиотечных путеводителей  на специализированных платформах.  Обзор мирового опыта</vt:lpstr>
      <vt:lpstr>Проблемы для пользователя - навигация в информационном поле</vt:lpstr>
      <vt:lpstr>Библиотечные путеводители позволяют: </vt:lpstr>
      <vt:lpstr>Самые известные зарубежные технологические решения</vt:lpstr>
      <vt:lpstr>Презентация PowerPoint</vt:lpstr>
      <vt:lpstr>Библиотечные приложения</vt:lpstr>
      <vt:lpstr>https://community.libguides.com/?action=0&amp;inst_type=1</vt:lpstr>
      <vt:lpstr>http://guides.library.cornell.edu/libguides/home</vt:lpstr>
      <vt:lpstr>Subject Guides</vt:lpstr>
      <vt:lpstr>Course Guides</vt:lpstr>
      <vt:lpstr>http://www.subjectsplus.com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Структура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127</cp:revision>
  <dcterms:created xsi:type="dcterms:W3CDTF">2018-10-29T06:54:46Z</dcterms:created>
  <dcterms:modified xsi:type="dcterms:W3CDTF">2018-11-20T06:15:41Z</dcterms:modified>
</cp:coreProperties>
</file>