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0" r:id="rId1"/>
    <p:sldMasterId id="2147483671" r:id="rId2"/>
  </p:sldMasterIdLst>
  <p:notesMasterIdLst>
    <p:notesMasterId r:id="rId20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0" r:id="rId16"/>
    <p:sldId id="271" r:id="rId17"/>
    <p:sldId id="274" r:id="rId18"/>
    <p:sldId id="272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E1F0CB3-C15F-4223-90FD-533EDE04A4A2}">
  <a:tblStyle styleId="{4E1F0CB3-C15F-4223-90FD-533EDE04A4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-53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40937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3196d83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43196d83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40dac47e5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40dac47e5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40dac47e50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40dac47e50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</a:pPr>
            <a:r>
              <a:rPr lang="ru" sz="800" b="1">
                <a:solidFill>
                  <a:schemeClr val="dk2"/>
                </a:solidFill>
              </a:rPr>
              <a:t>Пробный проект - Информационно-образовательный портфель</a:t>
            </a:r>
            <a:r>
              <a:rPr lang="ru" sz="800">
                <a:solidFill>
                  <a:schemeClr val="dk2"/>
                </a:solidFill>
              </a:rPr>
              <a:t> (на базе сайта НБ). Отработка модели взаимодействия с заказчиком - преподавателем, содержания путеводителя.</a:t>
            </a:r>
            <a:endParaRPr sz="800">
              <a:solidFill>
                <a:schemeClr val="dk2"/>
              </a:solidFill>
            </a:endParaRPr>
          </a:p>
          <a:p>
            <a:pPr marL="45720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</a:pPr>
            <a:r>
              <a:rPr lang="ru" sz="800" b="1">
                <a:solidFill>
                  <a:schemeClr val="dk2"/>
                </a:solidFill>
              </a:rPr>
              <a:t>Установка ПО на сервер библиотеки, работа с ресурсом</a:t>
            </a:r>
            <a:r>
              <a:rPr lang="ru" sz="800">
                <a:solidFill>
                  <a:schemeClr val="dk2"/>
                </a:solidFill>
              </a:rPr>
              <a:t> (изучение настроек</a:t>
            </a:r>
            <a:br>
              <a:rPr lang="ru" sz="800">
                <a:solidFill>
                  <a:schemeClr val="dk2"/>
                </a:solidFill>
              </a:rPr>
            </a:br>
            <a:r>
              <a:rPr lang="ru" sz="800">
                <a:solidFill>
                  <a:schemeClr val="dk2"/>
                </a:solidFill>
              </a:rPr>
              <a:t>и опыта работы библиотек, использующих ресурс, локализация). </a:t>
            </a:r>
            <a:endParaRPr sz="800">
              <a:solidFill>
                <a:schemeClr val="dk2"/>
              </a:solidFill>
            </a:endParaRPr>
          </a:p>
          <a:p>
            <a:pPr marL="45720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</a:pPr>
            <a:r>
              <a:rPr lang="ru" sz="800" b="1">
                <a:solidFill>
                  <a:schemeClr val="dk2"/>
                </a:solidFill>
              </a:rPr>
              <a:t>Определение структуры, наполнения и оформления</a:t>
            </a:r>
            <a:r>
              <a:rPr lang="ru" sz="800">
                <a:solidFill>
                  <a:schemeClr val="dk2"/>
                </a:solidFill>
              </a:rPr>
              <a:t>, отработка путеводителей по широким областям знания.</a:t>
            </a:r>
            <a:endParaRPr sz="800">
              <a:solidFill>
                <a:schemeClr val="dk2"/>
              </a:solidFill>
            </a:endParaRPr>
          </a:p>
          <a:p>
            <a:pPr marL="45720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</a:pPr>
            <a:r>
              <a:rPr lang="ru" sz="800" b="1">
                <a:solidFill>
                  <a:schemeClr val="dk2"/>
                </a:solidFill>
              </a:rPr>
              <a:t>Внедрение. Обучение сотрудников. Наполнение предметных путеводителей. Подготовка метод.материалов</a:t>
            </a:r>
            <a:endParaRPr sz="800" b="1">
              <a:solidFill>
                <a:schemeClr val="dk2"/>
              </a:solidFill>
            </a:endParaRPr>
          </a:p>
          <a:p>
            <a:pPr marL="45720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</a:pPr>
            <a:r>
              <a:rPr lang="ru" sz="800" b="1">
                <a:solidFill>
                  <a:schemeClr val="dk2"/>
                </a:solidFill>
              </a:rPr>
              <a:t>Размещение на сайте.</a:t>
            </a:r>
            <a:r>
              <a:rPr lang="ru" sz="800">
                <a:solidFill>
                  <a:schemeClr val="dk2"/>
                </a:solidFill>
              </a:rPr>
              <a:t> (открыть доступ для читателей). Рекламная кампания.</a:t>
            </a:r>
            <a:endParaRPr sz="800">
              <a:solidFill>
                <a:schemeClr val="dk2"/>
              </a:solidFill>
            </a:endParaRPr>
          </a:p>
          <a:p>
            <a:pPr marL="45720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</a:pPr>
            <a:r>
              <a:rPr lang="ru" sz="800" b="1">
                <a:solidFill>
                  <a:schemeClr val="dk2"/>
                </a:solidFill>
              </a:rPr>
              <a:t>Прием заявок </a:t>
            </a:r>
            <a:r>
              <a:rPr lang="ru" sz="800">
                <a:solidFill>
                  <a:schemeClr val="dk2"/>
                </a:solidFill>
              </a:rPr>
              <a:t>от образовательных программ на создание путеводителей.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efe2a18d0_1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3efe2a18d0_1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3bef19600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3bef19600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http://www.lib.tsu.ru/sp/subjects/guide.php?subject=BI</a:t>
            </a: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bef19600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bef196005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Жизненный цикл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Как это работает? Библиотека​, выступая в роли исполнителя, предлагает наполнение базовой структуры путеводителя, осуществляя отбор релевантных источников из печатного фонда, электронных ресурсов НБ и качественных внешних ресурсов (подробнее в приложении). Преподаватель​ в качестве эксперта по содержанию, при необходимости, дополняет её, Студенты дают обратную связь по удобству использования путеводителя.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3efe2a18d0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3efe2a18d0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3efe2a18d0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3efe2a18d0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efe2a18d0_1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efe2a18d0_1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0dac47e5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0dac47e5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0eefb03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0eefb03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efe2a18d0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efe2a18d0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efe2a18d0_1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efe2a18d0_1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 квадрата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bef19600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bef19600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В-1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40dac4833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40dac4833c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В-1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bef19600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bef19600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В-3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3bef19600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3bef19600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В-2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9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0"/>
            <a:ext cx="9144001" cy="23003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5"/>
          <p:cNvSpPr txBox="1"/>
          <p:nvPr/>
        </p:nvSpPr>
        <p:spPr>
          <a:xfrm>
            <a:off x="909300" y="1902650"/>
            <a:ext cx="7325400" cy="15717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3D85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/>
              <a:t>Опыт Научной библиотеки ТГУ</a:t>
            </a:r>
            <a:endParaRPr sz="3600" dirty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dk2"/>
                </a:solidFill>
              </a:rPr>
              <a:t>в</a:t>
            </a:r>
            <a:r>
              <a:rPr lang="ru-RU" sz="1800" smtClean="0">
                <a:solidFill>
                  <a:schemeClr val="dk2"/>
                </a:solidFill>
              </a:rPr>
              <a:t> </a:t>
            </a:r>
            <a:r>
              <a:rPr lang="ru-RU" sz="1800" dirty="0" smtClean="0">
                <a:solidFill>
                  <a:schemeClr val="dk2"/>
                </a:solidFill>
              </a:rPr>
              <a:t>создании библиотечных путеводителей на платформе </a:t>
            </a:r>
            <a:r>
              <a:rPr lang="en-US" sz="1800" dirty="0" err="1" smtClean="0">
                <a:solidFill>
                  <a:schemeClr val="dk2"/>
                </a:solidFill>
              </a:rPr>
              <a:t>SubjectsPlus</a:t>
            </a:r>
            <a:endParaRPr sz="1800" dirty="0"/>
          </a:p>
        </p:txBody>
      </p:sp>
      <p:sp>
        <p:nvSpPr>
          <p:cNvPr id="131" name="Google Shape;131;p25"/>
          <p:cNvSpPr txBox="1"/>
          <p:nvPr/>
        </p:nvSpPr>
        <p:spPr>
          <a:xfrm>
            <a:off x="311700" y="3312938"/>
            <a:ext cx="8520600" cy="3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595959"/>
              </a:solidFill>
            </a:endParaRPr>
          </a:p>
        </p:txBody>
      </p:sp>
      <p:sp>
        <p:nvSpPr>
          <p:cNvPr id="132" name="Google Shape;132;p25"/>
          <p:cNvSpPr txBox="1"/>
          <p:nvPr/>
        </p:nvSpPr>
        <p:spPr>
          <a:xfrm>
            <a:off x="6565200" y="4353825"/>
            <a:ext cx="2578800" cy="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Галина Сербина</a:t>
            </a:r>
            <a:endParaRPr sz="1400" b="0" i="0" u="none" strike="noStrike" cap="non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зав.отделом обслуживания</a:t>
            </a:r>
            <a:endParaRPr sz="1400" b="0" i="0" u="none" strike="noStrike" cap="non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>
                <a:solidFill>
                  <a:srgbClr val="666666"/>
                </a:solidFill>
              </a:rPr>
              <a:t>НБ ТГУ</a:t>
            </a:r>
            <a:endParaRPr>
              <a:solidFill>
                <a:srgbClr val="666666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074978"/>
            <a:ext cx="1036200" cy="103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Преимущества продукта</a:t>
            </a:r>
            <a:endParaRPr/>
          </a:p>
        </p:txBody>
      </p:sp>
      <p:graphicFrame>
        <p:nvGraphicFramePr>
          <p:cNvPr id="264" name="Google Shape;264;p35"/>
          <p:cNvGraphicFramePr/>
          <p:nvPr/>
        </p:nvGraphicFramePr>
        <p:xfrm>
          <a:off x="311700" y="1018975"/>
          <a:ext cx="8256250" cy="3643445"/>
        </p:xfrm>
        <a:graphic>
          <a:graphicData uri="http://schemas.openxmlformats.org/drawingml/2006/table">
            <a:tbl>
              <a:tblPr>
                <a:noFill/>
                <a:tableStyleId>{4E1F0CB3-C15F-4223-90FD-533EDE04A4A2}</a:tableStyleId>
              </a:tblPr>
              <a:tblGrid>
                <a:gridCol w="4128125"/>
                <a:gridCol w="4128125"/>
              </a:tblGrid>
              <a:tr h="290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Для специалистов библиотек</a:t>
                      </a:r>
                      <a:endParaRPr sz="1200" b="1"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Для пользователей</a:t>
                      </a:r>
                      <a:endParaRPr sz="1200" b="1"/>
                    </a:p>
                  </a:txBody>
                  <a:tcPr marL="91425" marR="91425" marT="91425" marB="91425">
                    <a:solidFill>
                      <a:srgbClr val="B4A7D6"/>
                    </a:solidFill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Работа с ресурсом даже без IT-образования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Удобство поиска и использования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D9D2E9"/>
                    </a:solidFill>
                  </a:tcPr>
                </a:tc>
              </a:tr>
              <a:tr h="281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Быстрый мониторинг и редактирование ресурсов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Понятная навигация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D9D2E9"/>
                    </a:solidFill>
                  </a:tcPr>
                </a:tc>
              </a:tr>
              <a:tr h="420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Бесплатная платформа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Быстрый доступ к релевантным источникам 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D9D2E9"/>
                    </a:solidFill>
                  </a:tcPr>
                </a:tc>
              </a:tr>
              <a:tr h="281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Возможность кооперации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Интерактивность платформы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D9D2E9"/>
                    </a:solidFill>
                  </a:tcPr>
                </a:tc>
              </a:tr>
              <a:tr h="420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Поддержка источников различного типа (видео, изображения, текст, ссылка)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Большой выбор источников, разнообразие ресурсов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D9D2E9"/>
                    </a:solidFill>
                  </a:tcPr>
                </a:tc>
              </a:tr>
              <a:tr h="559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Возможность включения собственных библиотечных ресурсов, услуг и сервисов: электронные библиотеки, каталоги, МБА, тематические коллекции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Персонификация: не ресурсы, а люди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D9D2E9"/>
                    </a:solidFill>
                  </a:tcPr>
                </a:tc>
              </a:tr>
              <a:tr h="28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Встроенный поиск по WorldCat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Возможность поиска и печати информации</a:t>
                      </a:r>
                      <a:endParaRPr sz="1200"/>
                    </a:p>
                  </a:txBody>
                  <a:tcPr marL="91425" marR="91425" marT="91425" marB="91425" anchor="ctr"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  <p:sp>
        <p:nvSpPr>
          <p:cNvPr id="265" name="Google Shape;265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10</a:t>
            </a:fld>
            <a:endParaRPr/>
          </a:p>
        </p:txBody>
      </p:sp>
      <p:pic>
        <p:nvPicPr>
          <p:cNvPr id="266" name="Google Shape;26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36"/>
          <p:cNvPicPr preferRelativeResize="0"/>
          <p:nvPr/>
        </p:nvPicPr>
        <p:blipFill>
          <a:blip r:embed="rId3">
            <a:alphaModFix amt="46000"/>
          </a:blip>
          <a:stretch>
            <a:fillRect/>
          </a:stretch>
        </p:blipFill>
        <p:spPr>
          <a:xfrm>
            <a:off x="80723" y="1117524"/>
            <a:ext cx="3037014" cy="9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Этапы работы</a:t>
            </a:r>
            <a:endParaRPr/>
          </a:p>
        </p:txBody>
      </p:sp>
      <p:pic>
        <p:nvPicPr>
          <p:cNvPr id="273" name="Google Shape;273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4" name="Google Shape;274;p36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275" name="Google Shape;275;p36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6" name="Google Shape;276;p3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7" name="Google Shape;277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11</a:t>
            </a:fld>
            <a:endParaRPr/>
          </a:p>
        </p:txBody>
      </p:sp>
      <p:sp>
        <p:nvSpPr>
          <p:cNvPr id="278" name="Google Shape;278;p36"/>
          <p:cNvSpPr/>
          <p:nvPr/>
        </p:nvSpPr>
        <p:spPr>
          <a:xfrm>
            <a:off x="389425" y="1117525"/>
            <a:ext cx="2364000" cy="938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Пробный проект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/>
              <a:t>Информационно-образовательный портфель</a:t>
            </a:r>
            <a:endParaRPr sz="1000"/>
          </a:p>
        </p:txBody>
      </p:sp>
      <p:sp>
        <p:nvSpPr>
          <p:cNvPr id="279" name="Google Shape;279;p36"/>
          <p:cNvSpPr/>
          <p:nvPr/>
        </p:nvSpPr>
        <p:spPr>
          <a:xfrm>
            <a:off x="3056425" y="1117525"/>
            <a:ext cx="2364000" cy="938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Настройка платформы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/>
              <a:t>Установка ПО, изучение опыта, локализация</a:t>
            </a:r>
            <a:endParaRPr sz="1000"/>
          </a:p>
        </p:txBody>
      </p:sp>
      <p:sp>
        <p:nvSpPr>
          <p:cNvPr id="280" name="Google Shape;280;p36"/>
          <p:cNvSpPr/>
          <p:nvPr/>
        </p:nvSpPr>
        <p:spPr>
          <a:xfrm>
            <a:off x="5723425" y="1117525"/>
            <a:ext cx="2364000" cy="9384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Определение контента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/>
              <a:t>Структура, наполнение, оформление</a:t>
            </a:r>
            <a:endParaRPr sz="1000"/>
          </a:p>
        </p:txBody>
      </p:sp>
      <p:sp>
        <p:nvSpPr>
          <p:cNvPr id="281" name="Google Shape;281;p36"/>
          <p:cNvSpPr/>
          <p:nvPr/>
        </p:nvSpPr>
        <p:spPr>
          <a:xfrm>
            <a:off x="389425" y="2260525"/>
            <a:ext cx="2364000" cy="9384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/>
              <a:t>Внедрение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 dirty="0"/>
              <a:t>Обучение, подготовка методических материалов, </a:t>
            </a:r>
            <a:r>
              <a:rPr lang="ru" sz="1000" dirty="0">
                <a:solidFill>
                  <a:schemeClr val="dk1"/>
                </a:solidFill>
              </a:rPr>
              <a:t>наполнение</a:t>
            </a:r>
            <a:endParaRPr sz="1000" dirty="0"/>
          </a:p>
        </p:txBody>
      </p:sp>
      <p:sp>
        <p:nvSpPr>
          <p:cNvPr id="282" name="Google Shape;282;p36"/>
          <p:cNvSpPr/>
          <p:nvPr/>
        </p:nvSpPr>
        <p:spPr>
          <a:xfrm>
            <a:off x="3132625" y="2260525"/>
            <a:ext cx="2364000" cy="938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" b="1" dirty="0"/>
              <a:t>Размещение</a:t>
            </a:r>
            <a:endParaRPr b="1" dirty="0"/>
          </a:p>
          <a:p>
            <a:pPr algn="ctr"/>
            <a:r>
              <a:rPr lang="ru" dirty="0"/>
              <a:t>Публикация, PR</a:t>
            </a:r>
            <a:endParaRPr dirty="0"/>
          </a:p>
        </p:txBody>
      </p:sp>
      <p:sp>
        <p:nvSpPr>
          <p:cNvPr id="283" name="Google Shape;283;p36"/>
          <p:cNvSpPr/>
          <p:nvPr/>
        </p:nvSpPr>
        <p:spPr>
          <a:xfrm>
            <a:off x="5723425" y="2260525"/>
            <a:ext cx="2364000" cy="9384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666666"/>
                </a:solidFill>
              </a:rPr>
              <a:t>Взаимодействие</a:t>
            </a:r>
            <a:endParaRPr b="1">
              <a:solidFill>
                <a:srgbClr val="666666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666666"/>
                </a:solidFill>
              </a:rPr>
              <a:t>прием заявок на создание путеводителей</a:t>
            </a:r>
            <a:endParaRPr sz="1000">
              <a:solidFill>
                <a:srgbClr val="66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Некоторые принципы</a:t>
            </a:r>
            <a:endParaRPr/>
          </a:p>
        </p:txBody>
      </p:sp>
      <p:sp>
        <p:nvSpPr>
          <p:cNvPr id="289" name="Google Shape;289;p37"/>
          <p:cNvSpPr txBox="1">
            <a:spLocks noGrp="1"/>
          </p:cNvSpPr>
          <p:nvPr>
            <p:ph type="body" idx="1"/>
          </p:nvPr>
        </p:nvSpPr>
        <p:spPr>
          <a:xfrm>
            <a:off x="1160950" y="1152475"/>
            <a:ext cx="7671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Часть структуры путеводителя четко закреплена (отображение некоторых блоков, стандарты описания).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Путеводители должны продвигать не только подписные ресурсы библиотеки, но и ресурсы открытого доступа: в приоритете качество контента.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Важными для нас являются ссылки на публикации университетских авторов, релевантные подразделения университета.</a:t>
            </a:r>
            <a:endParaRPr/>
          </a:p>
        </p:txBody>
      </p:sp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1" name="Google Shape;291;p37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292" name="Google Shape;292;p37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93" name="Google Shape;293;p3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4" name="Google Shape;294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12</a:t>
            </a:fld>
            <a:endParaRPr/>
          </a:p>
        </p:txBody>
      </p:sp>
      <p:pic>
        <p:nvPicPr>
          <p:cNvPr id="295" name="Google Shape;295;p37"/>
          <p:cNvPicPr preferRelativeResize="0"/>
          <p:nvPr/>
        </p:nvPicPr>
        <p:blipFill>
          <a:blip r:embed="rId5">
            <a:alphaModFix amt="62000"/>
          </a:blip>
          <a:stretch>
            <a:fillRect/>
          </a:stretch>
        </p:blipFill>
        <p:spPr>
          <a:xfrm>
            <a:off x="617800" y="1246325"/>
            <a:ext cx="623100" cy="62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37"/>
          <p:cNvPicPr preferRelativeResize="0"/>
          <p:nvPr/>
        </p:nvPicPr>
        <p:blipFill>
          <a:blip r:embed="rId5">
            <a:alphaModFix amt="62000"/>
          </a:blip>
          <a:stretch>
            <a:fillRect/>
          </a:stretch>
        </p:blipFill>
        <p:spPr>
          <a:xfrm>
            <a:off x="617800" y="2220850"/>
            <a:ext cx="623100" cy="62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37"/>
          <p:cNvPicPr preferRelativeResize="0"/>
          <p:nvPr/>
        </p:nvPicPr>
        <p:blipFill>
          <a:blip r:embed="rId5">
            <a:alphaModFix amt="62000"/>
          </a:blip>
          <a:stretch>
            <a:fillRect/>
          </a:stretch>
        </p:blipFill>
        <p:spPr>
          <a:xfrm>
            <a:off x="617800" y="3365225"/>
            <a:ext cx="623100" cy="62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0" name="Google Shape;320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13</a:t>
            </a:fld>
            <a:endParaRPr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397" y="78951"/>
            <a:ext cx="6253209" cy="51435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1445397" y="872011"/>
            <a:ext cx="5482243" cy="43600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13909" y="2464641"/>
            <a:ext cx="1429129" cy="95686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00966" y="2991480"/>
            <a:ext cx="1411973" cy="66006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Google Shape;360;p41"/>
          <p:cNvSpPr txBox="1"/>
          <p:nvPr/>
        </p:nvSpPr>
        <p:spPr>
          <a:xfrm>
            <a:off x="1189423" y="977513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</a:t>
            </a:r>
            <a:endParaRPr b="1" dirty="0"/>
          </a:p>
        </p:txBody>
      </p:sp>
      <p:sp>
        <p:nvSpPr>
          <p:cNvPr id="12" name="Google Shape;361;p41"/>
          <p:cNvSpPr txBox="1"/>
          <p:nvPr/>
        </p:nvSpPr>
        <p:spPr>
          <a:xfrm>
            <a:off x="1201797" y="2477641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/>
              <a:t>2</a:t>
            </a:r>
            <a:endParaRPr b="1" dirty="0"/>
          </a:p>
        </p:txBody>
      </p:sp>
      <p:sp>
        <p:nvSpPr>
          <p:cNvPr id="13" name="Google Shape;362;p41"/>
          <p:cNvSpPr txBox="1"/>
          <p:nvPr/>
        </p:nvSpPr>
        <p:spPr>
          <a:xfrm>
            <a:off x="7698606" y="2991480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/>
              <a:t>3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5596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oogle Shape;316;p39"/>
          <p:cNvGrpSpPr/>
          <p:nvPr/>
        </p:nvGrpSpPr>
        <p:grpSpPr>
          <a:xfrm>
            <a:off x="12" y="4288346"/>
            <a:ext cx="3451780" cy="850800"/>
            <a:chOff x="4574" y="6001196"/>
            <a:chExt cx="3451780" cy="850800"/>
          </a:xfrm>
        </p:grpSpPr>
        <p:sp>
          <p:nvSpPr>
            <p:cNvPr id="317" name="Google Shape;317;p39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18" name="Google Shape;318;p3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19" name="Google Shape;319;p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latin typeface="Arial"/>
                <a:ea typeface="Arial"/>
                <a:cs typeface="Arial"/>
                <a:sym typeface="Arial"/>
              </a:rPr>
              <a:t>Жизненный цикл путеводителя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9"/>
          <p:cNvSpPr/>
          <p:nvPr/>
        </p:nvSpPr>
        <p:spPr>
          <a:xfrm>
            <a:off x="525450" y="1166850"/>
            <a:ext cx="3197100" cy="3351600"/>
          </a:xfrm>
          <a:prstGeom prst="roundRect">
            <a:avLst>
              <a:gd name="adj" fmla="val 16667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9"/>
          <p:cNvSpPr/>
          <p:nvPr/>
        </p:nvSpPr>
        <p:spPr>
          <a:xfrm>
            <a:off x="5470575" y="1243050"/>
            <a:ext cx="3197100" cy="3351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9"/>
          <p:cNvSpPr txBox="1"/>
          <p:nvPr/>
        </p:nvSpPr>
        <p:spPr>
          <a:xfrm>
            <a:off x="768525" y="1183950"/>
            <a:ext cx="2829900" cy="3468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FFFFFF"/>
                </a:solidFill>
              </a:rPr>
              <a:t>Образовательная программа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324" name="Google Shape;324;p39"/>
          <p:cNvSpPr txBox="1"/>
          <p:nvPr/>
        </p:nvSpPr>
        <p:spPr>
          <a:xfrm>
            <a:off x="5966175" y="1183950"/>
            <a:ext cx="2379300" cy="3468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FFFFFF"/>
                </a:solidFill>
              </a:rPr>
              <a:t>Библиотека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325" name="Google Shape;325;p39"/>
          <p:cNvSpPr/>
          <p:nvPr/>
        </p:nvSpPr>
        <p:spPr>
          <a:xfrm>
            <a:off x="1383275" y="1524000"/>
            <a:ext cx="1574400" cy="1047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преподаватель</a:t>
            </a:r>
            <a:endParaRPr/>
          </a:p>
        </p:txBody>
      </p:sp>
      <p:sp>
        <p:nvSpPr>
          <p:cNvPr id="326" name="Google Shape;326;p39"/>
          <p:cNvSpPr/>
          <p:nvPr/>
        </p:nvSpPr>
        <p:spPr>
          <a:xfrm>
            <a:off x="1430725" y="3174750"/>
            <a:ext cx="1574400" cy="1113600"/>
          </a:xfrm>
          <a:prstGeom prst="roundRect">
            <a:avLst>
              <a:gd name="adj" fmla="val 16667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студенты</a:t>
            </a:r>
            <a:endParaRPr/>
          </a:p>
        </p:txBody>
      </p:sp>
      <p:sp>
        <p:nvSpPr>
          <p:cNvPr id="327" name="Google Shape;327;p39"/>
          <p:cNvSpPr/>
          <p:nvPr/>
        </p:nvSpPr>
        <p:spPr>
          <a:xfrm>
            <a:off x="6281925" y="1524000"/>
            <a:ext cx="1574400" cy="1047900"/>
          </a:xfrm>
          <a:prstGeom prst="roundRect">
            <a:avLst>
              <a:gd name="adj" fmla="val 16667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библиотекари-предметники</a:t>
            </a:r>
            <a:endParaRPr/>
          </a:p>
        </p:txBody>
      </p:sp>
      <p:sp>
        <p:nvSpPr>
          <p:cNvPr id="328" name="Google Shape;328;p39"/>
          <p:cNvSpPr/>
          <p:nvPr/>
        </p:nvSpPr>
        <p:spPr>
          <a:xfrm>
            <a:off x="5861175" y="3051900"/>
            <a:ext cx="2484300" cy="1236300"/>
          </a:xfrm>
          <a:prstGeom prst="rect">
            <a:avLst/>
          </a:prstGeom>
          <a:solidFill>
            <a:srgbClr val="F9CB9C"/>
          </a:solidFill>
          <a:ln w="952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платформа SP</a:t>
            </a:r>
            <a:endParaRPr/>
          </a:p>
        </p:txBody>
      </p:sp>
      <p:cxnSp>
        <p:nvCxnSpPr>
          <p:cNvPr id="329" name="Google Shape;329;p39"/>
          <p:cNvCxnSpPr/>
          <p:nvPr/>
        </p:nvCxnSpPr>
        <p:spPr>
          <a:xfrm>
            <a:off x="2957675" y="1743150"/>
            <a:ext cx="3324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30" name="Google Shape;330;p39"/>
          <p:cNvSpPr txBox="1"/>
          <p:nvPr/>
        </p:nvSpPr>
        <p:spPr>
          <a:xfrm>
            <a:off x="3722550" y="1375350"/>
            <a:ext cx="17481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заказ</a:t>
            </a:r>
            <a:endParaRPr/>
          </a:p>
        </p:txBody>
      </p:sp>
      <p:cxnSp>
        <p:nvCxnSpPr>
          <p:cNvPr id="331" name="Google Shape;331;p39"/>
          <p:cNvCxnSpPr>
            <a:stCxn id="327" idx="1"/>
            <a:endCxn id="325" idx="3"/>
          </p:cNvCxnSpPr>
          <p:nvPr/>
        </p:nvCxnSpPr>
        <p:spPr>
          <a:xfrm rot="10800000">
            <a:off x="2957625" y="2047950"/>
            <a:ext cx="3324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32" name="Google Shape;332;p39"/>
          <p:cNvSpPr txBox="1"/>
          <p:nvPr/>
        </p:nvSpPr>
        <p:spPr>
          <a:xfrm>
            <a:off x="3722550" y="1680150"/>
            <a:ext cx="17481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отбор ресурсов</a:t>
            </a:r>
            <a:endParaRPr/>
          </a:p>
        </p:txBody>
      </p:sp>
      <p:cxnSp>
        <p:nvCxnSpPr>
          <p:cNvPr id="333" name="Google Shape;333;p39"/>
          <p:cNvCxnSpPr/>
          <p:nvPr/>
        </p:nvCxnSpPr>
        <p:spPr>
          <a:xfrm>
            <a:off x="2957675" y="2352750"/>
            <a:ext cx="3324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34" name="Google Shape;334;p39"/>
          <p:cNvSpPr txBox="1"/>
          <p:nvPr/>
        </p:nvSpPr>
        <p:spPr>
          <a:xfrm>
            <a:off x="3798750" y="1984950"/>
            <a:ext cx="17481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экспертная оценка</a:t>
            </a:r>
            <a:endParaRPr/>
          </a:p>
        </p:txBody>
      </p:sp>
      <p:cxnSp>
        <p:nvCxnSpPr>
          <p:cNvPr id="335" name="Google Shape;335;p39"/>
          <p:cNvCxnSpPr>
            <a:endCxn id="328" idx="0"/>
          </p:cNvCxnSpPr>
          <p:nvPr/>
        </p:nvCxnSpPr>
        <p:spPr>
          <a:xfrm>
            <a:off x="7069125" y="2571900"/>
            <a:ext cx="34200" cy="48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36" name="Google Shape;336;p39"/>
          <p:cNvSpPr txBox="1"/>
          <p:nvPr/>
        </p:nvSpPr>
        <p:spPr>
          <a:xfrm>
            <a:off x="5861175" y="2614125"/>
            <a:ext cx="2484300" cy="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размещение</a:t>
            </a:r>
            <a:endParaRPr/>
          </a:p>
        </p:txBody>
      </p:sp>
      <p:cxnSp>
        <p:nvCxnSpPr>
          <p:cNvPr id="337" name="Google Shape;337;p39"/>
          <p:cNvCxnSpPr/>
          <p:nvPr/>
        </p:nvCxnSpPr>
        <p:spPr>
          <a:xfrm flipH="1">
            <a:off x="3009125" y="3378450"/>
            <a:ext cx="2857500" cy="1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38" name="Google Shape;338;p39"/>
          <p:cNvSpPr txBox="1"/>
          <p:nvPr/>
        </p:nvSpPr>
        <p:spPr>
          <a:xfrm>
            <a:off x="3697950" y="2983350"/>
            <a:ext cx="17481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запуск</a:t>
            </a:r>
            <a:endParaRPr/>
          </a:p>
        </p:txBody>
      </p:sp>
      <p:sp>
        <p:nvSpPr>
          <p:cNvPr id="339" name="Google Shape;339;p39"/>
          <p:cNvSpPr txBox="1"/>
          <p:nvPr/>
        </p:nvSpPr>
        <p:spPr>
          <a:xfrm>
            <a:off x="3674725" y="3742775"/>
            <a:ext cx="1748100" cy="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обратная связь</a:t>
            </a:r>
            <a:endParaRPr/>
          </a:p>
        </p:txBody>
      </p:sp>
      <p:cxnSp>
        <p:nvCxnSpPr>
          <p:cNvPr id="340" name="Google Shape;340;p39"/>
          <p:cNvCxnSpPr/>
          <p:nvPr/>
        </p:nvCxnSpPr>
        <p:spPr>
          <a:xfrm>
            <a:off x="3044100" y="4078250"/>
            <a:ext cx="2426100" cy="23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341" name="Google Shape;341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sp>
        <p:nvSpPr>
          <p:cNvPr id="342" name="Google Shape;342;p3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/>
              <a:t>14</a:t>
            </a:fld>
            <a:endParaRPr/>
          </a:p>
        </p:txBody>
      </p:sp>
      <p:sp>
        <p:nvSpPr>
          <p:cNvPr id="343" name="Google Shape;343;p39"/>
          <p:cNvSpPr txBox="1"/>
          <p:nvPr/>
        </p:nvSpPr>
        <p:spPr>
          <a:xfrm>
            <a:off x="4102175" y="1497200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1</a:t>
            </a:r>
            <a:endParaRPr b="1"/>
          </a:p>
        </p:txBody>
      </p:sp>
      <p:sp>
        <p:nvSpPr>
          <p:cNvPr id="344" name="Google Shape;344;p39"/>
          <p:cNvSpPr txBox="1"/>
          <p:nvPr/>
        </p:nvSpPr>
        <p:spPr>
          <a:xfrm>
            <a:off x="3721175" y="1802000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2</a:t>
            </a:r>
            <a:endParaRPr b="1"/>
          </a:p>
        </p:txBody>
      </p:sp>
      <p:sp>
        <p:nvSpPr>
          <p:cNvPr id="345" name="Google Shape;345;p39"/>
          <p:cNvSpPr txBox="1"/>
          <p:nvPr/>
        </p:nvSpPr>
        <p:spPr>
          <a:xfrm>
            <a:off x="3674725" y="2077350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3</a:t>
            </a:r>
            <a:endParaRPr b="1"/>
          </a:p>
        </p:txBody>
      </p:sp>
      <p:sp>
        <p:nvSpPr>
          <p:cNvPr id="346" name="Google Shape;346;p39"/>
          <p:cNvSpPr txBox="1"/>
          <p:nvPr/>
        </p:nvSpPr>
        <p:spPr>
          <a:xfrm>
            <a:off x="6348100" y="2730150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4</a:t>
            </a:r>
            <a:endParaRPr b="1"/>
          </a:p>
        </p:txBody>
      </p:sp>
      <p:sp>
        <p:nvSpPr>
          <p:cNvPr id="347" name="Google Shape;347;p39"/>
          <p:cNvSpPr txBox="1"/>
          <p:nvPr/>
        </p:nvSpPr>
        <p:spPr>
          <a:xfrm>
            <a:off x="3674725" y="3840125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6</a:t>
            </a:r>
            <a:endParaRPr b="1"/>
          </a:p>
        </p:txBody>
      </p:sp>
      <p:sp>
        <p:nvSpPr>
          <p:cNvPr id="348" name="Google Shape;348;p39"/>
          <p:cNvSpPr txBox="1"/>
          <p:nvPr/>
        </p:nvSpPr>
        <p:spPr>
          <a:xfrm>
            <a:off x="4006225" y="3092500"/>
            <a:ext cx="243600" cy="2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5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Перспективы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316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Путеводители для конкретных курсов (например, Ядро бакалавриата ТГУ)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Путеводители для магистерских программ (“выравнивание” знаний, представление о программе)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Сетевые путеводители</a:t>
            </a:r>
            <a:endParaRPr/>
          </a:p>
        </p:txBody>
      </p:sp>
      <p:pic>
        <p:nvPicPr>
          <p:cNvPr id="355" name="Google Shape;355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6" name="Google Shape;356;p40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357" name="Google Shape;357;p40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58" name="Google Shape;358;p4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9" name="Google Shape;359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15</a:t>
            </a:fld>
            <a:endParaRPr/>
          </a:p>
        </p:txBody>
      </p:sp>
      <p:pic>
        <p:nvPicPr>
          <p:cNvPr id="360" name="Google Shape;360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34375" y="1056150"/>
            <a:ext cx="3211200" cy="2080904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40"/>
          <p:cNvSpPr txBox="1"/>
          <p:nvPr/>
        </p:nvSpPr>
        <p:spPr>
          <a:xfrm>
            <a:off x="5543300" y="3183650"/>
            <a:ext cx="30600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666666"/>
                </a:solidFill>
              </a:rPr>
              <a:t>структура ядра бакалавриата ТГУ</a:t>
            </a:r>
            <a:endParaRPr sz="1000">
              <a:solidFill>
                <a:srgbClr val="66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2019-м году мы предлагаем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4" name="Google Shape;354;p40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345917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Повышение квалификации для библиотечных специалистов: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dirty="0" smtClean="0"/>
              <a:t>Возможности платформы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dirty="0" smtClean="0"/>
              <a:t>Установка и настройка ПО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dirty="0" smtClean="0"/>
              <a:t>Работа с платформой, рекомендации по наполнению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55" name="Google Shape;355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6" name="Google Shape;356;p40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357" name="Google Shape;357;p40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58" name="Google Shape;358;p4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9" name="Google Shape;359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16</a:t>
            </a:fld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536" y="2871828"/>
            <a:ext cx="851251" cy="81152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98" y="2871828"/>
            <a:ext cx="739295" cy="73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1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Спасибо за внимание!</a:t>
            </a:r>
            <a:endParaRPr/>
          </a:p>
        </p:txBody>
      </p:sp>
      <p:sp>
        <p:nvSpPr>
          <p:cNvPr id="367" name="Google Shape;367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Вопросы?</a:t>
            </a:r>
            <a:endParaRPr/>
          </a:p>
        </p:txBody>
      </p:sp>
      <p:pic>
        <p:nvPicPr>
          <p:cNvPr id="368" name="Google Shape;368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Google Shape;369;p41"/>
          <p:cNvSpPr txBox="1"/>
          <p:nvPr/>
        </p:nvSpPr>
        <p:spPr>
          <a:xfrm>
            <a:off x="6253500" y="3832200"/>
            <a:ext cx="2578800" cy="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Галина Сербина</a:t>
            </a:r>
            <a:endParaRPr sz="1400" b="0" i="0" u="none" strike="noStrike" cap="non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зав.отделом обслуживания</a:t>
            </a:r>
            <a:endParaRPr>
              <a:solidFill>
                <a:srgbClr val="666666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>
                <a:solidFill>
                  <a:srgbClr val="666666"/>
                </a:solidFill>
              </a:rPr>
              <a:t>serbina@lib.tsu.ru</a:t>
            </a:r>
            <a:endParaRPr>
              <a:solidFill>
                <a:srgbClr val="666666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0" name="Google Shape;370;p41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371" name="Google Shape;371;p41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72" name="Google Shape;372;p4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3" name="Google Shape;373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>
            <a:spLocks noGrp="1"/>
          </p:cNvSpPr>
          <p:nvPr>
            <p:ph type="title"/>
          </p:nvPr>
        </p:nvSpPr>
        <p:spPr>
          <a:xfrm>
            <a:off x="1593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Библиотека ТГУ как информационный хаб</a:t>
            </a:r>
            <a:endParaRPr/>
          </a:p>
        </p:txBody>
      </p:sp>
      <p:pic>
        <p:nvPicPr>
          <p:cNvPr id="139" name="Google Shape;13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2</a:t>
            </a:fld>
            <a:endParaRPr/>
          </a:p>
        </p:txBody>
      </p:sp>
      <p:graphicFrame>
        <p:nvGraphicFramePr>
          <p:cNvPr id="141" name="Google Shape;141;p26"/>
          <p:cNvGraphicFramePr/>
          <p:nvPr/>
        </p:nvGraphicFramePr>
        <p:xfrm>
          <a:off x="209100" y="1034975"/>
          <a:ext cx="8428200" cy="3625985"/>
        </p:xfrm>
        <a:graphic>
          <a:graphicData uri="http://schemas.openxmlformats.org/drawingml/2006/table">
            <a:tbl>
              <a:tblPr>
                <a:noFill/>
                <a:tableStyleId>{4E1F0CB3-C15F-4223-90FD-533EDE04A4A2}</a:tableStyleId>
              </a:tblPr>
              <a:tblGrid>
                <a:gridCol w="4123800"/>
                <a:gridCol w="4304400"/>
              </a:tblGrid>
              <a:tr h="2718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Электронные ресурсы (на 1.01.2018 г.)</a:t>
                      </a:r>
                      <a:endParaRPr sz="800" b="1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Количество электронных документов</a:t>
                      </a:r>
                      <a:endParaRPr sz="800" b="1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rgbClr val="9FC5E8"/>
                    </a:solidFill>
                  </a:tcPr>
                </a:tc>
              </a:tr>
              <a:tr h="271825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1. Сетевые удаленные базы данных</a:t>
                      </a:r>
                      <a:endParaRPr sz="800" b="1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rgbClr val="CF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>
                          <a:solidFill>
                            <a:srgbClr val="434343"/>
                          </a:solidFill>
                        </a:rPr>
                        <a:t>Базы данных периодических изданий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26 120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 назв.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29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>
                          <a:solidFill>
                            <a:srgbClr val="434343"/>
                          </a:solidFill>
                        </a:rPr>
                        <a:t>Базы данных книг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318 410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 назв.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5616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>
                          <a:solidFill>
                            <a:srgbClr val="434343"/>
                          </a:solidFill>
                        </a:rPr>
                        <a:t>Базы данных рефератов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24 395 903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 - Количество доступных рефератов (библиографических описаний, аннотаций) только в подписных ресурсах.  Без учета WoS и Scopus;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60 038 121 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- Количество доступных рефератов (библиографических описаний, аннотаций) в подписных и свободных (например, БД ИНИОН) ресурсах. Без учета WoS и Scopus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29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>
                          <a:solidFill>
                            <a:srgbClr val="434343"/>
                          </a:solidFill>
                        </a:rPr>
                        <a:t>Базы данных диссертаций и авторефератов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3 156 609 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на русском  и англ. языках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244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2. Сетевые локальные базы данных нормативно-правовых документов</a:t>
                      </a:r>
                      <a:endParaRPr sz="800" b="1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2 800 000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 документов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3. Базы данных, создаваемые в Научной библиотеке</a:t>
                      </a:r>
                      <a:endParaRPr sz="800" b="1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6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>
                          <a:solidFill>
                            <a:srgbClr val="434343"/>
                          </a:solidFill>
                        </a:rPr>
                        <a:t>3.1 Полнотекстовые – Электронная библиотека ТГУ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>
                          <a:solidFill>
                            <a:srgbClr val="434343"/>
                          </a:solidFill>
                        </a:rPr>
                        <a:t> </a:t>
                      </a: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58 360 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назв. документов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395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>
                          <a:solidFill>
                            <a:srgbClr val="434343"/>
                          </a:solidFill>
                        </a:rPr>
                        <a:t>3.2 Библиографические – Электронный каталог НБ ТГУ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541 753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  библиографических записей; </a:t>
                      </a:r>
                      <a:r>
                        <a:rPr lang="ru" sz="800" b="1">
                          <a:solidFill>
                            <a:srgbClr val="434343"/>
                          </a:solidFill>
                        </a:rPr>
                        <a:t>834 517</a:t>
                      </a:r>
                      <a:r>
                        <a:rPr lang="ru" sz="800">
                          <a:solidFill>
                            <a:srgbClr val="434343"/>
                          </a:solidFill>
                        </a:rPr>
                        <a:t> записей экземпляров</a:t>
                      </a:r>
                      <a:endParaRPr sz="8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Посещение раздела “Отечественные и российские зарубежные ресурсы” сайта Научной библиотеки </a:t>
            </a:r>
            <a:endParaRPr sz="2400"/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за период 1 апреля 2017 - 31 марта 2018 (1 год)</a:t>
            </a:r>
            <a:endParaRPr/>
          </a:p>
        </p:txBody>
      </p:sp>
      <p:sp>
        <p:nvSpPr>
          <p:cNvPr id="148" name="Google Shape;148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3</a:t>
            </a:fld>
            <a:endParaRPr/>
          </a:p>
        </p:txBody>
      </p:sp>
      <p:pic>
        <p:nvPicPr>
          <p:cNvPr id="149" name="Google Shape;14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0" name="Google Shape;150;p27"/>
          <p:cNvGraphicFramePr/>
          <p:nvPr/>
        </p:nvGraphicFramePr>
        <p:xfrm>
          <a:off x="495300" y="1695450"/>
          <a:ext cx="7363150" cy="2055980"/>
        </p:xfrm>
        <a:graphic>
          <a:graphicData uri="http://schemas.openxmlformats.org/drawingml/2006/table">
            <a:tbl>
              <a:tblPr>
                <a:noFill/>
                <a:tableStyleId>{4E1F0CB3-C15F-4223-90FD-533EDE04A4A2}</a:tableStyleId>
              </a:tblPr>
              <a:tblGrid>
                <a:gridCol w="3681575"/>
                <a:gridCol w="3681575"/>
              </a:tblGrid>
              <a:tr h="282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b="1"/>
                        <a:t>Страница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b="1"/>
                        <a:t>Кол-во посещений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9FC5E8"/>
                    </a:solidFill>
                  </a:tcPr>
                </a:tc>
              </a:tr>
              <a:tr h="282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b="1"/>
                        <a:t>Электронные ресурсы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b="1"/>
                        <a:t>30 311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43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Российские сетевые ресурсы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13 200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43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Зарубежные сетевые ресурсы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9 929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  <a:tr h="282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b="1"/>
                        <a:t>Предметные области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b="1"/>
                        <a:t>1 307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grpSp>
        <p:nvGrpSpPr>
          <p:cNvPr id="151" name="Google Shape;151;p27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152" name="Google Shape;152;p27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53" name="Google Shape;153;p2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4" name="Google Shape;154;p27"/>
          <p:cNvSpPr txBox="1"/>
          <p:nvPr/>
        </p:nvSpPr>
        <p:spPr>
          <a:xfrm>
            <a:off x="5238825" y="3898000"/>
            <a:ext cx="39912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пользователи не доходят до этой страницы!</a:t>
            </a:r>
            <a:endParaRPr/>
          </a:p>
        </p:txBody>
      </p:sp>
      <p:cxnSp>
        <p:nvCxnSpPr>
          <p:cNvPr id="155" name="Google Shape;155;p27"/>
          <p:cNvCxnSpPr/>
          <p:nvPr/>
        </p:nvCxnSpPr>
        <p:spPr>
          <a:xfrm rot="10800000">
            <a:off x="6088675" y="3644400"/>
            <a:ext cx="999300" cy="38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 smtClean="0"/>
              <a:t>Задачи </a:t>
            </a:r>
            <a:r>
              <a:rPr lang="ru" dirty="0"/>
              <a:t>проекта</a:t>
            </a:r>
            <a:endParaRPr dirty="0"/>
          </a:p>
        </p:txBody>
      </p:sp>
      <p:sp>
        <p:nvSpPr>
          <p:cNvPr id="173" name="Google Shape;173;p29"/>
          <p:cNvSpPr txBox="1">
            <a:spLocks noGrp="1"/>
          </p:cNvSpPr>
          <p:nvPr>
            <p:ph type="body" idx="1"/>
          </p:nvPr>
        </p:nvSpPr>
        <p:spPr>
          <a:xfrm>
            <a:off x="1205425" y="1163025"/>
            <a:ext cx="7443900" cy="3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Поддержка науки и образования в университете - управление информационными потоками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dirty="0"/>
              <a:t>Представление научно-образовательного контента в новом, “user-friendly”* виде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dirty="0"/>
              <a:t>Взаимодействие с образовательными программами в области совместного отбора качественного контента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200" dirty="0">
                <a:solidFill>
                  <a:srgbClr val="666666"/>
                </a:solidFill>
              </a:rPr>
              <a:t>*дружелюбный (англ.)</a:t>
            </a:r>
            <a:endParaRPr sz="1200" dirty="0">
              <a:solidFill>
                <a:srgbClr val="666666"/>
              </a:solidFill>
            </a:endParaRPr>
          </a:p>
        </p:txBody>
      </p:sp>
      <p:pic>
        <p:nvPicPr>
          <p:cNvPr id="174" name="Google Shape;17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5" name="Google Shape;175;p29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176" name="Google Shape;176;p29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7" name="Google Shape;177;p2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8" name="Google Shape;17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4</a:t>
            </a:fld>
            <a:endParaRPr/>
          </a:p>
        </p:txBody>
      </p:sp>
      <p:grpSp>
        <p:nvGrpSpPr>
          <p:cNvPr id="179" name="Google Shape;179;p29"/>
          <p:cNvGrpSpPr/>
          <p:nvPr/>
        </p:nvGrpSpPr>
        <p:grpSpPr>
          <a:xfrm>
            <a:off x="226889" y="2041490"/>
            <a:ext cx="759282" cy="694874"/>
            <a:chOff x="4818918" y="2790875"/>
            <a:chExt cx="1272682" cy="1095325"/>
          </a:xfrm>
        </p:grpSpPr>
        <p:pic>
          <p:nvPicPr>
            <p:cNvPr id="180" name="Google Shape;180;p29"/>
            <p:cNvPicPr preferRelativeResize="0"/>
            <p:nvPr/>
          </p:nvPicPr>
          <p:blipFill>
            <a:blip r:embed="rId5">
              <a:alphaModFix amt="79000"/>
            </a:blip>
            <a:stretch>
              <a:fillRect/>
            </a:stretch>
          </p:blipFill>
          <p:spPr>
            <a:xfrm>
              <a:off x="4818918" y="2790875"/>
              <a:ext cx="1234225" cy="1095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29"/>
            <p:cNvPicPr preferRelativeResize="0"/>
            <p:nvPr/>
          </p:nvPicPr>
          <p:blipFill>
            <a:blip r:embed="rId6">
              <a:alphaModFix amt="79000"/>
            </a:blip>
            <a:stretch>
              <a:fillRect/>
            </a:stretch>
          </p:blipFill>
          <p:spPr>
            <a:xfrm>
              <a:off x="5769725" y="3129175"/>
              <a:ext cx="321875" cy="2967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82" name="Google Shape;182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-32450" y="1086816"/>
            <a:ext cx="1220525" cy="81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9"/>
          <p:cNvPicPr preferRelativeResize="0"/>
          <p:nvPr/>
        </p:nvPicPr>
        <p:blipFill>
          <a:blip r:embed="rId8">
            <a:alphaModFix amt="79000"/>
          </a:blip>
          <a:stretch>
            <a:fillRect/>
          </a:stretch>
        </p:blipFill>
        <p:spPr>
          <a:xfrm>
            <a:off x="231850" y="3050872"/>
            <a:ext cx="834950" cy="35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9" name="Google Shape;189;p30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190" name="Google Shape;190;p30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91" name="Google Shape;191;p3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2" name="Google Shape;192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5</a:t>
            </a:fld>
            <a:endParaRPr/>
          </a:p>
        </p:txBody>
      </p:sp>
      <p:sp>
        <p:nvSpPr>
          <p:cNvPr id="193" name="Google Shape;19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Поддержка науки и образования в НБ ТГУ</a:t>
            </a:r>
            <a:endParaRPr/>
          </a:p>
        </p:txBody>
      </p:sp>
      <p:grpSp>
        <p:nvGrpSpPr>
          <p:cNvPr id="194" name="Google Shape;194;p30"/>
          <p:cNvGrpSpPr/>
          <p:nvPr/>
        </p:nvGrpSpPr>
        <p:grpSpPr>
          <a:xfrm>
            <a:off x="737725" y="1175625"/>
            <a:ext cx="6705300" cy="2858175"/>
            <a:chOff x="737725" y="947025"/>
            <a:chExt cx="6705300" cy="2858175"/>
          </a:xfrm>
        </p:grpSpPr>
        <p:sp>
          <p:nvSpPr>
            <p:cNvPr id="195" name="Google Shape;195;p30"/>
            <p:cNvSpPr/>
            <p:nvPr/>
          </p:nvSpPr>
          <p:spPr>
            <a:xfrm>
              <a:off x="3094700" y="1671250"/>
              <a:ext cx="3319200" cy="6432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Управление информационными потоками</a:t>
              </a:r>
              <a:endParaRPr/>
            </a:p>
          </p:txBody>
        </p:sp>
        <p:sp>
          <p:nvSpPr>
            <p:cNvPr id="196" name="Google Shape;196;p30"/>
            <p:cNvSpPr/>
            <p:nvPr/>
          </p:nvSpPr>
          <p:spPr>
            <a:xfrm>
              <a:off x="3094700" y="2395475"/>
              <a:ext cx="3319200" cy="643200"/>
            </a:xfrm>
            <a:prstGeom prst="roundRect">
              <a:avLst>
                <a:gd name="adj" fmla="val 16667"/>
              </a:avLst>
            </a:prstGeom>
            <a:solidFill>
              <a:srgbClr val="A2C4C9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Электронная среда управления образовательными и научными данными </a:t>
              </a:r>
              <a:endParaRPr/>
            </a:p>
          </p:txBody>
        </p:sp>
        <p:sp>
          <p:nvSpPr>
            <p:cNvPr id="197" name="Google Shape;197;p30"/>
            <p:cNvSpPr/>
            <p:nvPr/>
          </p:nvSpPr>
          <p:spPr>
            <a:xfrm>
              <a:off x="2578925" y="3162000"/>
              <a:ext cx="4541700" cy="6432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Технологический продукт: библиотечный путеводитель</a:t>
              </a:r>
              <a:endParaRPr/>
            </a:p>
          </p:txBody>
        </p:sp>
        <p:sp>
          <p:nvSpPr>
            <p:cNvPr id="198" name="Google Shape;198;p30"/>
            <p:cNvSpPr/>
            <p:nvPr/>
          </p:nvSpPr>
          <p:spPr>
            <a:xfrm>
              <a:off x="3094700" y="947025"/>
              <a:ext cx="3319200" cy="643200"/>
            </a:xfrm>
            <a:prstGeom prst="roundRect">
              <a:avLst>
                <a:gd name="adj" fmla="val 16667"/>
              </a:avLst>
            </a:prstGeom>
            <a:solidFill>
              <a:srgbClr val="76A5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Центр научных коммуникаций и доступного образования</a:t>
              </a:r>
              <a:endParaRPr/>
            </a:p>
          </p:txBody>
        </p:sp>
        <p:sp>
          <p:nvSpPr>
            <p:cNvPr id="199" name="Google Shape;199;p30"/>
            <p:cNvSpPr txBox="1"/>
            <p:nvPr/>
          </p:nvSpPr>
          <p:spPr>
            <a:xfrm>
              <a:off x="868125" y="984025"/>
              <a:ext cx="20775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5818E"/>
                  </a:solidFill>
                </a:rPr>
                <a:t>Стратегический уровень</a:t>
              </a:r>
              <a:endParaRPr>
                <a:solidFill>
                  <a:srgbClr val="45818E"/>
                </a:solidFill>
              </a:endParaRPr>
            </a:p>
          </p:txBody>
        </p:sp>
        <p:sp>
          <p:nvSpPr>
            <p:cNvPr id="200" name="Google Shape;200;p30"/>
            <p:cNvSpPr txBox="1"/>
            <p:nvPr/>
          </p:nvSpPr>
          <p:spPr>
            <a:xfrm>
              <a:off x="868125" y="1746025"/>
              <a:ext cx="20775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5818E"/>
                  </a:solidFill>
                </a:rPr>
                <a:t>Уровень ключевых инициатив</a:t>
              </a:r>
              <a:endParaRPr>
                <a:solidFill>
                  <a:srgbClr val="45818E"/>
                </a:solidFill>
              </a:endParaRPr>
            </a:p>
          </p:txBody>
        </p:sp>
        <p:sp>
          <p:nvSpPr>
            <p:cNvPr id="201" name="Google Shape;201;p30"/>
            <p:cNvSpPr txBox="1"/>
            <p:nvPr/>
          </p:nvSpPr>
          <p:spPr>
            <a:xfrm>
              <a:off x="868125" y="2584225"/>
              <a:ext cx="20775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5818E"/>
                  </a:solidFill>
                </a:rPr>
                <a:t>Возможные продукты</a:t>
              </a:r>
              <a:endParaRPr>
                <a:solidFill>
                  <a:srgbClr val="45818E"/>
                </a:solidFill>
              </a:endParaRPr>
            </a:p>
          </p:txBody>
        </p:sp>
        <p:sp>
          <p:nvSpPr>
            <p:cNvPr id="202" name="Google Shape;202;p30"/>
            <p:cNvSpPr txBox="1"/>
            <p:nvPr/>
          </p:nvSpPr>
          <p:spPr>
            <a:xfrm>
              <a:off x="868125" y="3193825"/>
              <a:ext cx="20775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45818E"/>
                  </a:solidFill>
                </a:rPr>
                <a:t>Ресурсный базис</a:t>
              </a:r>
              <a:endParaRPr>
                <a:solidFill>
                  <a:srgbClr val="45818E"/>
                </a:solidFill>
              </a:endParaRPr>
            </a:p>
          </p:txBody>
        </p:sp>
        <p:cxnSp>
          <p:nvCxnSpPr>
            <p:cNvPr id="203" name="Google Shape;203;p30"/>
            <p:cNvCxnSpPr/>
            <p:nvPr/>
          </p:nvCxnSpPr>
          <p:spPr>
            <a:xfrm rot="10800000">
              <a:off x="737725" y="1630675"/>
              <a:ext cx="6705300" cy="7200"/>
            </a:xfrm>
            <a:prstGeom prst="straightConnector1">
              <a:avLst/>
            </a:prstGeom>
            <a:noFill/>
            <a:ln w="28575" cap="flat" cmpd="sng">
              <a:solidFill>
                <a:srgbClr val="E69138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Google Shape;204;p30"/>
            <p:cNvCxnSpPr/>
            <p:nvPr/>
          </p:nvCxnSpPr>
          <p:spPr>
            <a:xfrm rot="10800000">
              <a:off x="737725" y="2351363"/>
              <a:ext cx="6705300" cy="7200"/>
            </a:xfrm>
            <a:prstGeom prst="straightConnector1">
              <a:avLst/>
            </a:prstGeom>
            <a:noFill/>
            <a:ln w="28575" cap="flat" cmpd="sng">
              <a:solidFill>
                <a:srgbClr val="E69138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Google Shape;205;p30"/>
            <p:cNvCxnSpPr/>
            <p:nvPr/>
          </p:nvCxnSpPr>
          <p:spPr>
            <a:xfrm rot="10800000">
              <a:off x="737725" y="3096738"/>
              <a:ext cx="6705300" cy="7200"/>
            </a:xfrm>
            <a:prstGeom prst="straightConnector1">
              <a:avLst/>
            </a:prstGeom>
            <a:noFill/>
            <a:ln w="28575" cap="flat" cmpd="sng">
              <a:solidFill>
                <a:srgbClr val="E69138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1"/>
          <p:cNvSpPr txBox="1">
            <a:spLocks noGrp="1"/>
          </p:cNvSpPr>
          <p:nvPr>
            <p:ph type="title"/>
          </p:nvPr>
        </p:nvSpPr>
        <p:spPr>
          <a:xfrm>
            <a:off x="268725" y="365450"/>
            <a:ext cx="8520600" cy="5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Библиотечные путеводители</a:t>
            </a:r>
            <a:endParaRPr/>
          </a:p>
        </p:txBody>
      </p:sp>
      <p:sp>
        <p:nvSpPr>
          <p:cNvPr id="212" name="Google Shape;212;p31"/>
          <p:cNvSpPr txBox="1">
            <a:spLocks noGrp="1"/>
          </p:cNvSpPr>
          <p:nvPr>
            <p:ph type="body" idx="1"/>
          </p:nvPr>
        </p:nvSpPr>
        <p:spPr>
          <a:xfrm>
            <a:off x="354500" y="1180425"/>
            <a:ext cx="4896600" cy="296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- коллекция организованных по предметной или проблемной области электронных и печатных научных и образовательных ресурсов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  <p:grpSp>
        <p:nvGrpSpPr>
          <p:cNvPr id="213" name="Google Shape;213;p31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214" name="Google Shape;214;p31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5" name="Google Shape;215;p3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6" name="Google Shape;216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6</a:t>
            </a:fld>
            <a:endParaRPr/>
          </a:p>
        </p:txBody>
      </p:sp>
      <p:pic>
        <p:nvPicPr>
          <p:cNvPr id="217" name="Google Shape;217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3100" y="789650"/>
            <a:ext cx="3661758" cy="36617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oogle Shape;222;p32"/>
          <p:cNvGrpSpPr/>
          <p:nvPr/>
        </p:nvGrpSpPr>
        <p:grpSpPr>
          <a:xfrm>
            <a:off x="140775" y="3419025"/>
            <a:ext cx="8954524" cy="1400575"/>
            <a:chOff x="140775" y="3419025"/>
            <a:chExt cx="8954524" cy="1400575"/>
          </a:xfrm>
        </p:grpSpPr>
        <p:pic>
          <p:nvPicPr>
            <p:cNvPr id="223" name="Google Shape;223;p32"/>
            <p:cNvPicPr preferRelativeResize="0"/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140775" y="3419025"/>
              <a:ext cx="5421825" cy="1400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4" name="Google Shape;224;p32"/>
            <p:cNvPicPr preferRelativeResize="0"/>
            <p:nvPr/>
          </p:nvPicPr>
          <p:blipFill rotWithShape="1">
            <a:blip r:embed="rId3">
              <a:alphaModFix amt="31000"/>
            </a:blip>
            <a:srcRect r="34627"/>
            <a:stretch/>
          </p:blipFill>
          <p:spPr>
            <a:xfrm>
              <a:off x="5550975" y="3419025"/>
              <a:ext cx="3544324" cy="14005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25" name="Google Shape;22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32"/>
          <p:cNvSpPr txBox="1">
            <a:spLocks noGrp="1"/>
          </p:cNvSpPr>
          <p:nvPr>
            <p:ph type="title"/>
          </p:nvPr>
        </p:nvSpPr>
        <p:spPr>
          <a:xfrm>
            <a:off x="268725" y="365450"/>
            <a:ext cx="8520600" cy="5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Библиотечные путеводители</a:t>
            </a:r>
            <a:endParaRPr/>
          </a:p>
        </p:txBody>
      </p:sp>
      <p:sp>
        <p:nvSpPr>
          <p:cNvPr id="227" name="Google Shape;227;p32"/>
          <p:cNvSpPr txBox="1">
            <a:spLocks noGrp="1"/>
          </p:cNvSpPr>
          <p:nvPr>
            <p:ph type="body" idx="1"/>
          </p:nvPr>
        </p:nvSpPr>
        <p:spPr>
          <a:xfrm>
            <a:off x="202100" y="830349"/>
            <a:ext cx="8520600" cy="28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Могут включать в себя:</a:t>
            </a:r>
            <a:endParaRPr sz="140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ссылки на релевантные направлениям учебной и научной деятельности университета лицензионные ресурсы (книги, журналы, диссертации, патенты, базы данных цитирования и т.д.) и ресурсы открытого доступа;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издания, оцифрованные по заказу образовательной программы и размещенные в Электронной библиотеке (включая труды сотрудников университета);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интерактивные проекты, карты, тесты, веб-инструменты;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аудио, видео лекции, подкасты и другие образовательные материалы;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MOOC;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“Полезные ссылки”</a:t>
            </a:r>
            <a:endParaRPr sz="1400"/>
          </a:p>
        </p:txBody>
      </p:sp>
      <p:grpSp>
        <p:nvGrpSpPr>
          <p:cNvPr id="228" name="Google Shape;228;p32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229" name="Google Shape;229;p32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0" name="Google Shape;230;p3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1" name="Google Shape;231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400">
                <a:latin typeface="Calibri"/>
                <a:ea typeface="Calibri"/>
                <a:cs typeface="Calibri"/>
                <a:sym typeface="Calibri"/>
              </a:rPr>
              <a:t>Типы путеводителей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33"/>
          <p:cNvSpPr txBox="1">
            <a:spLocks noGrp="1"/>
          </p:cNvSpPr>
          <p:nvPr>
            <p:ph type="body" idx="1"/>
          </p:nvPr>
        </p:nvSpPr>
        <p:spPr>
          <a:xfrm>
            <a:off x="1376900" y="1306225"/>
            <a:ext cx="6956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вокруг широких областей знания (предметные)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путеводители по дисциплинам (конкретным курсам, программам)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тематические путеводители (например, по стандартам библиографического оформления)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/>
            </a:r>
            <a:br>
              <a:rPr lang="ru"/>
            </a:br>
            <a:endParaRPr/>
          </a:p>
        </p:txBody>
      </p:sp>
      <p:pic>
        <p:nvPicPr>
          <p:cNvPr id="238" name="Google Shape;23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9" name="Google Shape;239;p33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240" name="Google Shape;240;p33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41" name="Google Shape;241;p3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2" name="Google Shape;242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8</a:t>
            </a:fld>
            <a:endParaRPr/>
          </a:p>
        </p:txBody>
      </p:sp>
      <p:sp>
        <p:nvSpPr>
          <p:cNvPr id="243" name="Google Shape;243;p33"/>
          <p:cNvSpPr txBox="1"/>
          <p:nvPr/>
        </p:nvSpPr>
        <p:spPr>
          <a:xfrm>
            <a:off x="5551825" y="4326600"/>
            <a:ext cx="4080600" cy="6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2"/>
                </a:solidFill>
              </a:rPr>
              <a:t>*Список путеводителей не исчерпывающий</a:t>
            </a:r>
            <a:endParaRPr sz="1200"/>
          </a:p>
        </p:txBody>
      </p:sp>
      <p:pic>
        <p:nvPicPr>
          <p:cNvPr id="244" name="Google Shape;244;p33"/>
          <p:cNvPicPr preferRelativeResize="0"/>
          <p:nvPr/>
        </p:nvPicPr>
        <p:blipFill>
          <a:blip r:embed="rId5">
            <a:alphaModFix amt="62000"/>
          </a:blip>
          <a:stretch>
            <a:fillRect/>
          </a:stretch>
        </p:blipFill>
        <p:spPr>
          <a:xfrm>
            <a:off x="593150" y="1230025"/>
            <a:ext cx="643974" cy="643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33"/>
          <p:cNvPicPr preferRelativeResize="0"/>
          <p:nvPr/>
        </p:nvPicPr>
        <p:blipFill>
          <a:blip r:embed="rId6">
            <a:alphaModFix amt="62000"/>
          </a:blip>
          <a:stretch>
            <a:fillRect/>
          </a:stretch>
        </p:blipFill>
        <p:spPr>
          <a:xfrm>
            <a:off x="580525" y="1921125"/>
            <a:ext cx="643975" cy="64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33"/>
          <p:cNvPicPr preferRelativeResize="0"/>
          <p:nvPr/>
        </p:nvPicPr>
        <p:blipFill>
          <a:blip r:embed="rId7">
            <a:alphaModFix amt="62000"/>
          </a:blip>
          <a:stretch>
            <a:fillRect/>
          </a:stretch>
        </p:blipFill>
        <p:spPr>
          <a:xfrm>
            <a:off x="640788" y="2740075"/>
            <a:ext cx="548700" cy="54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SubjectsPlus</a:t>
            </a:r>
            <a:endParaRPr/>
          </a:p>
        </p:txBody>
      </p:sp>
      <p:sp>
        <p:nvSpPr>
          <p:cNvPr id="252" name="Google Shape;252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493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платформа для управления тремя блоками информации, размещенными на сайте НБ: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подписные электронные ресурсы библиотеки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ресурсы открытого доступа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информация о специалистах библиотеки, работающих с факультетами - библиотекарями-предметниками</a:t>
            </a:r>
            <a:br>
              <a:rPr lang="ru"/>
            </a:br>
            <a:endParaRPr/>
          </a:p>
        </p:txBody>
      </p:sp>
      <p:pic>
        <p:nvPicPr>
          <p:cNvPr id="253" name="Google Shape;25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"/>
            <a:ext cx="9144001" cy="4485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4" name="Google Shape;254;p34"/>
          <p:cNvGrpSpPr/>
          <p:nvPr/>
        </p:nvGrpSpPr>
        <p:grpSpPr>
          <a:xfrm>
            <a:off x="-1" y="4292696"/>
            <a:ext cx="3451780" cy="850800"/>
            <a:chOff x="4574" y="6001196"/>
            <a:chExt cx="3451780" cy="850800"/>
          </a:xfrm>
        </p:grpSpPr>
        <p:sp>
          <p:nvSpPr>
            <p:cNvPr id="255" name="Google Shape;255;p34"/>
            <p:cNvSpPr/>
            <p:nvPr/>
          </p:nvSpPr>
          <p:spPr>
            <a:xfrm>
              <a:off x="809754" y="6202364"/>
              <a:ext cx="264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" sz="800" b="0" i="0" u="none" strike="noStrike" cap="none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Библиоте</a:t>
              </a:r>
              <a:r>
                <a:rPr lang="ru" sz="800">
                  <a:solidFill>
                    <a:srgbClr val="7F7F7F"/>
                  </a:solidFill>
                </a:rPr>
                <a:t>чные путеводители как современный дружелюбный способ представления электронных коллекций</a:t>
              </a:r>
              <a:endParaRPr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56" name="Google Shape;256;p3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4" y="6001196"/>
              <a:ext cx="850800" cy="850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57" name="Google Shape;257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61225" y="1346773"/>
            <a:ext cx="3622001" cy="24123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976</Words>
  <Application>Microsoft Office PowerPoint</Application>
  <PresentationFormat>Экран (16:9)</PresentationFormat>
  <Paragraphs>189</Paragraphs>
  <Slides>17</Slides>
  <Notes>17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Simple Light</vt:lpstr>
      <vt:lpstr>Тема Office</vt:lpstr>
      <vt:lpstr>Презентация PowerPoint</vt:lpstr>
      <vt:lpstr>Библиотека ТГУ как информационный хаб</vt:lpstr>
      <vt:lpstr>Посещение раздела “Отечественные и российские зарубежные ресурсы” сайта Научной библиотеки </vt:lpstr>
      <vt:lpstr>Задачи проекта</vt:lpstr>
      <vt:lpstr>Поддержка науки и образования в НБ ТГУ</vt:lpstr>
      <vt:lpstr>Библиотечные путеводители</vt:lpstr>
      <vt:lpstr>Библиотечные путеводители</vt:lpstr>
      <vt:lpstr>Типы путеводителей </vt:lpstr>
      <vt:lpstr>SubjectsPlus</vt:lpstr>
      <vt:lpstr>Преимущества продукта</vt:lpstr>
      <vt:lpstr>Этапы работы</vt:lpstr>
      <vt:lpstr>Некоторые принципы</vt:lpstr>
      <vt:lpstr>Презентация PowerPoint</vt:lpstr>
      <vt:lpstr>Жизненный цикл путеводителя</vt:lpstr>
      <vt:lpstr>Перспективы </vt:lpstr>
      <vt:lpstr>В 2019-м году мы предлагаем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User-4</cp:lastModifiedBy>
  <cp:revision>6</cp:revision>
  <dcterms:modified xsi:type="dcterms:W3CDTF">2018-11-20T06:57:52Z</dcterms:modified>
</cp:coreProperties>
</file>