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5" r:id="rId2"/>
  </p:sldMasterIdLst>
  <p:notesMasterIdLst>
    <p:notesMasterId r:id="rId79"/>
  </p:notesMasterIdLst>
  <p:sldIdLst>
    <p:sldId id="256" r:id="rId3"/>
    <p:sldId id="730" r:id="rId4"/>
    <p:sldId id="720" r:id="rId5"/>
    <p:sldId id="721" r:id="rId6"/>
    <p:sldId id="524" r:id="rId7"/>
    <p:sldId id="696" r:id="rId8"/>
    <p:sldId id="527" r:id="rId9"/>
    <p:sldId id="532" r:id="rId10"/>
    <p:sldId id="734" r:id="rId11"/>
    <p:sldId id="740" r:id="rId12"/>
    <p:sldId id="724" r:id="rId13"/>
    <p:sldId id="780" r:id="rId14"/>
    <p:sldId id="781" r:id="rId15"/>
    <p:sldId id="782" r:id="rId16"/>
    <p:sldId id="783" r:id="rId17"/>
    <p:sldId id="784" r:id="rId18"/>
    <p:sldId id="785" r:id="rId19"/>
    <p:sldId id="786" r:id="rId20"/>
    <p:sldId id="814" r:id="rId21"/>
    <p:sldId id="799" r:id="rId22"/>
    <p:sldId id="800" r:id="rId23"/>
    <p:sldId id="801" r:id="rId24"/>
    <p:sldId id="787" r:id="rId25"/>
    <p:sldId id="788" r:id="rId26"/>
    <p:sldId id="545" r:id="rId27"/>
    <p:sldId id="789" r:id="rId28"/>
    <p:sldId id="794" r:id="rId29"/>
    <p:sldId id="790" r:id="rId30"/>
    <p:sldId id="795" r:id="rId31"/>
    <p:sldId id="791" r:id="rId32"/>
    <p:sldId id="792" r:id="rId33"/>
    <p:sldId id="793" r:id="rId34"/>
    <p:sldId id="719" r:id="rId35"/>
    <p:sldId id="702" r:id="rId36"/>
    <p:sldId id="647" r:id="rId37"/>
    <p:sldId id="629" r:id="rId38"/>
    <p:sldId id="658" r:id="rId39"/>
    <p:sldId id="631" r:id="rId40"/>
    <p:sldId id="473" r:id="rId41"/>
    <p:sldId id="491" r:id="rId42"/>
    <p:sldId id="743" r:id="rId43"/>
    <p:sldId id="703" r:id="rId44"/>
    <p:sldId id="772" r:id="rId45"/>
    <p:sldId id="773" r:id="rId46"/>
    <p:sldId id="774" r:id="rId47"/>
    <p:sldId id="775" r:id="rId48"/>
    <p:sldId id="776" r:id="rId49"/>
    <p:sldId id="777" r:id="rId50"/>
    <p:sldId id="778" r:id="rId51"/>
    <p:sldId id="779" r:id="rId52"/>
    <p:sldId id="796" r:id="rId53"/>
    <p:sldId id="651" r:id="rId54"/>
    <p:sldId id="601" r:id="rId55"/>
    <p:sldId id="626" r:id="rId56"/>
    <p:sldId id="602" r:id="rId57"/>
    <p:sldId id="710" r:id="rId58"/>
    <p:sldId id="797" r:id="rId59"/>
    <p:sldId id="798" r:id="rId60"/>
    <p:sldId id="605" r:id="rId61"/>
    <p:sldId id="706" r:id="rId62"/>
    <p:sldId id="802" r:id="rId63"/>
    <p:sldId id="803" r:id="rId64"/>
    <p:sldId id="804" r:id="rId65"/>
    <p:sldId id="758" r:id="rId66"/>
    <p:sldId id="769" r:id="rId67"/>
    <p:sldId id="805" r:id="rId68"/>
    <p:sldId id="806" r:id="rId69"/>
    <p:sldId id="807" r:id="rId70"/>
    <p:sldId id="808" r:id="rId71"/>
    <p:sldId id="809" r:id="rId72"/>
    <p:sldId id="765" r:id="rId73"/>
    <p:sldId id="811" r:id="rId74"/>
    <p:sldId id="812" r:id="rId75"/>
    <p:sldId id="813" r:id="rId76"/>
    <p:sldId id="645" r:id="rId77"/>
    <p:sldId id="64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3250" autoAdjust="0"/>
  </p:normalViewPr>
  <p:slideViewPr>
    <p:cSldViewPr>
      <p:cViewPr>
        <p:scale>
          <a:sx n="60" d="100"/>
          <a:sy n="60" d="100"/>
        </p:scale>
        <p:origin x="-1566" y="-186"/>
      </p:cViewPr>
      <p:guideLst>
        <p:guide orient="horz" pos="2160"/>
        <p:guide pos="2880"/>
      </p:guideLst>
    </p:cSldViewPr>
  </p:slideViewPr>
  <p:outlineViewPr>
    <p:cViewPr>
      <p:scale>
        <a:sx n="33" d="100"/>
        <a:sy n="33" d="100"/>
      </p:scale>
      <p:origin x="0" y="7740"/>
    </p:cViewPr>
  </p:outlineViewPr>
  <p:notesTextViewPr>
    <p:cViewPr>
      <p:scale>
        <a:sx n="1" d="1"/>
        <a:sy n="1" d="1"/>
      </p:scale>
      <p:origin x="0" y="0"/>
    </p:cViewPr>
  </p:notesTextViewPr>
  <p:sorterViewPr>
    <p:cViewPr>
      <p:scale>
        <a:sx n="66" d="100"/>
        <a:sy n="66" d="100"/>
      </p:scale>
      <p:origin x="0" y="2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9FC92-148B-445E-A1E9-FE1455E40A81}" type="datetimeFigureOut">
              <a:rPr lang="en-US" smtClean="0"/>
              <a:t>5/12/2016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C6B37-F2B8-4282-8438-1BD041CCB29F}" type="slidenum">
              <a:rPr lang="en-US" smtClean="0"/>
              <a:t>‹#›</a:t>
            </a:fld>
            <a:endParaRPr lang="en-US"/>
          </a:p>
        </p:txBody>
      </p:sp>
    </p:spTree>
    <p:extLst>
      <p:ext uri="{BB962C8B-B14F-4D97-AF65-F5344CB8AC3E}">
        <p14:creationId xmlns:p14="http://schemas.microsoft.com/office/powerpoint/2010/main" val="2744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journalfinder.elsevier.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pitchFamily="34" charset="0"/>
              </a:defRPr>
            </a:lvl1pPr>
            <a:lvl2pPr marL="729057" indent="-280406" defTabSz="906648" eaLnBrk="0" hangingPunct="0">
              <a:spcBef>
                <a:spcPct val="30000"/>
              </a:spcBef>
              <a:defRPr kumimoji="1" sz="1200">
                <a:solidFill>
                  <a:schemeClr val="tx1"/>
                </a:solidFill>
                <a:latin typeface="Times New Roman" pitchFamily="18" charset="0"/>
                <a:cs typeface="Arial" pitchFamily="34" charset="0"/>
              </a:defRPr>
            </a:lvl2pPr>
            <a:lvl3pPr marL="1121626" indent="-224325" defTabSz="906648" eaLnBrk="0" hangingPunct="0">
              <a:spcBef>
                <a:spcPct val="30000"/>
              </a:spcBef>
              <a:defRPr kumimoji="1" sz="1200">
                <a:solidFill>
                  <a:schemeClr val="tx1"/>
                </a:solidFill>
                <a:latin typeface="Times New Roman" pitchFamily="18" charset="0"/>
                <a:cs typeface="Arial" pitchFamily="34" charset="0"/>
              </a:defRPr>
            </a:lvl3pPr>
            <a:lvl4pPr marL="1570276" indent="-224325" defTabSz="906648" eaLnBrk="0" hangingPunct="0">
              <a:spcBef>
                <a:spcPct val="30000"/>
              </a:spcBef>
              <a:defRPr kumimoji="1" sz="1200">
                <a:solidFill>
                  <a:schemeClr val="tx1"/>
                </a:solidFill>
                <a:latin typeface="Times New Roman" pitchFamily="18" charset="0"/>
                <a:cs typeface="Arial" pitchFamily="34" charset="0"/>
              </a:defRPr>
            </a:lvl4pPr>
            <a:lvl5pPr marL="2018927" indent="-224325" defTabSz="906648" eaLnBrk="0" hangingPunct="0">
              <a:spcBef>
                <a:spcPct val="30000"/>
              </a:spcBef>
              <a:defRPr kumimoji="1" sz="1200">
                <a:solidFill>
                  <a:schemeClr val="tx1"/>
                </a:solidFill>
                <a:latin typeface="Times New Roman" pitchFamily="18" charset="0"/>
                <a:cs typeface="Arial" pitchFamily="34"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eaLnBrk="1" hangingPunct="1">
              <a:spcBef>
                <a:spcPct val="0"/>
              </a:spcBef>
            </a:pPr>
            <a:fld id="{9E6D8920-6FFD-436B-A563-3CD73F653B42}" type="slidenum">
              <a:rPr kumimoji="0" lang="en-US" altLang="en-US" smtClean="0">
                <a:ea typeface="SimSun" pitchFamily="2" charset="-122"/>
              </a:rPr>
              <a:pPr eaLnBrk="1" hangingPunct="1">
                <a:spcBef>
                  <a:spcPct val="0"/>
                </a:spcBef>
              </a:pPr>
              <a:t>2</a:t>
            </a:fld>
            <a:endParaRPr kumimoji="0" lang="en-US" altLang="en-US" smtClean="0">
              <a:ea typeface="SimSun" pitchFamily="2" charset="-122"/>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441" indent="-227441">
              <a:buFontTx/>
              <a:buAutoNum type="arabicPeriod"/>
            </a:pPr>
            <a:r>
              <a:rPr kumimoji="0" lang="en-US" altLang="en-US" smtClean="0">
                <a:cs typeface="Arial" pitchFamily="34" charset="0"/>
              </a:rPr>
              <a:t>The scientific message must be clear, useful, and exciting</a:t>
            </a:r>
          </a:p>
          <a:p>
            <a:pPr marL="227441" indent="-227441">
              <a:buFontTx/>
              <a:buAutoNum type="arabicPeriod"/>
            </a:pPr>
            <a:r>
              <a:rPr kumimoji="0" lang="en-US" altLang="en-US" smtClean="0">
                <a:cs typeface="Arial" pitchFamily="34" charset="0"/>
              </a:rPr>
              <a:t>The author</a:t>
            </a:r>
            <a:r>
              <a:rPr kumimoji="0" lang="en-US" altLang="ru-RU" smtClean="0">
                <a:cs typeface="Arial" pitchFamily="34" charset="0"/>
              </a:rPr>
              <a:t>’</a:t>
            </a:r>
            <a:r>
              <a:rPr kumimoji="0" lang="en-US" altLang="en-US" smtClean="0">
                <a:cs typeface="Arial" pitchFamily="34" charset="0"/>
              </a:rPr>
              <a:t>s messages must be presented and constructed in a logical manner.  The reader should arrive at the same conclusions as the author.  The format chosen should best showcase the author</a:t>
            </a:r>
            <a:r>
              <a:rPr kumimoji="0" lang="en-US" altLang="ru-RU" smtClean="0">
                <a:cs typeface="Arial" pitchFamily="34" charset="0"/>
              </a:rPr>
              <a:t>’</a:t>
            </a:r>
            <a:r>
              <a:rPr kumimoji="0" lang="en-US" altLang="en-US" smtClean="0">
                <a:cs typeface="Arial" pitchFamily="34" charset="0"/>
              </a:rPr>
              <a:t>s material.</a:t>
            </a:r>
          </a:p>
          <a:p>
            <a:pPr marL="227441" indent="-227441">
              <a:buFontTx/>
              <a:buAutoNum type="arabicPeriod"/>
            </a:pPr>
            <a:r>
              <a:rPr kumimoji="0" lang="en-US" altLang="en-US" smtClean="0">
                <a:cs typeface="Arial" pitchFamily="34" charset="0"/>
              </a:rPr>
              <a:t>Readers, reviewers, and editors should be able to easily grasp the scientific significance of the research</a:t>
            </a:r>
          </a:p>
          <a:p>
            <a:pPr marL="227441" indent="-227441">
              <a:buFontTx/>
              <a:buAutoNum type="arabicPeriod"/>
            </a:pPr>
            <a:endParaRPr kumimoji="0" lang="en-US" altLang="en-US" smtClean="0">
              <a:cs typeface="Arial" pitchFamily="34" charset="0"/>
            </a:endParaRPr>
          </a:p>
          <a:p>
            <a:pPr marL="227441" indent="-227441"/>
            <a:r>
              <a:rPr kumimoji="0" lang="en-US" altLang="en-US" smtClean="0">
                <a:cs typeface="Arial" pitchFamily="34" charset="0"/>
              </a:rPr>
              <a:t>Editors, reviewers and readers all want to save time and not waste it.</a:t>
            </a:r>
            <a:endParaRPr kumimoji="0" lang="en-GB" alt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Elsevier</a:t>
            </a:r>
            <a:r>
              <a:rPr lang="en-GB" baseline="0" dirty="0" smtClean="0"/>
              <a:t> </a:t>
            </a:r>
            <a:r>
              <a:rPr lang="ru-RU" baseline="0" dirty="0" smtClean="0"/>
              <a:t>предлагает не только поиск по статьям, но и по изображениям. Каждое изображение может быть сразу сохранено как слайд </a:t>
            </a:r>
            <a:r>
              <a:rPr lang="en-GB" baseline="0" dirty="0" smtClean="0"/>
              <a:t>PowerPoint </a:t>
            </a:r>
            <a:r>
              <a:rPr lang="ru-RU" baseline="0" dirty="0" smtClean="0"/>
              <a:t>с необходимой подписью и копирайтом.</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13</a:t>
            </a:fld>
            <a:endParaRPr lang="en-US"/>
          </a:p>
        </p:txBody>
      </p:sp>
    </p:spTree>
    <p:extLst>
      <p:ext uri="{BB962C8B-B14F-4D97-AF65-F5344CB8AC3E}">
        <p14:creationId xmlns:p14="http://schemas.microsoft.com/office/powerpoint/2010/main" val="298866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t>14</a:t>
            </a:fld>
            <a:endParaRPr lang="en-GB" dirty="0"/>
          </a:p>
        </p:txBody>
      </p:sp>
    </p:spTree>
    <p:extLst>
      <p:ext uri="{BB962C8B-B14F-4D97-AF65-F5344CB8AC3E}">
        <p14:creationId xmlns:p14="http://schemas.microsoft.com/office/powerpoint/2010/main" val="409779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58B5E41-5FC2-49C5-ADA1-A458E21D9A43}" type="slidenum">
              <a:rPr lang="en-GB" smtClean="0"/>
              <a:t>15</a:t>
            </a:fld>
            <a:endParaRPr lang="en-GB" dirty="0"/>
          </a:p>
        </p:txBody>
      </p:sp>
    </p:spTree>
    <p:extLst>
      <p:ext uri="{BB962C8B-B14F-4D97-AF65-F5344CB8AC3E}">
        <p14:creationId xmlns:p14="http://schemas.microsoft.com/office/powerpoint/2010/main" val="409779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t>16</a:t>
            </a:fld>
            <a:endParaRPr lang="en-GB" dirty="0"/>
          </a:p>
        </p:txBody>
      </p:sp>
    </p:spTree>
    <p:extLst>
      <p:ext uri="{BB962C8B-B14F-4D97-AF65-F5344CB8AC3E}">
        <p14:creationId xmlns:p14="http://schemas.microsoft.com/office/powerpoint/2010/main" val="409779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t>17</a:t>
            </a:fld>
            <a:endParaRPr lang="en-GB" dirty="0"/>
          </a:p>
        </p:txBody>
      </p:sp>
    </p:spTree>
    <p:extLst>
      <p:ext uri="{BB962C8B-B14F-4D97-AF65-F5344CB8AC3E}">
        <p14:creationId xmlns:p14="http://schemas.microsoft.com/office/powerpoint/2010/main" val="409779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8B5E41-5FC2-49C5-ADA1-A458E21D9A43}" type="slidenum">
              <a:rPr lang="en-GB" smtClean="0"/>
              <a:t>18</a:t>
            </a:fld>
            <a:endParaRPr lang="en-GB" dirty="0"/>
          </a:p>
        </p:txBody>
      </p:sp>
    </p:spTree>
    <p:extLst>
      <p:ext uri="{BB962C8B-B14F-4D97-AF65-F5344CB8AC3E}">
        <p14:creationId xmlns:p14="http://schemas.microsoft.com/office/powerpoint/2010/main" val="409779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pitchFamily="34" charset="0"/>
              </a:defRPr>
            </a:lvl1pPr>
            <a:lvl2pPr marL="729057" indent="-280406" defTabSz="906648" eaLnBrk="0" hangingPunct="0">
              <a:spcBef>
                <a:spcPct val="30000"/>
              </a:spcBef>
              <a:defRPr kumimoji="1" sz="1200">
                <a:solidFill>
                  <a:schemeClr val="tx1"/>
                </a:solidFill>
                <a:latin typeface="Times New Roman" pitchFamily="18" charset="0"/>
                <a:cs typeface="Arial" pitchFamily="34" charset="0"/>
              </a:defRPr>
            </a:lvl2pPr>
            <a:lvl3pPr marL="1121626" indent="-224325" defTabSz="906648" eaLnBrk="0" hangingPunct="0">
              <a:spcBef>
                <a:spcPct val="30000"/>
              </a:spcBef>
              <a:defRPr kumimoji="1" sz="1200">
                <a:solidFill>
                  <a:schemeClr val="tx1"/>
                </a:solidFill>
                <a:latin typeface="Times New Roman" pitchFamily="18" charset="0"/>
                <a:cs typeface="Arial" pitchFamily="34" charset="0"/>
              </a:defRPr>
            </a:lvl3pPr>
            <a:lvl4pPr marL="1570276" indent="-224325" defTabSz="906648" eaLnBrk="0" hangingPunct="0">
              <a:spcBef>
                <a:spcPct val="30000"/>
              </a:spcBef>
              <a:defRPr kumimoji="1" sz="1200">
                <a:solidFill>
                  <a:schemeClr val="tx1"/>
                </a:solidFill>
                <a:latin typeface="Times New Roman" pitchFamily="18" charset="0"/>
                <a:cs typeface="Arial" pitchFamily="34" charset="0"/>
              </a:defRPr>
            </a:lvl4pPr>
            <a:lvl5pPr marL="2018927" indent="-224325" defTabSz="906648" eaLnBrk="0" hangingPunct="0">
              <a:spcBef>
                <a:spcPct val="30000"/>
              </a:spcBef>
              <a:defRPr kumimoji="1" sz="1200">
                <a:solidFill>
                  <a:schemeClr val="tx1"/>
                </a:solidFill>
                <a:latin typeface="Times New Roman" pitchFamily="18" charset="0"/>
                <a:cs typeface="Arial" pitchFamily="34"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eaLnBrk="1" hangingPunct="1">
              <a:spcBef>
                <a:spcPct val="0"/>
              </a:spcBef>
            </a:pPr>
            <a:fld id="{79FE76DB-A951-44BE-8978-2B98E6FF3CC0}" type="slidenum">
              <a:rPr kumimoji="0" lang="zh-CN" altLang="en-US" smtClean="0"/>
              <a:pPr eaLnBrk="1" hangingPunct="1">
                <a:spcBef>
                  <a:spcPct val="0"/>
                </a:spcBef>
              </a:pPr>
              <a:t>19</a:t>
            </a:fld>
            <a:endParaRPr kumimoji="0" lang="en-US" altLang="zh-CN"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CN" smtClean="0">
                <a:ea typeface="SimSun" pitchFamily="2" charset="-122"/>
                <a:cs typeface="Arial" pitchFamily="34" charset="0"/>
              </a:rPr>
              <a:t>Some journal will publish no more than one article from the non-English speaking region or from the developing countries in one year. Avoid submitting to such journals unless you are really outstanding…   ARNOUT: seriously? That sounds like unacceptable discrimination. Do you have any concrete examples?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pitchFamily="34" charset="0"/>
              </a:defRPr>
            </a:lvl1pPr>
            <a:lvl2pPr marL="729057" indent="-280406" defTabSz="906648" eaLnBrk="0" hangingPunct="0">
              <a:spcBef>
                <a:spcPct val="30000"/>
              </a:spcBef>
              <a:defRPr kumimoji="1" sz="1200">
                <a:solidFill>
                  <a:schemeClr val="tx1"/>
                </a:solidFill>
                <a:latin typeface="Times New Roman" pitchFamily="18" charset="0"/>
                <a:cs typeface="Arial" pitchFamily="34" charset="0"/>
              </a:defRPr>
            </a:lvl2pPr>
            <a:lvl3pPr marL="1121626" indent="-224325" defTabSz="906648" eaLnBrk="0" hangingPunct="0">
              <a:spcBef>
                <a:spcPct val="30000"/>
              </a:spcBef>
              <a:defRPr kumimoji="1" sz="1200">
                <a:solidFill>
                  <a:schemeClr val="tx1"/>
                </a:solidFill>
                <a:latin typeface="Times New Roman" pitchFamily="18" charset="0"/>
                <a:cs typeface="Arial" pitchFamily="34" charset="0"/>
              </a:defRPr>
            </a:lvl3pPr>
            <a:lvl4pPr marL="1570276" indent="-224325" defTabSz="906648" eaLnBrk="0" hangingPunct="0">
              <a:spcBef>
                <a:spcPct val="30000"/>
              </a:spcBef>
              <a:defRPr kumimoji="1" sz="1200">
                <a:solidFill>
                  <a:schemeClr val="tx1"/>
                </a:solidFill>
                <a:latin typeface="Times New Roman" pitchFamily="18" charset="0"/>
                <a:cs typeface="Arial" pitchFamily="34" charset="0"/>
              </a:defRPr>
            </a:lvl4pPr>
            <a:lvl5pPr marL="2018927" indent="-224325" defTabSz="906648" eaLnBrk="0" hangingPunct="0">
              <a:spcBef>
                <a:spcPct val="30000"/>
              </a:spcBef>
              <a:defRPr kumimoji="1" sz="1200">
                <a:solidFill>
                  <a:schemeClr val="tx1"/>
                </a:solidFill>
                <a:latin typeface="Times New Roman" pitchFamily="18" charset="0"/>
                <a:cs typeface="Arial" pitchFamily="34"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eaLnBrk="1" hangingPunct="1">
              <a:spcBef>
                <a:spcPct val="0"/>
              </a:spcBef>
            </a:pPr>
            <a:fld id="{2F941B1F-44A5-4E26-9E06-D063B99D01D0}" type="slidenum">
              <a:rPr kumimoji="0" lang="zh-CN" altLang="en-GB" smtClean="0"/>
              <a:pPr eaLnBrk="1" hangingPunct="1">
                <a:spcBef>
                  <a:spcPct val="0"/>
                </a:spcBef>
              </a:pPr>
              <a:t>20</a:t>
            </a:fld>
            <a:endParaRPr kumimoji="0" lang="en-GB"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itchFamily="34" charset="0"/>
              </a:rPr>
              <a:t>Elsevier </a:t>
            </a:r>
            <a:r>
              <a:rPr lang="ru-RU" altLang="en-US" smtClean="0">
                <a:cs typeface="Arial" pitchFamily="34" charset="0"/>
              </a:rPr>
              <a:t>предлагает авторам бесплатный </a:t>
            </a:r>
            <a:r>
              <a:rPr lang="ru-RU" altLang="en-US" smtClean="0">
                <a:latin typeface="Calibri" pitchFamily="34" charset="0"/>
                <a:cs typeface="Arial" pitchFamily="34" charset="0"/>
              </a:rPr>
              <a:t>инструмент тематического подбора журналов </a:t>
            </a:r>
            <a:r>
              <a:rPr lang="ru-RU" altLang="en-US" u="sng" smtClean="0">
                <a:latin typeface="Calibri" pitchFamily="34" charset="0"/>
                <a:cs typeface="Arial" pitchFamily="34" charset="0"/>
                <a:hlinkClick r:id="rId3"/>
              </a:rPr>
              <a:t>http://journalfinder.elsevier.com/</a:t>
            </a:r>
            <a:endParaRPr lang="en-US" altLang="en-US" smtClean="0">
              <a:latin typeface="Calibri" pitchFamily="34" charset="0"/>
              <a:cs typeface="Arial" pitchFamily="34" charset="0"/>
            </a:endParaRPr>
          </a:p>
          <a:p>
            <a:r>
              <a:rPr lang="ru-RU" altLang="en-US" smtClean="0">
                <a:latin typeface="Calibri" pitchFamily="34" charset="0"/>
                <a:cs typeface="Arial" pitchFamily="34" charset="0"/>
              </a:rPr>
              <a:t>Автору необходимо ввести на английском языке краткую аннотацию статьи в поле </a:t>
            </a:r>
            <a:r>
              <a:rPr lang="en-GB" altLang="en-US" smtClean="0">
                <a:latin typeface="Calibri" pitchFamily="34" charset="0"/>
                <a:cs typeface="Arial" pitchFamily="34" charset="0"/>
              </a:rPr>
              <a:t>Paper Abstract</a:t>
            </a:r>
            <a:r>
              <a:rPr lang="ru-RU" altLang="en-US" smtClean="0">
                <a:latin typeface="Calibri" pitchFamily="34" charset="0"/>
                <a:cs typeface="Arial" pitchFamily="34" charset="0"/>
              </a:rPr>
              <a:t>, и система подберет варианты.</a:t>
            </a:r>
            <a:endParaRPr lang="en-US" altLang="en-US" smtClean="0">
              <a:latin typeface="Calibri" pitchFamily="34" charset="0"/>
              <a:cs typeface="Arial" pitchFamily="34" charset="0"/>
            </a:endParaRPr>
          </a:p>
          <a:p>
            <a:r>
              <a:rPr lang="ru-RU" altLang="en-US" smtClean="0">
                <a:latin typeface="Calibri" pitchFamily="34" charset="0"/>
                <a:cs typeface="Arial" pitchFamily="34" charset="0"/>
              </a:rPr>
              <a:t>Большинство наших журналов (за исключением журналов открытого доступа) бесплатны для публикации. Перед отправкой статьи обязательно ознакомьтесь с требованиями к публикации (</a:t>
            </a:r>
            <a:r>
              <a:rPr lang="en-GB" altLang="en-US" smtClean="0">
                <a:latin typeface="Calibri" pitchFamily="34" charset="0"/>
                <a:cs typeface="Arial" pitchFamily="34" charset="0"/>
              </a:rPr>
              <a:t>Guide for Authors</a:t>
            </a:r>
            <a:r>
              <a:rPr lang="ru-RU" altLang="en-US" smtClean="0">
                <a:latin typeface="Calibri" pitchFamily="34" charset="0"/>
                <a:cs typeface="Arial" pitchFamily="34" charset="0"/>
              </a:rPr>
              <a:t>) того журнала, куда вы отправляете статью.</a:t>
            </a:r>
            <a:endParaRPr lang="en-US" altLang="en-US" smtClean="0">
              <a:latin typeface="Calibri" pitchFamily="34" charset="0"/>
              <a:cs typeface="Arial" pitchFamily="34" charset="0"/>
            </a:endParaRPr>
          </a:p>
          <a:p>
            <a:endParaRPr lang="en-US" altLang="en-US" smtClean="0">
              <a:cs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pitchFamily="34" charset="0"/>
              </a:defRPr>
            </a:lvl1pPr>
            <a:lvl2pPr marL="729057" indent="-280406" defTabSz="906648" eaLnBrk="0" hangingPunct="0">
              <a:spcBef>
                <a:spcPct val="30000"/>
              </a:spcBef>
              <a:defRPr kumimoji="1" sz="1200">
                <a:solidFill>
                  <a:schemeClr val="tx1"/>
                </a:solidFill>
                <a:latin typeface="Times New Roman" pitchFamily="18" charset="0"/>
                <a:cs typeface="Arial" pitchFamily="34" charset="0"/>
              </a:defRPr>
            </a:lvl2pPr>
            <a:lvl3pPr marL="1121626" indent="-224325" defTabSz="906648" eaLnBrk="0" hangingPunct="0">
              <a:spcBef>
                <a:spcPct val="30000"/>
              </a:spcBef>
              <a:defRPr kumimoji="1" sz="1200">
                <a:solidFill>
                  <a:schemeClr val="tx1"/>
                </a:solidFill>
                <a:latin typeface="Times New Roman" pitchFamily="18" charset="0"/>
                <a:cs typeface="Arial" pitchFamily="34" charset="0"/>
              </a:defRPr>
            </a:lvl3pPr>
            <a:lvl4pPr marL="1570276" indent="-224325" defTabSz="906648" eaLnBrk="0" hangingPunct="0">
              <a:spcBef>
                <a:spcPct val="30000"/>
              </a:spcBef>
              <a:defRPr kumimoji="1" sz="1200">
                <a:solidFill>
                  <a:schemeClr val="tx1"/>
                </a:solidFill>
                <a:latin typeface="Times New Roman" pitchFamily="18" charset="0"/>
                <a:cs typeface="Arial" pitchFamily="34" charset="0"/>
              </a:defRPr>
            </a:lvl4pPr>
            <a:lvl5pPr marL="2018927" indent="-224325" defTabSz="906648" eaLnBrk="0" hangingPunct="0">
              <a:spcBef>
                <a:spcPct val="30000"/>
              </a:spcBef>
              <a:defRPr kumimoji="1" sz="1200">
                <a:solidFill>
                  <a:schemeClr val="tx1"/>
                </a:solidFill>
                <a:latin typeface="Times New Roman" pitchFamily="18" charset="0"/>
                <a:cs typeface="Arial" pitchFamily="34"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eaLnBrk="1" hangingPunct="1">
              <a:spcBef>
                <a:spcPct val="0"/>
              </a:spcBef>
            </a:pPr>
            <a:fld id="{C1F5CB31-68C3-4569-A9BA-68D728EFC5E9}" type="slidenum">
              <a:rPr kumimoji="0" lang="en-US" altLang="en-US" smtClean="0"/>
              <a:pPr eaLnBrk="1" hangingPunct="1">
                <a:spcBef>
                  <a:spcPct val="0"/>
                </a:spcBef>
              </a:pPr>
              <a:t>23</a:t>
            </a:fld>
            <a:endParaRPr kumimoji="0"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a:lnSpc>
                <a:spcPct val="80000"/>
              </a:lnSpc>
            </a:pPr>
            <a:r>
              <a:rPr lang="en-US" sz="600" dirty="0" smtClean="0">
                <a:latin typeface="Arial" charset="0"/>
                <a:cs typeface="Tahoma" charset="0"/>
              </a:rPr>
              <a:t>At the heart of these activities is a research process. This process is overseen by the administrators and conducted on a daily basis by faculty and the students. The content, tools and navigational expertise to underpin this process are supplied by the library.</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The research process consists of 4 stages and is consistent with the production of world-class research articles, ground breaking patents, contract research and high quality theses and dissertations.</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These 4 stages are: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Reading </a:t>
            </a:r>
            <a:r>
              <a:rPr lang="en-US" sz="600" dirty="0" smtClean="0">
                <a:latin typeface="Arial" charset="0"/>
                <a:cs typeface="Tahoma" charset="0"/>
              </a:rPr>
              <a:t>– Assembling relevant materials on a given topic and understanding the breadth of relevant content, getting perspective before coming to a particular intellectual position</a:t>
            </a:r>
          </a:p>
          <a:p>
            <a:pPr>
              <a:lnSpc>
                <a:spcPct val="80000"/>
              </a:lnSpc>
            </a:pPr>
            <a:r>
              <a:rPr lang="en-US" sz="600" b="1" dirty="0" smtClean="0">
                <a:latin typeface="Arial" charset="0"/>
                <a:cs typeface="Tahoma" charset="0"/>
              </a:rPr>
              <a:t>Investigation </a:t>
            </a:r>
            <a:r>
              <a:rPr lang="en-US" sz="600" dirty="0" smtClean="0">
                <a:latin typeface="Arial" charset="0"/>
                <a:cs typeface="Tahoma" charset="0"/>
              </a:rPr>
              <a:t>– Once a position has been taken, the researcher must provide evidence to substantiate their position, a record of which must be created so they can gain credibility</a:t>
            </a:r>
          </a:p>
          <a:p>
            <a:pPr>
              <a:lnSpc>
                <a:spcPct val="80000"/>
              </a:lnSpc>
            </a:pPr>
            <a:r>
              <a:rPr lang="en-US" sz="600" b="1" dirty="0" smtClean="0">
                <a:latin typeface="Arial" charset="0"/>
                <a:cs typeface="Tahoma" charset="0"/>
              </a:rPr>
              <a:t>Certification</a:t>
            </a:r>
            <a:r>
              <a:rPr lang="en-US" sz="600" dirty="0" smtClean="0">
                <a:latin typeface="Arial" charset="0"/>
                <a:cs typeface="Tahoma" charset="0"/>
              </a:rPr>
              <a:t> – The researcher creates a record by publishing their findings in an official format</a:t>
            </a:r>
          </a:p>
          <a:p>
            <a:pPr>
              <a:lnSpc>
                <a:spcPct val="80000"/>
              </a:lnSpc>
            </a:pPr>
            <a:r>
              <a:rPr lang="en-US" sz="600" b="1" dirty="0" smtClean="0">
                <a:latin typeface="Arial" charset="0"/>
                <a:cs typeface="Tahoma" charset="0"/>
              </a:rPr>
              <a:t>Dissemination </a:t>
            </a:r>
            <a:r>
              <a:rPr lang="en-US" sz="600" dirty="0" smtClean="0">
                <a:latin typeface="Arial" charset="0"/>
                <a:cs typeface="Tahoma" charset="0"/>
              </a:rPr>
              <a:t>- The findings are shared with the appropriate target audience, or adjacent audiences that can make further use of the researcher’s findings</a:t>
            </a:r>
          </a:p>
          <a:p>
            <a:pPr>
              <a:lnSpc>
                <a:spcPct val="80000"/>
              </a:lnSpc>
            </a:pPr>
            <a:r>
              <a:rPr lang="en-US" sz="600" dirty="0" smtClean="0">
                <a:latin typeface="Arial" charset="0"/>
                <a:cs typeface="Tahoma" charset="0"/>
              </a:rPr>
              <a:t> </a:t>
            </a:r>
          </a:p>
          <a:p>
            <a:pPr>
              <a:lnSpc>
                <a:spcPct val="80000"/>
              </a:lnSpc>
            </a:pPr>
            <a:r>
              <a:rPr lang="en-US" sz="600" dirty="0" smtClean="0">
                <a:latin typeface="Arial" charset="0"/>
                <a:cs typeface="Tahoma" charset="0"/>
              </a:rPr>
              <a:t>Scientific, technical and medical publishers provide indispensable support to the researcher in each of the 4 stages of the research process:</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read effectively</a:t>
            </a:r>
            <a:r>
              <a:rPr lang="en-US" sz="600" dirty="0" smtClean="0">
                <a:latin typeface="Arial" charset="0"/>
                <a:cs typeface="Tahoma" charset="0"/>
              </a:rPr>
              <a:t>, the researcher must have access to a breath and depth of the world’s high quality content</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investigate</a:t>
            </a:r>
            <a:r>
              <a:rPr lang="en-US" sz="600" dirty="0" smtClean="0">
                <a:latin typeface="Arial" charset="0"/>
                <a:cs typeface="Tahoma" charset="0"/>
              </a:rPr>
              <a:t>, the researcher must have access to the field’s leading experts and authorities so that they can cite their works where appropriate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certify</a:t>
            </a:r>
            <a:r>
              <a:rPr lang="en-US" sz="600" dirty="0" smtClean="0">
                <a:latin typeface="Arial" charset="0"/>
                <a:cs typeface="Tahoma" charset="0"/>
              </a:rPr>
              <a:t>, they must have access to a pan-global and rigorous publishing process with referees to ensure the findings contribute something new and valuable</a:t>
            </a:r>
          </a:p>
          <a:p>
            <a:pPr>
              <a:lnSpc>
                <a:spcPct val="80000"/>
              </a:lnSpc>
            </a:pPr>
            <a:endParaRPr lang="en-US" sz="600" b="1" dirty="0" smtClean="0">
              <a:latin typeface="Arial" charset="0"/>
              <a:cs typeface="Tahoma" charset="0"/>
            </a:endParaRPr>
          </a:p>
          <a:p>
            <a:pPr>
              <a:lnSpc>
                <a:spcPct val="80000"/>
              </a:lnSpc>
            </a:pPr>
            <a:r>
              <a:rPr lang="en-US" sz="600" b="1" dirty="0" smtClean="0">
                <a:latin typeface="Arial" charset="0"/>
                <a:cs typeface="Tahoma" charset="0"/>
              </a:rPr>
              <a:t>To disseminate</a:t>
            </a:r>
            <a:r>
              <a:rPr lang="en-US" sz="600" dirty="0" smtClean="0">
                <a:latin typeface="Arial" charset="0"/>
                <a:cs typeface="Tahoma" charset="0"/>
              </a:rPr>
              <a:t>, they must publish in a medium that has comprehensive reach to the global scientific, technical and medical community of scholars, policy makers and industry professionals</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This research process can be thought of as a production wheel. As the wheel of production increases in velocity and the researchers work with better insights, efficiency and visibility, so too, does the university get closer to achieving its desired outcomes. It rests on the shoulders of the publisher to provide the very best support to accelerate the wheel.</a:t>
            </a:r>
          </a:p>
          <a:p>
            <a:pPr>
              <a:lnSpc>
                <a:spcPct val="80000"/>
              </a:lnSpc>
            </a:pPr>
            <a:endParaRPr lang="en-US" sz="600" dirty="0" smtClean="0">
              <a:latin typeface="Arial" charset="0"/>
              <a:cs typeface="Tahoma" charset="0"/>
            </a:endParaRPr>
          </a:p>
          <a:p>
            <a:pPr>
              <a:lnSpc>
                <a:spcPct val="80000"/>
              </a:lnSpc>
            </a:pPr>
            <a:r>
              <a:rPr lang="en-US" sz="600" dirty="0" err="1" smtClean="0">
                <a:latin typeface="Arial" charset="0"/>
                <a:cs typeface="Tahoma" charset="0"/>
              </a:rPr>
              <a:t>SciVerse</a:t>
            </a:r>
            <a:r>
              <a:rPr lang="en-US" sz="600" dirty="0" smtClean="0">
                <a:latin typeface="Arial" charset="0"/>
                <a:cs typeface="Tahoma" charset="0"/>
              </a:rPr>
              <a:t> ScienceDirect is the best-in-class STM platform for managing and accelerating the research process. </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It is best-in-class based on the key pillars of </a:t>
            </a:r>
            <a:r>
              <a:rPr lang="en-US" sz="600" b="1" dirty="0" smtClean="0">
                <a:latin typeface="Arial" charset="0"/>
                <a:cs typeface="Tahoma" charset="0"/>
              </a:rPr>
              <a:t>content coverage &amp; quality, impact, </a:t>
            </a:r>
            <a:r>
              <a:rPr lang="en-US" sz="600" dirty="0" smtClean="0">
                <a:latin typeface="Arial" charset="0"/>
                <a:cs typeface="Tahoma" charset="0"/>
              </a:rPr>
              <a:t>and</a:t>
            </a:r>
            <a:r>
              <a:rPr lang="en-US" sz="600" b="1" dirty="0" smtClean="0">
                <a:latin typeface="Arial" charset="0"/>
                <a:cs typeface="Tahoma" charset="0"/>
              </a:rPr>
              <a:t> platform innovation</a:t>
            </a:r>
            <a:r>
              <a:rPr lang="en-US" sz="600" dirty="0" smtClean="0">
                <a:latin typeface="Arial" charset="0"/>
                <a:cs typeface="Tahoma" charset="0"/>
              </a:rPr>
              <a:t>.</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We will now present you with a body of evidence to illustrate </a:t>
            </a:r>
            <a:r>
              <a:rPr lang="en-US" sz="600" dirty="0" err="1" smtClean="0">
                <a:latin typeface="Arial" charset="0"/>
                <a:cs typeface="Tahoma" charset="0"/>
              </a:rPr>
              <a:t>ScienceDirect’s</a:t>
            </a:r>
            <a:r>
              <a:rPr lang="en-US" sz="600" dirty="0" smtClean="0">
                <a:latin typeface="Arial" charset="0"/>
                <a:cs typeface="Tahoma" charset="0"/>
              </a:rPr>
              <a:t> best-in-class position.</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We will show you how ScienceDirect has already supported your university and community members in achieving key objectives to date. </a:t>
            </a:r>
          </a:p>
          <a:p>
            <a:pPr>
              <a:lnSpc>
                <a:spcPct val="80000"/>
              </a:lnSpc>
            </a:pPr>
            <a:endParaRPr lang="en-US" sz="600" dirty="0" smtClean="0">
              <a:latin typeface="Arial" charset="0"/>
              <a:cs typeface="Tahoma" charset="0"/>
            </a:endParaRPr>
          </a:p>
          <a:p>
            <a:pPr>
              <a:lnSpc>
                <a:spcPct val="80000"/>
              </a:lnSpc>
            </a:pPr>
            <a:r>
              <a:rPr lang="en-US" sz="600" dirty="0" smtClean="0">
                <a:latin typeface="Arial" charset="0"/>
                <a:cs typeface="Tahoma" charset="0"/>
              </a:rPr>
              <a:t>At the end, we hope to leave you with confidence to believe that ScienceDirect can be the trusted, preferred platform on which to build your strategies and goals for success going forward.</a:t>
            </a:r>
          </a:p>
          <a:p>
            <a:pPr eaLnBrk="1">
              <a:lnSpc>
                <a:spcPct val="80000"/>
              </a:lnSpc>
              <a:spcBef>
                <a:spcPct val="0"/>
              </a:spcBef>
            </a:pPr>
            <a:endParaRPr lang="en-US" sz="600" dirty="0" smtClean="0">
              <a:solidFill>
                <a:srgbClr val="000000"/>
              </a:solidFill>
              <a:latin typeface="Arial" charset="0"/>
              <a:cs typeface="Tahoma" charset="0"/>
            </a:endParaRPr>
          </a:p>
          <a:p>
            <a:pPr>
              <a:lnSpc>
                <a:spcPct val="80000"/>
              </a:lnSpc>
            </a:pPr>
            <a:endParaRPr lang="en-US" sz="600" dirty="0" smtClean="0">
              <a:latin typeface="Times New Roman" charset="0"/>
            </a:endParaRPr>
          </a:p>
        </p:txBody>
      </p:sp>
      <p:sp>
        <p:nvSpPr>
          <p:cNvPr id="162820" name="Slide Number Placeholder 3"/>
          <p:cNvSpPr>
            <a:spLocks noGrp="1"/>
          </p:cNvSpPr>
          <p:nvPr>
            <p:ph type="sldNum" sz="quarter" idx="5"/>
          </p:nvPr>
        </p:nvSpPr>
        <p:spPr>
          <a:noFill/>
        </p:spPr>
        <p:txBody>
          <a:bodyPr/>
          <a:lstStyle/>
          <a:p>
            <a:fld id="{D7605CB9-EE77-4290-87DC-D356987D22C4}" type="slidenum">
              <a:rPr lang="en-GB"/>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cs typeface="Arial" pitchFamily="34" charset="0"/>
              </a:rPr>
              <a:t>JournalFinder </a:t>
            </a:r>
            <a:r>
              <a:rPr lang="ru-RU" altLang="en-US" smtClean="0">
                <a:cs typeface="Arial" pitchFamily="34" charset="0"/>
              </a:rPr>
              <a:t>в удобной таблице сводит всю необходимую информацию для принятия решения -  тематическое соответствие, рейтинг, продолжительность рецензирования журнала и вероятность принятия статьи.</a:t>
            </a:r>
            <a:endParaRPr lang="en-US" altLang="en-US" smtClean="0">
              <a:cs typeface="Arial"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pitchFamily="34" charset="0"/>
              </a:defRPr>
            </a:lvl1pPr>
            <a:lvl2pPr marL="729057" indent="-280406" defTabSz="906648" eaLnBrk="0" hangingPunct="0">
              <a:spcBef>
                <a:spcPct val="30000"/>
              </a:spcBef>
              <a:defRPr kumimoji="1" sz="1200">
                <a:solidFill>
                  <a:schemeClr val="tx1"/>
                </a:solidFill>
                <a:latin typeface="Times New Roman" pitchFamily="18" charset="0"/>
                <a:cs typeface="Arial" pitchFamily="34" charset="0"/>
              </a:defRPr>
            </a:lvl2pPr>
            <a:lvl3pPr marL="1121626" indent="-224325" defTabSz="906648" eaLnBrk="0" hangingPunct="0">
              <a:spcBef>
                <a:spcPct val="30000"/>
              </a:spcBef>
              <a:defRPr kumimoji="1" sz="1200">
                <a:solidFill>
                  <a:schemeClr val="tx1"/>
                </a:solidFill>
                <a:latin typeface="Times New Roman" pitchFamily="18" charset="0"/>
                <a:cs typeface="Arial" pitchFamily="34" charset="0"/>
              </a:defRPr>
            </a:lvl3pPr>
            <a:lvl4pPr marL="1570276" indent="-224325" defTabSz="906648" eaLnBrk="0" hangingPunct="0">
              <a:spcBef>
                <a:spcPct val="30000"/>
              </a:spcBef>
              <a:defRPr kumimoji="1" sz="1200">
                <a:solidFill>
                  <a:schemeClr val="tx1"/>
                </a:solidFill>
                <a:latin typeface="Times New Roman" pitchFamily="18" charset="0"/>
                <a:cs typeface="Arial" pitchFamily="34" charset="0"/>
              </a:defRPr>
            </a:lvl4pPr>
            <a:lvl5pPr marL="2018927" indent="-224325" defTabSz="906648" eaLnBrk="0" hangingPunct="0">
              <a:spcBef>
                <a:spcPct val="30000"/>
              </a:spcBef>
              <a:defRPr kumimoji="1" sz="1200">
                <a:solidFill>
                  <a:schemeClr val="tx1"/>
                </a:solidFill>
                <a:latin typeface="Times New Roman" pitchFamily="18" charset="0"/>
                <a:cs typeface="Arial" pitchFamily="34"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pitchFamily="34" charset="0"/>
              </a:defRPr>
            </a:lvl9pPr>
          </a:lstStyle>
          <a:p>
            <a:pPr eaLnBrk="1" hangingPunct="1">
              <a:spcBef>
                <a:spcPct val="0"/>
              </a:spcBef>
            </a:pPr>
            <a:fld id="{B51C21EC-F97B-4764-8EEA-D09B5CA75705}" type="slidenum">
              <a:rPr kumimoji="0" lang="en-US" altLang="en-US" smtClean="0"/>
              <a:pPr eaLnBrk="1" hangingPunct="1">
                <a:spcBef>
                  <a:spcPct val="0"/>
                </a:spcBef>
              </a:pPr>
              <a:t>24</a:t>
            </a:fld>
            <a:endParaRPr kumimoji="0"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ScienceDirect</a:t>
            </a:r>
            <a:r>
              <a:rPr lang="en-GB" baseline="0" dirty="0" smtClean="0"/>
              <a:t> Top 25 –</a:t>
            </a:r>
            <a:r>
              <a:rPr lang="ru-RU" baseline="0" dirty="0" smtClean="0"/>
              <a:t>дайджест самых актуальных статей по 20 научным областям. При формировании дайджест учитываются не столько цитирования статей, сколько обращения и скачивания статей, что позволеят значительно раньше отследить самые передовые тренды. Инструмент находится в свободном доступе!</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25</a:t>
            </a:fld>
            <a:endParaRPr lang="en-US"/>
          </a:p>
        </p:txBody>
      </p:sp>
    </p:spTree>
    <p:extLst>
      <p:ext uri="{BB962C8B-B14F-4D97-AF65-F5344CB8AC3E}">
        <p14:creationId xmlns:p14="http://schemas.microsoft.com/office/powerpoint/2010/main" val="3038802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a:ln/>
        </p:spPr>
      </p:sp>
      <p:sp>
        <p:nvSpPr>
          <p:cNvPr id="962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ru-RU" altLang="en-US" smtClean="0">
                <a:cs typeface="Arial" pitchFamily="34" charset="0"/>
              </a:rPr>
              <a:t>Для каждого журнала на персональной странице указаны все его метрики, а также имеется ссылка на подачу заявки на публикацию через электронную систему документооборота</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a:ln/>
        </p:spPr>
      </p:sp>
      <p:sp>
        <p:nvSpPr>
          <p:cNvPr id="972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ru-RU" altLang="en-US" smtClean="0">
                <a:cs typeface="Arial" pitchFamily="34" charset="0"/>
              </a:rPr>
              <a:t>Для каждого журнала на персональной странице указаны все его метрики, а также имеется ссылка на подачу заявки на публикацию через электронную систему документооборота</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spcBef>
                <a:spcPct val="30000"/>
              </a:spcBef>
              <a:defRPr kumimoji="1" sz="1200">
                <a:solidFill>
                  <a:schemeClr val="tx1"/>
                </a:solidFill>
                <a:latin typeface="Times New Roman" pitchFamily="18" charset="0"/>
                <a:cs typeface="Arial" charset="0"/>
              </a:defRPr>
            </a:lvl1pPr>
            <a:lvl2pPr marL="729057" indent="-280406" defTabSz="906648" eaLnBrk="0" hangingPunct="0">
              <a:spcBef>
                <a:spcPct val="30000"/>
              </a:spcBef>
              <a:defRPr kumimoji="1" sz="1200">
                <a:solidFill>
                  <a:schemeClr val="tx1"/>
                </a:solidFill>
                <a:latin typeface="Times New Roman" pitchFamily="18" charset="0"/>
                <a:cs typeface="Arial" charset="0"/>
              </a:defRPr>
            </a:lvl2pPr>
            <a:lvl3pPr marL="1121626" indent="-224325" defTabSz="906648" eaLnBrk="0" hangingPunct="0">
              <a:spcBef>
                <a:spcPct val="30000"/>
              </a:spcBef>
              <a:defRPr kumimoji="1" sz="1200">
                <a:solidFill>
                  <a:schemeClr val="tx1"/>
                </a:solidFill>
                <a:latin typeface="Times New Roman" pitchFamily="18" charset="0"/>
                <a:cs typeface="Arial" charset="0"/>
              </a:defRPr>
            </a:lvl3pPr>
            <a:lvl4pPr marL="1570276" indent="-224325" defTabSz="906648" eaLnBrk="0" hangingPunct="0">
              <a:spcBef>
                <a:spcPct val="30000"/>
              </a:spcBef>
              <a:defRPr kumimoji="1" sz="1200">
                <a:solidFill>
                  <a:schemeClr val="tx1"/>
                </a:solidFill>
                <a:latin typeface="Times New Roman" pitchFamily="18" charset="0"/>
                <a:cs typeface="Arial" charset="0"/>
              </a:defRPr>
            </a:lvl4pPr>
            <a:lvl5pPr marL="2018927" indent="-224325" defTabSz="906648" eaLnBrk="0" hangingPunct="0">
              <a:spcBef>
                <a:spcPct val="30000"/>
              </a:spcBef>
              <a:defRPr kumimoji="1" sz="1200">
                <a:solidFill>
                  <a:schemeClr val="tx1"/>
                </a:solidFill>
                <a:latin typeface="Times New Roman" pitchFamily="18" charset="0"/>
                <a:cs typeface="Arial" charset="0"/>
              </a:defRPr>
            </a:lvl5pPr>
            <a:lvl6pPr marL="2467577"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6pPr>
            <a:lvl7pPr marL="2916227"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7pPr>
            <a:lvl8pPr marL="3364878"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8pPr>
            <a:lvl9pPr marL="3813528" indent="-224325" defTabSz="906648" eaLnBrk="0" fontAlgn="base" hangingPunct="0">
              <a:spcBef>
                <a:spcPct val="30000"/>
              </a:spcBef>
              <a:spcAft>
                <a:spcPct val="0"/>
              </a:spcAft>
              <a:defRPr kumimoji="1" sz="1200">
                <a:solidFill>
                  <a:schemeClr val="tx1"/>
                </a:solidFill>
                <a:latin typeface="Times New Roman" pitchFamily="18" charset="0"/>
                <a:cs typeface="Arial" charset="0"/>
              </a:defRPr>
            </a:lvl9pPr>
          </a:lstStyle>
          <a:p>
            <a:pPr eaLnBrk="1" hangingPunct="1">
              <a:spcBef>
                <a:spcPct val="0"/>
              </a:spcBef>
            </a:pPr>
            <a:fld id="{45D8F002-C4B2-44AA-A01B-DFD90C1A5F38}" type="slidenum">
              <a:rPr kumimoji="0" lang="en-US" altLang="en-US" smtClean="0"/>
              <a:pPr eaLnBrk="1" hangingPunct="1">
                <a:spcBef>
                  <a:spcPct val="0"/>
                </a:spcBef>
              </a:pPr>
              <a:t>33</a:t>
            </a:fld>
            <a:endParaRPr kumimoji="0"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a:lstStyle/>
          <a:p>
            <a:endParaRPr lang="en-GB"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srgbClr val="800080"/>
              </a:buClr>
              <a:defRPr/>
            </a:pPr>
            <a:fld id="{84924A3C-0930-45F6-B937-79F1D5E2F2C6}" type="slidenum">
              <a:rPr lang="en-GB" smtClean="0">
                <a:solidFill>
                  <a:prstClr val="black"/>
                </a:solidFill>
              </a:rPr>
              <a:pPr>
                <a:buClr>
                  <a:srgbClr val="800080"/>
                </a:buClr>
                <a:defRPr/>
              </a:pPr>
              <a:t>4</a:t>
            </a:fld>
            <a:endParaRPr lang="en-GB" dirty="0">
              <a:solidFill>
                <a:prstClr val="black"/>
              </a:solidFill>
            </a:endParaRPr>
          </a:p>
        </p:txBody>
      </p:sp>
    </p:spTree>
    <p:extLst>
      <p:ext uri="{BB962C8B-B14F-4D97-AF65-F5344CB8AC3E}">
        <p14:creationId xmlns:p14="http://schemas.microsoft.com/office/powerpoint/2010/main" val="1963997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kumimoji="1" sz="1200">
                <a:solidFill>
                  <a:schemeClr val="tx1"/>
                </a:solidFill>
                <a:latin typeface="Calibri" pitchFamily="34" charset="0"/>
                <a:cs typeface="Arial" pitchFamily="34" charset="0"/>
              </a:defRPr>
            </a:lvl1pPr>
            <a:lvl2pPr marL="742950" indent="-285750" defTabSz="906463" eaLnBrk="0" hangingPunct="0">
              <a:spcBef>
                <a:spcPct val="30000"/>
              </a:spcBef>
              <a:defRPr kumimoji="1" sz="1200">
                <a:solidFill>
                  <a:schemeClr val="tx1"/>
                </a:solidFill>
                <a:latin typeface="Calibri" pitchFamily="34" charset="0"/>
                <a:cs typeface="Arial" pitchFamily="34" charset="0"/>
              </a:defRPr>
            </a:lvl2pPr>
            <a:lvl3pPr marL="1143000" indent="-228600" defTabSz="906463" eaLnBrk="0" hangingPunct="0">
              <a:spcBef>
                <a:spcPct val="30000"/>
              </a:spcBef>
              <a:defRPr kumimoji="1" sz="1200">
                <a:solidFill>
                  <a:schemeClr val="tx1"/>
                </a:solidFill>
                <a:latin typeface="Calibri" pitchFamily="34" charset="0"/>
                <a:cs typeface="Arial" pitchFamily="34" charset="0"/>
              </a:defRPr>
            </a:lvl3pPr>
            <a:lvl4pPr marL="1600200" indent="-228600" defTabSz="906463" eaLnBrk="0" hangingPunct="0">
              <a:spcBef>
                <a:spcPct val="30000"/>
              </a:spcBef>
              <a:defRPr kumimoji="1" sz="1200">
                <a:solidFill>
                  <a:schemeClr val="tx1"/>
                </a:solidFill>
                <a:latin typeface="Calibri" pitchFamily="34" charset="0"/>
                <a:cs typeface="Arial" pitchFamily="34" charset="0"/>
              </a:defRPr>
            </a:lvl4pPr>
            <a:lvl5pPr marL="2057400" indent="-228600" defTabSz="906463" eaLnBrk="0" hangingPunct="0">
              <a:spcBef>
                <a:spcPct val="30000"/>
              </a:spcBef>
              <a:defRPr kumimoji="1" sz="1200">
                <a:solidFill>
                  <a:schemeClr val="tx1"/>
                </a:solidFill>
                <a:latin typeface="Calibri" pitchFamily="34" charset="0"/>
                <a:cs typeface="Arial" pitchFamily="34" charset="0"/>
              </a:defRPr>
            </a:lvl5pPr>
            <a:lvl6pPr marL="2514600" indent="-228600" defTabSz="906463" eaLnBrk="0" fontAlgn="base" hangingPunct="0">
              <a:spcBef>
                <a:spcPct val="30000"/>
              </a:spcBef>
              <a:spcAft>
                <a:spcPct val="0"/>
              </a:spcAft>
              <a:defRPr kumimoji="1" sz="1200">
                <a:solidFill>
                  <a:schemeClr val="tx1"/>
                </a:solidFill>
                <a:latin typeface="Calibri" pitchFamily="34" charset="0"/>
                <a:cs typeface="Arial" pitchFamily="34" charset="0"/>
              </a:defRPr>
            </a:lvl6pPr>
            <a:lvl7pPr marL="2971800" indent="-228600" defTabSz="906463" eaLnBrk="0" fontAlgn="base" hangingPunct="0">
              <a:spcBef>
                <a:spcPct val="30000"/>
              </a:spcBef>
              <a:spcAft>
                <a:spcPct val="0"/>
              </a:spcAft>
              <a:defRPr kumimoji="1" sz="1200">
                <a:solidFill>
                  <a:schemeClr val="tx1"/>
                </a:solidFill>
                <a:latin typeface="Calibri" pitchFamily="34" charset="0"/>
                <a:cs typeface="Arial" pitchFamily="34" charset="0"/>
              </a:defRPr>
            </a:lvl7pPr>
            <a:lvl8pPr marL="3429000" indent="-228600" defTabSz="906463" eaLnBrk="0" fontAlgn="base" hangingPunct="0">
              <a:spcBef>
                <a:spcPct val="30000"/>
              </a:spcBef>
              <a:spcAft>
                <a:spcPct val="0"/>
              </a:spcAft>
              <a:defRPr kumimoji="1" sz="1200">
                <a:solidFill>
                  <a:schemeClr val="tx1"/>
                </a:solidFill>
                <a:latin typeface="Calibri" pitchFamily="34" charset="0"/>
                <a:cs typeface="Arial" pitchFamily="34" charset="0"/>
              </a:defRPr>
            </a:lvl8pPr>
            <a:lvl9pPr marL="3886200" indent="-228600" defTabSz="906463" eaLnBrk="0" fontAlgn="base" hangingPunct="0">
              <a:spcBef>
                <a:spcPct val="30000"/>
              </a:spcBef>
              <a:spcAft>
                <a:spcPct val="0"/>
              </a:spcAft>
              <a:defRPr kumimoji="1" sz="1200">
                <a:solidFill>
                  <a:schemeClr val="tx1"/>
                </a:solidFill>
                <a:latin typeface="Calibri" pitchFamily="34" charset="0"/>
                <a:cs typeface="Arial" pitchFamily="34" charset="0"/>
              </a:defRPr>
            </a:lvl9pPr>
          </a:lstStyle>
          <a:p>
            <a:pPr eaLnBrk="1" hangingPunct="1">
              <a:spcBef>
                <a:spcPct val="0"/>
              </a:spcBef>
            </a:pPr>
            <a:fld id="{E4E5F91E-B2EE-4B12-B8DD-D4E624D224BB}" type="slidenum">
              <a:rPr kumimoji="0" lang="en-GB" altLang="en-US" smtClean="0">
                <a:latin typeface="Times New Roman" pitchFamily="18" charset="0"/>
                <a:ea typeface="ＭＳ Ｐゴシック" pitchFamily="34" charset="-128"/>
              </a:rPr>
              <a:pPr eaLnBrk="1" hangingPunct="1">
                <a:spcBef>
                  <a:spcPct val="0"/>
                </a:spcBef>
              </a:pPr>
              <a:t>48</a:t>
            </a:fld>
            <a:endParaRPr kumimoji="0" lang="en-GB" altLang="en-US"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58B5E41-5FC2-49C5-ADA1-A458E21D9A43}" type="slidenum">
              <a:rPr lang="en-GB" smtClean="0"/>
              <a:t>63</a:t>
            </a:fld>
            <a:endParaRPr lang="en-GB"/>
          </a:p>
        </p:txBody>
      </p:sp>
    </p:spTree>
    <p:extLst>
      <p:ext uri="{BB962C8B-B14F-4D97-AF65-F5344CB8AC3E}">
        <p14:creationId xmlns:p14="http://schemas.microsoft.com/office/powerpoint/2010/main" val="409779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800" dirty="0" err="1" smtClean="0"/>
              <a:t>Mendeley</a:t>
            </a:r>
            <a:r>
              <a:rPr lang="en-GB" sz="800" dirty="0" smtClean="0"/>
              <a:t> (desktop) works on Windows, Mac, and </a:t>
            </a:r>
            <a:r>
              <a:rPr lang="en-GB" sz="800" dirty="0" err="1" smtClean="0"/>
              <a:t>Linex</a:t>
            </a:r>
            <a:r>
              <a:rPr lang="en-GB" sz="800" dirty="0" smtClean="0"/>
              <a:t> and </a:t>
            </a:r>
            <a:r>
              <a:rPr lang="en-GB" sz="800" dirty="0" err="1" smtClean="0"/>
              <a:t>Mendeley</a:t>
            </a:r>
            <a:r>
              <a:rPr lang="en-GB" sz="800" baseline="0" dirty="0" smtClean="0"/>
              <a:t> (web) supports all major browsers.  </a:t>
            </a:r>
            <a:r>
              <a:rPr lang="en-GB" sz="800" baseline="0" dirty="0" err="1" smtClean="0"/>
              <a:t>Mendeley</a:t>
            </a:r>
            <a:r>
              <a:rPr lang="en-GB" sz="800" baseline="0" dirty="0" smtClean="0"/>
              <a:t> is now also available on </a:t>
            </a:r>
            <a:r>
              <a:rPr lang="en-GB" sz="800" baseline="0" dirty="0" err="1" smtClean="0"/>
              <a:t>iOS</a:t>
            </a:r>
            <a:r>
              <a:rPr lang="en-GB" sz="800" baseline="0" dirty="0" smtClean="0"/>
              <a:t> devices such as iPad, iPhone and we are looking to release the </a:t>
            </a:r>
            <a:r>
              <a:rPr lang="en-GB" sz="800" baseline="0" dirty="0" err="1" smtClean="0"/>
              <a:t>Antroid</a:t>
            </a:r>
            <a:r>
              <a:rPr lang="en-GB" sz="800" baseline="0" dirty="0" smtClean="0"/>
              <a:t> app later in the year</a:t>
            </a:r>
          </a:p>
          <a:p>
            <a:r>
              <a:rPr lang="en-GB" sz="800" baseline="0" dirty="0" err="1" smtClean="0"/>
              <a:t>Mendeley</a:t>
            </a:r>
            <a:r>
              <a:rPr lang="en-GB" sz="800" baseline="0" dirty="0" smtClean="0"/>
              <a:t> is one of the largest </a:t>
            </a:r>
            <a:r>
              <a:rPr lang="en-GB" sz="800" baseline="0" dirty="0" err="1" smtClean="0"/>
              <a:t>crowdsourced</a:t>
            </a:r>
            <a:r>
              <a:rPr lang="en-GB" sz="800" baseline="0" dirty="0" smtClean="0"/>
              <a:t> database with more than 400M unique articles</a:t>
            </a:r>
            <a:endParaRPr lang="en-GB" sz="800" dirty="0"/>
          </a:p>
        </p:txBody>
      </p:sp>
    </p:spTree>
    <p:extLst>
      <p:ext uri="{BB962C8B-B14F-4D97-AF65-F5344CB8AC3E}">
        <p14:creationId xmlns:p14="http://schemas.microsoft.com/office/powerpoint/2010/main" val="1404237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You can find colleagues on Mendeley by doing a people search on Mendeley Web. You’ll see a list of results that match your search terms. Click ‘Follow’ to get regular updates about their work. You can change your settings so that people have to ask permission before they can follow you. Are your colleagues not on Mendeley yet? Why not send them an invitation, so you can collaborate on documents and</a:t>
            </a:r>
            <a:r>
              <a:rPr lang="en-US" sz="1200" kern="1200" baseline="0" dirty="0" smtClean="0">
                <a:solidFill>
                  <a:srgbClr val="000000"/>
                </a:solidFill>
                <a:effectLst/>
                <a:latin typeface="Avenir" charset="0"/>
                <a:ea typeface="ＭＳ Ｐゴシック" charset="0"/>
                <a:cs typeface="Avenir" charset="0"/>
                <a:sym typeface="Avenir" charset="0"/>
              </a:rPr>
              <a:t> share research with one another</a:t>
            </a:r>
            <a:r>
              <a:rPr lang="en-US" sz="1200" kern="1200" dirty="0" smtClean="0">
                <a:solidFill>
                  <a:srgbClr val="000000"/>
                </a:solidFill>
                <a:effectLst/>
                <a:latin typeface="Avenir" charset="0"/>
                <a:ea typeface="ＭＳ Ｐゴシック" charset="0"/>
                <a:cs typeface="Avenir" charset="0"/>
                <a:sym typeface="Avenir" charset="0"/>
              </a:rPr>
              <a:t>!</a:t>
            </a: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67</a:t>
            </a:fld>
            <a:endParaRPr lang="en-US"/>
          </a:p>
        </p:txBody>
      </p:sp>
    </p:spTree>
    <p:extLst>
      <p:ext uri="{BB962C8B-B14F-4D97-AF65-F5344CB8AC3E}">
        <p14:creationId xmlns:p14="http://schemas.microsoft.com/office/powerpoint/2010/main" val="1301758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smtClean="0"/>
              <a:t>Mendeley</a:t>
            </a:r>
            <a:r>
              <a:rPr lang="en-US" dirty="0" smtClean="0"/>
              <a:t> Groups help you connect to people and</a:t>
            </a:r>
            <a:r>
              <a:rPr lang="en-US" baseline="0" dirty="0" smtClean="0"/>
              <a:t> share references</a:t>
            </a:r>
            <a:r>
              <a:rPr lang="en-US" dirty="0" smtClean="0"/>
              <a:t>. There</a:t>
            </a:r>
            <a:r>
              <a:rPr lang="en-US" baseline="0" dirty="0" smtClean="0"/>
              <a:t> are three types of groups: Private, Public, and Invitation-Only Public Groups. You can create and manage groups in </a:t>
            </a:r>
            <a:r>
              <a:rPr lang="en-US" baseline="0" dirty="0" err="1" smtClean="0"/>
              <a:t>Mendeley</a:t>
            </a:r>
            <a:r>
              <a:rPr lang="en-US" baseline="0" dirty="0" smtClean="0"/>
              <a:t> Desktop as well as online at </a:t>
            </a:r>
            <a:r>
              <a:rPr lang="en-US" baseline="0" dirty="0" err="1" smtClean="0"/>
              <a:t>mendeley.com</a:t>
            </a:r>
            <a:r>
              <a:rPr lang="en-US" baseline="0" dirty="0" smtClean="0"/>
              <a:t>. </a:t>
            </a:r>
            <a:r>
              <a:rPr lang="en-US" dirty="0" smtClean="0"/>
              <a:t>Add documents</a:t>
            </a:r>
            <a:r>
              <a:rPr lang="en-US" baseline="0" dirty="0" smtClean="0"/>
              <a:t> to a group</a:t>
            </a:r>
            <a:r>
              <a:rPr lang="en-US" dirty="0" smtClean="0"/>
              <a:t> by dragging and dropping them into the group folder. </a:t>
            </a:r>
            <a:endParaRPr lang="en-GB" dirty="0" smtClean="0"/>
          </a:p>
        </p:txBody>
      </p:sp>
      <p:sp>
        <p:nvSpPr>
          <p:cNvPr id="4" name="Slide Number Placeholder 3"/>
          <p:cNvSpPr>
            <a:spLocks noGrp="1"/>
          </p:cNvSpPr>
          <p:nvPr>
            <p:ph type="sldNum" sz="quarter" idx="10"/>
          </p:nvPr>
        </p:nvSpPr>
        <p:spPr/>
        <p:txBody>
          <a:bodyPr/>
          <a:lstStyle/>
          <a:p>
            <a:fld id="{D0F54C79-F60E-1D4E-B07D-21C57E959240}" type="slidenum">
              <a:rPr lang="en-US" smtClean="0"/>
              <a:t>68</a:t>
            </a:fld>
            <a:endParaRPr lang="en-US"/>
          </a:p>
        </p:txBody>
      </p:sp>
    </p:spTree>
    <p:extLst>
      <p:ext uri="{BB962C8B-B14F-4D97-AF65-F5344CB8AC3E}">
        <p14:creationId xmlns:p14="http://schemas.microsoft.com/office/powerpoint/2010/main" val="3800289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go back to our website, you can search the groups page for public groups that interest you. You can also create and manage your groups online.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69</a:t>
            </a:fld>
            <a:endParaRPr lang="en-US"/>
          </a:p>
        </p:txBody>
      </p:sp>
    </p:spTree>
    <p:extLst>
      <p:ext uri="{BB962C8B-B14F-4D97-AF65-F5344CB8AC3E}">
        <p14:creationId xmlns:p14="http://schemas.microsoft.com/office/powerpoint/2010/main" val="279376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sure yet what you’re looking for? No problem! Mendeley lets you browse popular groups by discipline, so you can discover new groups you might not have come across before.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70</a:t>
            </a:fld>
            <a:endParaRPr lang="en-US"/>
          </a:p>
        </p:txBody>
      </p:sp>
    </p:spTree>
    <p:extLst>
      <p:ext uri="{BB962C8B-B14F-4D97-AF65-F5344CB8AC3E}">
        <p14:creationId xmlns:p14="http://schemas.microsoft.com/office/powerpoint/2010/main" val="147887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cs typeface="Arial" charset="0"/>
              </a:rPr>
              <a:t>ScienceDirect is much more than a document repository for full-text journals and books:  It is a sophisticated online research tool, providing insights, answers and ideas that help you take your  work to the next level.</a:t>
            </a:r>
            <a:endParaRPr lang="ru-RU" altLang="en-US" dirty="0"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you’re a member of a private Mendeley Group, you can view the full text of papers, and collaboratively annotate and highlight documents. Mendeley automatically assigns a different color to each collaborator, so it’s easy to see who highlighted what, and who made which annotation. After you’ve worked on a paper, be sure to click ‘sync’ in your Mendeley library, so that your changes are sent back to the server for your fellow group members to see.</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71</a:t>
            </a:fld>
            <a:endParaRPr lang="en-US"/>
          </a:p>
        </p:txBody>
      </p:sp>
    </p:spTree>
    <p:extLst>
      <p:ext uri="{BB962C8B-B14F-4D97-AF65-F5344CB8AC3E}">
        <p14:creationId xmlns:p14="http://schemas.microsoft.com/office/powerpoint/2010/main" val="3507258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1200" kern="1200" dirty="0" smtClean="0">
                <a:solidFill>
                  <a:srgbClr val="000000"/>
                </a:solidFill>
                <a:effectLst/>
                <a:latin typeface="Avenir" charset="0"/>
                <a:ea typeface="ＭＳ Ｐゴシック" charset="0"/>
                <a:cs typeface="Avenir" charset="0"/>
                <a:sym typeface="Avenir" charset="0"/>
              </a:rPr>
              <a:t>You can add works to ‘My Publications’ on your profile by putting files in your ‘My Publications’ folder on Mendeley. In Mendeley Desktop you can find that folder in the pane on the left. Add only your own publications, for which you own the copyright,</a:t>
            </a:r>
            <a:r>
              <a:rPr lang="en-US" sz="1200" kern="1200" baseline="0" dirty="0" smtClean="0">
                <a:solidFill>
                  <a:srgbClr val="000000"/>
                </a:solidFill>
                <a:effectLst/>
                <a:latin typeface="Avenir" charset="0"/>
                <a:ea typeface="ＭＳ Ｐゴシック" charset="0"/>
                <a:cs typeface="Avenir" charset="0"/>
                <a:sym typeface="Avenir" charset="0"/>
              </a:rPr>
              <a:t> to this folder, </a:t>
            </a:r>
            <a:r>
              <a:rPr lang="en-US" sz="1200" kern="1200" dirty="0" smtClean="0">
                <a:solidFill>
                  <a:srgbClr val="000000"/>
                </a:solidFill>
                <a:effectLst/>
                <a:latin typeface="Avenir" charset="0"/>
                <a:ea typeface="ＭＳ Ｐゴシック" charset="0"/>
                <a:cs typeface="Avenir" charset="0"/>
                <a:sym typeface="Avenir" charset="0"/>
              </a:rPr>
              <a:t>as doing so adds the full text to </a:t>
            </a:r>
            <a:r>
              <a:rPr lang="en-US" sz="1200" kern="1200" dirty="0" err="1" smtClean="0">
                <a:solidFill>
                  <a:srgbClr val="000000"/>
                </a:solidFill>
                <a:effectLst/>
                <a:latin typeface="Avenir" charset="0"/>
                <a:ea typeface="ＭＳ Ｐゴシック" charset="0"/>
                <a:cs typeface="Avenir" charset="0"/>
                <a:sym typeface="Avenir" charset="0"/>
              </a:rPr>
              <a:t>Mendeley’s</a:t>
            </a:r>
            <a:r>
              <a:rPr lang="en-US" sz="1200" kern="1200" dirty="0" smtClean="0">
                <a:solidFill>
                  <a:srgbClr val="000000"/>
                </a:solidFill>
                <a:effectLst/>
                <a:latin typeface="Avenir" charset="0"/>
                <a:ea typeface="ＭＳ Ｐゴシック" charset="0"/>
                <a:cs typeface="Avenir" charset="0"/>
                <a:sym typeface="Avenir" charset="0"/>
              </a:rPr>
              <a:t> public library. </a:t>
            </a:r>
            <a:endParaRPr lang="en-GB" sz="1200" kern="1200" dirty="0" smtClean="0">
              <a:solidFill>
                <a:srgbClr val="000000"/>
              </a:solidFill>
              <a:effectLst/>
              <a:latin typeface="Avenir" charset="0"/>
              <a:ea typeface="ＭＳ Ｐゴシック" charset="0"/>
              <a:cs typeface="Avenir" charset="0"/>
              <a:sym typeface="Avenir" charset="0"/>
            </a:endParaRPr>
          </a:p>
          <a:p>
            <a:pPr marL="0" marR="0" indent="0" algn="l" defTabSz="457200" rtl="0" eaLnBrk="0" fontAlgn="base" latinLnBrk="0" hangingPunct="0">
              <a:lnSpc>
                <a:spcPct val="125000"/>
              </a:lnSpc>
              <a:spcBef>
                <a:spcPct val="0"/>
              </a:spcBef>
              <a:spcAft>
                <a:spcPct val="0"/>
              </a:spcAft>
              <a:buClrTx/>
              <a:buSzTx/>
              <a:buFontTx/>
              <a:buNone/>
              <a:tabLst/>
              <a:defRPr/>
            </a:pPr>
            <a:endParaRPr lang="en-GB" sz="1200" kern="1200" dirty="0" smtClean="0">
              <a:solidFill>
                <a:srgbClr val="000000"/>
              </a:solidFill>
              <a:effectLst/>
              <a:latin typeface="Avenir" charset="0"/>
              <a:ea typeface="ＭＳ Ｐゴシック" charset="0"/>
              <a:cs typeface="Avenir" charset="0"/>
              <a:sym typeface="Avenir" charset="0"/>
            </a:endParaRPr>
          </a:p>
        </p:txBody>
      </p:sp>
      <p:sp>
        <p:nvSpPr>
          <p:cNvPr id="4" name="Slide Number Placeholder 3"/>
          <p:cNvSpPr>
            <a:spLocks noGrp="1"/>
          </p:cNvSpPr>
          <p:nvPr>
            <p:ph type="sldNum" sz="quarter" idx="10"/>
          </p:nvPr>
        </p:nvSpPr>
        <p:spPr/>
        <p:txBody>
          <a:bodyPr/>
          <a:lstStyle/>
          <a:p>
            <a:fld id="{D0F54C79-F60E-1D4E-B07D-21C57E959240}" type="slidenum">
              <a:rPr lang="en-US" smtClean="0"/>
              <a:t>73</a:t>
            </a:fld>
            <a:endParaRPr lang="en-US"/>
          </a:p>
        </p:txBody>
      </p:sp>
    </p:spTree>
    <p:extLst>
      <p:ext uri="{BB962C8B-B14F-4D97-AF65-F5344CB8AC3E}">
        <p14:creationId xmlns:p14="http://schemas.microsoft.com/office/powerpoint/2010/main" val="1301758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the right hand side, you can see social statistics, to help you learn about other people who have used this paper. For example, these statistics might tell you that your paper is viewed mostly by </a:t>
            </a:r>
            <a:r>
              <a:rPr lang="en-US" dirty="0" err="1" smtClean="0"/>
              <a:t>PostDocs</a:t>
            </a:r>
            <a:r>
              <a:rPr lang="en-US" baseline="0" dirty="0" smtClean="0"/>
              <a:t> in Physics</a:t>
            </a:r>
            <a:r>
              <a:rPr lang="en-US" dirty="0" smtClean="0"/>
              <a:t>, while only 2% of readers are Professors of </a:t>
            </a:r>
            <a:r>
              <a:rPr lang="en-US" baseline="0" dirty="0" smtClean="0"/>
              <a:t>Psychoanalysis</a:t>
            </a:r>
            <a:r>
              <a:rPr lang="en-US" dirty="0" smtClean="0"/>
              <a:t>. In the center, you’ll see a column marked ‘Related Research’. These are articles that Mendeley thinks might be of interest to you.</a:t>
            </a:r>
            <a:endParaRPr lang="en-GB" dirty="0" smtClean="0"/>
          </a:p>
          <a:p>
            <a:endParaRPr lang="en-US" dirty="0"/>
          </a:p>
        </p:txBody>
      </p:sp>
      <p:sp>
        <p:nvSpPr>
          <p:cNvPr id="4" name="Slide Number Placeholder 3"/>
          <p:cNvSpPr>
            <a:spLocks noGrp="1"/>
          </p:cNvSpPr>
          <p:nvPr>
            <p:ph type="sldNum" sz="quarter" idx="10"/>
          </p:nvPr>
        </p:nvSpPr>
        <p:spPr/>
        <p:txBody>
          <a:bodyPr/>
          <a:lstStyle/>
          <a:p>
            <a:fld id="{D0F54C79-F60E-1D4E-B07D-21C57E959240}" type="slidenum">
              <a:rPr lang="en-US" smtClean="0"/>
              <a:t>74</a:t>
            </a:fld>
            <a:endParaRPr lang="en-US"/>
          </a:p>
        </p:txBody>
      </p:sp>
    </p:spTree>
    <p:extLst>
      <p:ext uri="{BB962C8B-B14F-4D97-AF65-F5344CB8AC3E}">
        <p14:creationId xmlns:p14="http://schemas.microsoft.com/office/powerpoint/2010/main" val="313484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kumimoji="0" lang="ru-RU"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kumimoji="0" lang="ru-RU" altLang="en-US" dirty="0" smtClean="0">
                <a:cs typeface="Arial" charset="0"/>
              </a:rPr>
              <a:t>Вся</a:t>
            </a:r>
            <a:r>
              <a:rPr kumimoji="0" lang="ru-RU" altLang="en-US" baseline="0" dirty="0" smtClean="0">
                <a:cs typeface="Arial" charset="0"/>
              </a:rPr>
              <a:t> реферетативная информация о журналах и книгах </a:t>
            </a:r>
            <a:r>
              <a:rPr kumimoji="0" lang="en-GB" altLang="en-US" baseline="0" dirty="0" smtClean="0">
                <a:cs typeface="Arial" charset="0"/>
              </a:rPr>
              <a:t>Elsevier </a:t>
            </a:r>
            <a:r>
              <a:rPr kumimoji="0" lang="ru-RU" altLang="en-US" baseline="0" dirty="0" smtClean="0">
                <a:cs typeface="Arial" charset="0"/>
              </a:rPr>
              <a:t>доступна в открытом доступе на сайте </a:t>
            </a:r>
            <a:r>
              <a:rPr kumimoji="0" lang="en-GB" altLang="en-US" baseline="0" dirty="0" smtClean="0">
                <a:cs typeface="Arial" charset="0"/>
              </a:rPr>
              <a:t>www.sciencedirect.com</a:t>
            </a:r>
            <a:endParaRPr kumimoji="0" lang="ru-RU" altLang="en-US"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ru-RU" alt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Широкие возможности фильтрации результатов позволяют сформировать максимально подходящий</a:t>
            </a:r>
            <a:r>
              <a:rPr lang="ru-RU" baseline="0" dirty="0" smtClean="0"/>
              <a:t> список результатов поиска. Полученный запрос можно сохранить и получать уведомления при появлении новых, удовлетворяющих ему результов.</a:t>
            </a:r>
            <a:endParaRPr lang="en-US" dirty="0"/>
          </a:p>
        </p:txBody>
      </p:sp>
      <p:sp>
        <p:nvSpPr>
          <p:cNvPr id="4" name="Slide Number Placeholder 3"/>
          <p:cNvSpPr>
            <a:spLocks noGrp="1"/>
          </p:cNvSpPr>
          <p:nvPr>
            <p:ph type="sldNum" sz="quarter" idx="10"/>
          </p:nvPr>
        </p:nvSpPr>
        <p:spPr/>
        <p:txBody>
          <a:bodyPr/>
          <a:lstStyle/>
          <a:p>
            <a:fld id="{4FCC6B37-F2B8-4282-8438-1BD041CCB29F}" type="slidenum">
              <a:rPr lang="en-US" smtClean="0"/>
              <a:t>11</a:t>
            </a:fld>
            <a:endParaRPr lang="en-US"/>
          </a:p>
        </p:txBody>
      </p:sp>
    </p:spTree>
    <p:extLst>
      <p:ext uri="{BB962C8B-B14F-4D97-AF65-F5344CB8AC3E}">
        <p14:creationId xmlns:p14="http://schemas.microsoft.com/office/powerpoint/2010/main" val="65035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email">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425885" y="497304"/>
            <a:ext cx="7703507"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76227080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248400" y="6607175"/>
            <a:ext cx="2743200" cy="228600"/>
          </a:xfrm>
          <a:prstGeom prst="rect">
            <a:avLst/>
          </a:prstGeom>
        </p:spPr>
        <p:txBody>
          <a:bodyPr/>
          <a:lstStyle>
            <a:lvl1pPr>
              <a:defRPr/>
            </a:lvl1pPr>
          </a:lstStyle>
          <a:p>
            <a:fld id="{0AF27DF4-46BF-4F88-973A-71087C982361}" type="slidenum">
              <a:rPr lang="en-GB" smtClean="0"/>
              <a:t>‹#›</a:t>
            </a:fld>
            <a:endParaRPr lang="en-GB"/>
          </a:p>
        </p:txBody>
      </p:sp>
    </p:spTree>
    <p:extLst>
      <p:ext uri="{BB962C8B-B14F-4D97-AF65-F5344CB8AC3E}">
        <p14:creationId xmlns:p14="http://schemas.microsoft.com/office/powerpoint/2010/main" val="10702893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861117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 y="362585"/>
            <a:ext cx="7772400" cy="1080135"/>
          </a:xfrm>
          <a:prstGeom prst="rect">
            <a:avLst/>
          </a:prstGeom>
        </p:spPr>
        <p:txBody>
          <a:bodyPr/>
          <a:lstStyle>
            <a:lvl1pPr algn="l">
              <a:defRPr sz="2400" b="1">
                <a:solidFill>
                  <a:schemeClr val="tx1">
                    <a:lumMod val="90000"/>
                    <a:lumOff val="10000"/>
                  </a:schemeClr>
                </a:solidFill>
                <a:latin typeface="Helvetica"/>
                <a:cs typeface="Helvetica"/>
              </a:defRPr>
            </a:lvl1pPr>
          </a:lstStyle>
          <a:p>
            <a:r>
              <a:rPr lang="en-US" smtClean="0"/>
              <a:t>Click to edit Master title style</a:t>
            </a:r>
            <a:endParaRPr lang="en-US"/>
          </a:p>
        </p:txBody>
      </p:sp>
      <p:pic>
        <p:nvPicPr>
          <p:cNvPr id="7" name="Picture 6" descr="elsevier-orange-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03008" y="384556"/>
            <a:ext cx="1840992" cy="338328"/>
          </a:xfrm>
          <a:prstGeom prst="rect">
            <a:avLst/>
          </a:prstGeom>
        </p:spPr>
      </p:pic>
    </p:spTree>
    <p:extLst>
      <p:ext uri="{BB962C8B-B14F-4D97-AF65-F5344CB8AC3E}">
        <p14:creationId xmlns:p14="http://schemas.microsoft.com/office/powerpoint/2010/main" val="3970098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295400"/>
            <a:ext cx="7315200" cy="4724400"/>
          </a:xfrm>
        </p:spPr>
        <p:txBody>
          <a:bodyPr/>
          <a:lstStyle/>
          <a:p>
            <a:pPr lvl="0"/>
            <a:endParaRPr lang="en-GB" noProof="0" smtClean="0"/>
          </a:p>
        </p:txBody>
      </p:sp>
      <p:sp>
        <p:nvSpPr>
          <p:cNvPr id="4" name="Rectangle 19"/>
          <p:cNvSpPr>
            <a:spLocks noGrp="1" noChangeArrowheads="1"/>
          </p:cNvSpPr>
          <p:nvPr>
            <p:ph type="ftr" sz="quarter" idx="10"/>
          </p:nvPr>
        </p:nvSpPr>
        <p:spPr>
          <a:xfrm>
            <a:off x="685800" y="6400800"/>
            <a:ext cx="5334000" cy="381000"/>
          </a:xfrm>
          <a:prstGeom prst="rect">
            <a:avLst/>
          </a:prstGeom>
          <a:ln/>
        </p:spPr>
        <p:txBody>
          <a:bodyPr/>
          <a:lstStyle>
            <a:lvl1pPr>
              <a:defRPr/>
            </a:lvl1pPr>
          </a:lstStyle>
          <a:p>
            <a:pPr>
              <a:defRPr/>
            </a:pPr>
            <a:endParaRPr lang="en-GB"/>
          </a:p>
        </p:txBody>
      </p:sp>
    </p:spTree>
    <p:extLst>
      <p:ext uri="{BB962C8B-B14F-4D97-AF65-F5344CB8AC3E}">
        <p14:creationId xmlns:p14="http://schemas.microsoft.com/office/powerpoint/2010/main" val="3650668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4" name="Slide Number Placeholder 4"/>
          <p:cNvSpPr>
            <a:spLocks noGrp="1"/>
          </p:cNvSpPr>
          <p:nvPr>
            <p:ph type="sldNum" sz="quarter" idx="10"/>
          </p:nvPr>
        </p:nvSpPr>
        <p:spPr>
          <a:xfrm>
            <a:off x="1115616" y="6356350"/>
            <a:ext cx="504056" cy="365125"/>
          </a:xfrm>
          <a:prstGeom prst="rect">
            <a:avLst/>
          </a:prstGeom>
        </p:spPr>
        <p:txBody>
          <a:bodyPr/>
          <a:lstStyle>
            <a:lvl1pPr>
              <a:defRPr/>
            </a:lvl1pPr>
          </a:lstStyle>
          <a:p>
            <a:pPr>
              <a:defRPr/>
            </a:pPr>
            <a:fld id="{51B67CC9-4236-444D-885F-1212E53D7AE5}" type="slidenum">
              <a:rPr lang="en-GB"/>
              <a:pPr>
                <a:defRPr/>
              </a:pPr>
              <a:t>‹#›</a:t>
            </a:fld>
            <a:endParaRPr lang="en-GB"/>
          </a:p>
        </p:txBody>
      </p:sp>
    </p:spTree>
    <p:extLst>
      <p:ext uri="{BB962C8B-B14F-4D97-AF65-F5344CB8AC3E}">
        <p14:creationId xmlns:p14="http://schemas.microsoft.com/office/powerpoint/2010/main" val="428482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B19C37-8DE2-4976-85C3-15CDD1BDF318}" type="datetime1">
              <a:rPr lang="en-US">
                <a:solidFill>
                  <a:srgbClr val="53565A"/>
                </a:solidFill>
              </a:rPr>
              <a:pPr fontAlgn="base">
                <a:spcBef>
                  <a:spcPct val="0"/>
                </a:spcBef>
                <a:spcAft>
                  <a:spcPct val="0"/>
                </a:spcAft>
              </a:pPr>
              <a:t>5/12/2016</a:t>
            </a:fld>
            <a:endParaRPr lang="en-US" dirty="0">
              <a:solidFill>
                <a:srgbClr val="53565A"/>
              </a:solidFill>
            </a:endParaRPr>
          </a:p>
        </p:txBody>
      </p:sp>
      <p:sp>
        <p:nvSpPr>
          <p:cNvPr id="12" name="Footer Placeholder 11"/>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srgbClr val="53565A"/>
              </a:solidFill>
            </a:endParaRPr>
          </a:p>
        </p:txBody>
      </p:sp>
      <p:sp>
        <p:nvSpPr>
          <p:cNvPr id="13" name="Slide Number Placeholder 12"/>
          <p:cNvSpPr>
            <a:spLocks noGrp="1"/>
          </p:cNvSpPr>
          <p:nvPr>
            <p:ph type="sldNum" sz="quarter" idx="12"/>
          </p:nvPr>
        </p:nvSpPr>
        <p:spPr>
          <a:xfrm>
            <a:off x="8548008" y="60333"/>
            <a:ext cx="457200" cy="327933"/>
          </a:xfrm>
          <a:prstGeom prst="rect">
            <a:avLst/>
          </a:prstGeom>
        </p:spPr>
        <p:txBody>
          <a:bodyPr/>
          <a:lstStyle/>
          <a:p>
            <a:pPr fontAlgn="base">
              <a:spcBef>
                <a:spcPct val="0"/>
              </a:spcBef>
              <a:spcAft>
                <a:spcPct val="0"/>
              </a:spcAft>
            </a:pPr>
            <a:fld id="{FCADCB76-81E2-42D3-8EC2-6C52E0F8FC0C}"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7" name="Title 1"/>
          <p:cNvSpPr>
            <a:spLocks noGrp="1"/>
          </p:cNvSpPr>
          <p:nvPr>
            <p:ph type="title"/>
          </p:nvPr>
        </p:nvSpPr>
        <p:spPr>
          <a:xfrm>
            <a:off x="228600" y="299250"/>
            <a:ext cx="8686800" cy="850106"/>
          </a:xfrm>
        </p:spPr>
        <p:txBody>
          <a:bodyPr lIns="0" tIns="0" rIns="0" bIns="0"/>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78653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val="397217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endParaRPr lang="en-US" dirty="0"/>
          </a:p>
        </p:txBody>
      </p:sp>
    </p:spTree>
    <p:extLst>
      <p:ext uri="{BB962C8B-B14F-4D97-AF65-F5344CB8AC3E}">
        <p14:creationId xmlns:p14="http://schemas.microsoft.com/office/powerpoint/2010/main" val="42709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email">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620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30506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fld id="{6FF143CE-B2F2-4E10-8847-F2E300A111D7}" type="slidenum">
              <a:rPr lang="en-US" smtClean="0"/>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44716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6248400" y="6607175"/>
            <a:ext cx="2743200" cy="228600"/>
          </a:xfrm>
          <a:prstGeom prst="rect">
            <a:avLst/>
          </a:prstGeom>
          <a:ln/>
        </p:spPr>
        <p:txBody>
          <a:bodyPr/>
          <a:lstStyle>
            <a:lvl1pPr>
              <a:defRPr/>
            </a:lvl1pPr>
          </a:lstStyle>
          <a:p>
            <a:pPr>
              <a:defRPr/>
            </a:pPr>
            <a:fld id="{DDAD5811-C7C4-44C0-9AC5-F52B133AF5D0}" type="slidenum">
              <a:rPr lang="en-GB"/>
              <a:pPr>
                <a:defRPr/>
              </a:pPr>
              <a:t>‹#›</a:t>
            </a:fld>
            <a:endParaRPr lang="en-GB"/>
          </a:p>
        </p:txBody>
      </p:sp>
    </p:spTree>
    <p:extLst>
      <p:ext uri="{BB962C8B-B14F-4D97-AF65-F5344CB8AC3E}">
        <p14:creationId xmlns:p14="http://schemas.microsoft.com/office/powerpoint/2010/main" val="252603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pic>
        <p:nvPicPr>
          <p:cNvPr id="12" name="Picture 11" descr="123.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70612" y="4969903"/>
            <a:ext cx="2188308" cy="1586021"/>
          </a:xfrm>
          <a:prstGeom prst="rect">
            <a:avLst/>
          </a:prstGeom>
        </p:spPr>
      </p:pic>
      <p:sp>
        <p:nvSpPr>
          <p:cNvPr id="10" name="Title 1"/>
          <p:cNvSpPr>
            <a:spLocks noGrp="1"/>
          </p:cNvSpPr>
          <p:nvPr>
            <p:ph type="title"/>
          </p:nvPr>
        </p:nvSpPr>
        <p:spPr>
          <a:xfrm>
            <a:off x="457200" y="274638"/>
            <a:ext cx="8229600" cy="1143000"/>
          </a:xfrm>
        </p:spPr>
        <p:txBody>
          <a:bodyPr/>
          <a:lstStyle/>
          <a:p>
            <a:r>
              <a:rPr lang="en-GB" dirty="0" smtClean="0"/>
              <a:t>Click to edit Master title style</a:t>
            </a:r>
            <a:endParaRPr lang="en-US" dirty="0"/>
          </a:p>
        </p:txBody>
      </p:sp>
      <p:sp>
        <p:nvSpPr>
          <p:cNvPr id="11" name="Content Placeholder 2"/>
          <p:cNvSpPr>
            <a:spLocks noGrp="1"/>
          </p:cNvSpPr>
          <p:nvPr>
            <p:ph sz="half" idx="1"/>
          </p:nvPr>
        </p:nvSpPr>
        <p:spPr>
          <a:xfrm>
            <a:off x="457200" y="1600200"/>
            <a:ext cx="4038600" cy="4525963"/>
          </a:xfrm>
        </p:spPr>
        <p:txBody>
          <a:bodyPr/>
          <a:lstStyle>
            <a:lvl1pPr>
              <a:defRPr sz="1800"/>
            </a:lvl1pPr>
            <a:lvl2pPr>
              <a:defRPr sz="1800"/>
            </a:lvl2pPr>
            <a:lvl3pPr>
              <a:defRPr sz="1800"/>
            </a:lvl3pPr>
            <a:lvl4pPr>
              <a:defRPr sz="1500"/>
            </a:lvl4pPr>
            <a:lvl5pPr>
              <a:defRPr sz="11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4"/>
          <p:cNvSpPr>
            <a:spLocks noGrp="1"/>
          </p:cNvSpPr>
          <p:nvPr>
            <p:ph type="dt" sz="half" idx="10"/>
          </p:nvPr>
        </p:nvSpPr>
        <p:spPr>
          <a:xfrm>
            <a:off x="457200" y="6277429"/>
            <a:ext cx="2133600" cy="244484"/>
          </a:xfrm>
          <a:prstGeom prst="rect">
            <a:avLst/>
          </a:prstGeom>
        </p:spPr>
        <p:txBody>
          <a:bodyPr/>
          <a:lstStyle/>
          <a:p>
            <a:fld id="{C7E740D2-DC49-D647-8556-2B912BD1C256}" type="datetimeFigureOut">
              <a:rPr lang="en-US" smtClean="0"/>
              <a:pPr/>
              <a:t>5/12/2016</a:t>
            </a:fld>
            <a:endParaRPr lang="en-US"/>
          </a:p>
        </p:txBody>
      </p:sp>
      <p:sp>
        <p:nvSpPr>
          <p:cNvPr id="8" name="Footer Placeholder 5"/>
          <p:cNvSpPr>
            <a:spLocks noGrp="1"/>
          </p:cNvSpPr>
          <p:nvPr>
            <p:ph type="ftr" sz="quarter" idx="11"/>
          </p:nvPr>
        </p:nvSpPr>
        <p:spPr>
          <a:xfrm>
            <a:off x="3124200" y="6277429"/>
            <a:ext cx="2895600" cy="244484"/>
          </a:xfrm>
          <a:prstGeom prst="rect">
            <a:avLst/>
          </a:prstGeom>
        </p:spPr>
        <p:txBody>
          <a:bodyPr/>
          <a:lstStyle/>
          <a:p>
            <a:endParaRPr lang="en-US"/>
          </a:p>
        </p:txBody>
      </p:sp>
      <p:sp>
        <p:nvSpPr>
          <p:cNvPr id="9" name="Slide Number Placeholder 6"/>
          <p:cNvSpPr>
            <a:spLocks noGrp="1"/>
          </p:cNvSpPr>
          <p:nvPr>
            <p:ph type="sldNum" sz="quarter" idx="12"/>
          </p:nvPr>
        </p:nvSpPr>
        <p:spPr>
          <a:xfrm>
            <a:off x="6553200" y="6277429"/>
            <a:ext cx="2133600" cy="244484"/>
          </a:xfrm>
          <a:prstGeom prst="rect">
            <a:avLst/>
          </a:prstGeom>
        </p:spPr>
        <p:txBody>
          <a:bodyPr/>
          <a:lstStyle/>
          <a:p>
            <a:fld id="{B31E98AB-4E9F-4145-9A2B-689B81CA9538}" type="slidenum">
              <a:rPr lang="en-US" smtClean="0"/>
              <a:pPr/>
              <a:t>‹#›</a:t>
            </a:fld>
            <a:endParaRPr lang="en-US"/>
          </a:p>
        </p:txBody>
      </p:sp>
    </p:spTree>
    <p:extLst>
      <p:ext uri="{BB962C8B-B14F-4D97-AF65-F5344CB8AC3E}">
        <p14:creationId xmlns:p14="http://schemas.microsoft.com/office/powerpoint/2010/main" val="1667907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xfrm>
            <a:off x="6248400" y="6607175"/>
            <a:ext cx="2743200" cy="228600"/>
          </a:xfrm>
          <a:prstGeom prst="rect">
            <a:avLst/>
          </a:prstGeom>
          <a:ln/>
        </p:spPr>
        <p:txBody>
          <a:bodyPr/>
          <a:lstStyle>
            <a:lvl1pPr>
              <a:defRPr/>
            </a:lvl1pPr>
          </a:lstStyle>
          <a:p>
            <a:pPr>
              <a:defRPr/>
            </a:pPr>
            <a:fld id="{AFBEB01B-EEDD-49A6-8D7A-3054EF367670}" type="slidenum">
              <a:rPr lang="en-GB"/>
              <a:pPr>
                <a:defRPr/>
              </a:pPr>
              <a:t>‹#›</a:t>
            </a:fld>
            <a:endParaRPr lang="en-GB"/>
          </a:p>
        </p:txBody>
      </p:sp>
    </p:spTree>
    <p:extLst>
      <p:ext uri="{BB962C8B-B14F-4D97-AF65-F5344CB8AC3E}">
        <p14:creationId xmlns:p14="http://schemas.microsoft.com/office/powerpoint/2010/main" val="2661229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smtClean="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   |   </a:t>
            </a:r>
            <a:fld id="{DA15E891-66B8-4B28-AB8F-05A4B1DE573C}" type="slidenum">
              <a:rPr lang="en-US" smtClean="0"/>
              <a:pPr/>
              <a:t>‹#›</a:t>
            </a:fld>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smtClean="0"/>
              <a:t>Click to edit text</a:t>
            </a:r>
            <a:endParaRPr lang="en-US" dirty="0"/>
          </a:p>
        </p:txBody>
      </p:sp>
    </p:spTree>
    <p:extLst>
      <p:ext uri="{BB962C8B-B14F-4D97-AF65-F5344CB8AC3E}">
        <p14:creationId xmlns:p14="http://schemas.microsoft.com/office/powerpoint/2010/main" val="200600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smtClean="0"/>
              <a:t>Title of Slide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4239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smtClean="0"/>
              <a:t>Title of Slide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a:p>
            <a:endParaRPr lang="en-US" dirty="0"/>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7501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jpe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80" r:id="rId9"/>
    <p:sldLayoutId id="2147483781" r:id="rId10"/>
    <p:sldLayoutId id="2147483782" r:id="rId11"/>
    <p:sldLayoutId id="2147483784" r:id="rId12"/>
    <p:sldLayoutId id="2147483825" r:id="rId13"/>
    <p:sldLayoutId id="2147483826" r:id="rId14"/>
    <p:sldLayoutId id="2147483829" r:id="rId15"/>
    <p:sldLayoutId id="2147483849" r:id="rId16"/>
    <p:sldLayoutId id="2147483850" r:id="rId17"/>
    <p:sldLayoutId id="2147483851" r:id="rId18"/>
    <p:sldLayoutId id="214748385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8"/>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6" r:id="rId9"/>
    <p:sldLayoutId id="2147483797" r:id="rId10"/>
    <p:sldLayoutId id="2147483799" r:id="rId11"/>
    <p:sldLayoutId id="2147483818" r:id="rId12"/>
    <p:sldLayoutId id="2147483855" r:id="rId13"/>
    <p:sldLayoutId id="2147483856" r:id="rId14"/>
    <p:sldLayoutId id="214748385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21.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20.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2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9.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2.xml"/><Relationship Id="rId28" Type="http://schemas.openxmlformats.org/officeDocument/2006/relationships/image" Target="../media/image23.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7.xml"/><Relationship Id="rId27"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23.xml"/><Relationship Id="rId7" Type="http://schemas.openxmlformats.org/officeDocument/2006/relationships/oleObject" Target="../embeddings/oleObject1.bin"/><Relationship Id="rId2" Type="http://schemas.openxmlformats.org/officeDocument/2006/relationships/tags" Target="../tags/tag22.xml"/><Relationship Id="rId1" Type="http://schemas.openxmlformats.org/officeDocument/2006/relationships/vmlDrawing" Target="../drawings/vmlDrawing1.vml"/><Relationship Id="rId6" Type="http://schemas.openxmlformats.org/officeDocument/2006/relationships/notesSlide" Target="../notesSlides/notesSlide26.xml"/><Relationship Id="rId5" Type="http://schemas.openxmlformats.org/officeDocument/2006/relationships/slideLayout" Target="../slideLayouts/slideLayout14.xml"/><Relationship Id="rId4"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0.png"/><Relationship Id="rId1" Type="http://schemas.openxmlformats.org/officeDocument/2006/relationships/slideLayout" Target="../slideLayouts/slideLayout30.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31.xml"/><Relationship Id="rId5" Type="http://schemas.openxmlformats.org/officeDocument/2006/relationships/image" Target="../media/image87.png"/><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3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32.xml"/><Relationship Id="rId5" Type="http://schemas.openxmlformats.org/officeDocument/2006/relationships/image" Target="../media/image97.png"/><Relationship Id="rId4" Type="http://schemas.openxmlformats.org/officeDocument/2006/relationships/image" Target="../media/image96.png"/></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3" Type="http://schemas.openxmlformats.org/officeDocument/2006/relationships/hyperlink" Target="http://www.mendeley.com/groups/" TargetMode="External"/><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image" Target="../media/image9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www.mendeley.com/disciplines/biological-sciences/" TargetMode="External"/><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100.png"/></Relationships>
</file>

<file path=ppt/slides/_rels/slide7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32.xml"/><Relationship Id="rId4" Type="http://schemas.openxmlformats.org/officeDocument/2006/relationships/image" Target="../media/image104.png"/></Relationships>
</file>

<file path=ppt/slides/_rels/slide74.xml.rels><?xml version="1.0" encoding="UTF-8" standalone="yes"?>
<Relationships xmlns="http://schemas.openxmlformats.org/package/2006/relationships"><Relationship Id="rId3" Type="http://schemas.openxmlformats.org/officeDocument/2006/relationships/hyperlink" Target="http://www.mendeley.com/catalog/choose-good-scientific-problem-1/" TargetMode="External"/><Relationship Id="rId2" Type="http://schemas.openxmlformats.org/officeDocument/2006/relationships/notesSlide" Target="../notesSlides/notesSlide42.xml"/><Relationship Id="rId1" Type="http://schemas.openxmlformats.org/officeDocument/2006/relationships/slideLayout" Target="../slideLayouts/slideLayout32.xml"/><Relationship Id="rId5" Type="http://schemas.openxmlformats.org/officeDocument/2006/relationships/image" Target="../media/image106.png"/><Relationship Id="rId4" Type="http://schemas.openxmlformats.org/officeDocument/2006/relationships/image" Target="../media/image10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7"/>
          </p:nvPr>
        </p:nvSpPr>
        <p:spPr>
          <a:xfrm>
            <a:off x="257175" y="4709826"/>
            <a:ext cx="8886825" cy="1386174"/>
          </a:xfrm>
        </p:spPr>
        <p:txBody>
          <a:bodyPr>
            <a:noAutofit/>
          </a:bodyPr>
          <a:lstStyle/>
          <a:p>
            <a:r>
              <a:rPr lang="ru-RU" sz="1800" b="1" dirty="0" smtClean="0"/>
              <a:t>Андрей Локтев, </a:t>
            </a:r>
            <a:endParaRPr lang="en-GB" sz="1800" b="1" dirty="0" smtClean="0"/>
          </a:p>
          <a:p>
            <a:r>
              <a:rPr lang="ru-RU" sz="1800" b="1" dirty="0" smtClean="0"/>
              <a:t>консультант по ключевым информационным решениям </a:t>
            </a:r>
            <a:r>
              <a:rPr lang="en-GB" sz="1800" b="1" dirty="0" smtClean="0"/>
              <a:t>Elsevier</a:t>
            </a:r>
            <a:endParaRPr lang="en-US" sz="1800" b="1" dirty="0" smtClean="0">
              <a:solidFill>
                <a:schemeClr val="bg1">
                  <a:lumMod val="50000"/>
                </a:schemeClr>
              </a:solidFill>
            </a:endParaRPr>
          </a:p>
        </p:txBody>
      </p:sp>
      <p:sp>
        <p:nvSpPr>
          <p:cNvPr id="2" name="Title 1"/>
          <p:cNvSpPr>
            <a:spLocks noGrp="1"/>
          </p:cNvSpPr>
          <p:nvPr>
            <p:ph type="ctrTitle"/>
          </p:nvPr>
        </p:nvSpPr>
        <p:spPr/>
        <p:txBody>
          <a:bodyPr/>
          <a:lstStyle/>
          <a:p>
            <a:r>
              <a:rPr lang="ru-RU" sz="2800" dirty="0" smtClean="0"/>
              <a:t>Информационные ресурсы </a:t>
            </a:r>
            <a:r>
              <a:rPr lang="en-GB" sz="2800" dirty="0"/>
              <a:t>Elsevier </a:t>
            </a:r>
            <a:r>
              <a:rPr lang="ru-RU" sz="2800" dirty="0" smtClean="0"/>
              <a:t>для </a:t>
            </a:r>
            <a:r>
              <a:rPr lang="ru-RU" sz="2800" dirty="0"/>
              <a:t>подготовки конкурентоспособных научных </a:t>
            </a:r>
            <a:r>
              <a:rPr lang="ru-RU" sz="2800" dirty="0" smtClean="0"/>
              <a:t>публикаций</a:t>
            </a:r>
            <a:endParaRPr lang="en-US" sz="2800" dirty="0"/>
          </a:p>
        </p:txBody>
      </p:sp>
      <p:sp>
        <p:nvSpPr>
          <p:cNvPr id="4" name="Text Placeholder 3"/>
          <p:cNvSpPr>
            <a:spLocks noGrp="1"/>
          </p:cNvSpPr>
          <p:nvPr>
            <p:ph type="body" sz="quarter" idx="18"/>
          </p:nvPr>
        </p:nvSpPr>
        <p:spPr>
          <a:xfrm>
            <a:off x="257175" y="6341052"/>
            <a:ext cx="6905625" cy="440748"/>
          </a:xfrm>
        </p:spPr>
        <p:txBody>
          <a:bodyPr>
            <a:normAutofit/>
          </a:bodyPr>
          <a:lstStyle/>
          <a:p>
            <a:r>
              <a:rPr lang="ru-RU" sz="1800" b="1" dirty="0" smtClean="0">
                <a:solidFill>
                  <a:schemeClr val="bg1">
                    <a:lumMod val="50000"/>
                  </a:schemeClr>
                </a:solidFill>
              </a:rPr>
              <a:t>12</a:t>
            </a:r>
            <a:r>
              <a:rPr lang="en-GB" sz="1800" b="1" dirty="0" smtClean="0">
                <a:solidFill>
                  <a:schemeClr val="bg1">
                    <a:lumMod val="50000"/>
                  </a:schemeClr>
                </a:solidFill>
              </a:rPr>
              <a:t>/</a:t>
            </a:r>
            <a:r>
              <a:rPr lang="ru-RU" sz="1800" b="1" dirty="0" smtClean="0">
                <a:solidFill>
                  <a:schemeClr val="bg1">
                    <a:lumMod val="50000"/>
                  </a:schemeClr>
                </a:solidFill>
              </a:rPr>
              <a:t>05/2016</a:t>
            </a:r>
            <a:endParaRPr lang="en-US" sz="1800" b="1" dirty="0">
              <a:solidFill>
                <a:schemeClr val="bg1">
                  <a:lumMod val="50000"/>
                </a:schemeClr>
              </a:solidFill>
            </a:endParaRPr>
          </a:p>
        </p:txBody>
      </p:sp>
    </p:spTree>
    <p:extLst>
      <p:ext uri="{BB962C8B-B14F-4D97-AF65-F5344CB8AC3E}">
        <p14:creationId xmlns:p14="http://schemas.microsoft.com/office/powerpoint/2010/main" val="2558697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677863"/>
            <a:ext cx="8239125" cy="419100"/>
          </a:xfrm>
        </p:spPr>
        <p:txBody>
          <a:bodyPr/>
          <a:lstStyle/>
          <a:p>
            <a:r>
              <a:rPr lang="ru-RU" altLang="zh-CN" smtClean="0">
                <a:latin typeface="Arial Bold" pitchFamily="34" charset="0"/>
                <a:cs typeface="Arial" pitchFamily="34" charset="0"/>
              </a:rPr>
              <a:t>Научный язык</a:t>
            </a:r>
            <a:endParaRPr lang="zh-CN" altLang="en-US" smtClean="0">
              <a:latin typeface="Arial Bold" pitchFamily="34" charset="0"/>
              <a:cs typeface="Arial" pitchFamily="34" charset="0"/>
            </a:endParaRPr>
          </a:p>
        </p:txBody>
      </p:sp>
      <p:sp>
        <p:nvSpPr>
          <p:cNvPr id="116739" name="Rectangle 3"/>
          <p:cNvSpPr>
            <a:spLocks noGrp="1" noChangeArrowheads="1"/>
          </p:cNvSpPr>
          <p:nvPr>
            <p:ph type="body" idx="4294967295"/>
          </p:nvPr>
        </p:nvSpPr>
        <p:spPr bwMode="auto">
          <a:xfrm>
            <a:off x="292100" y="1200150"/>
            <a:ext cx="88519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5D9A3C"/>
              </a:buClr>
              <a:buFont typeface="Wingdings" pitchFamily="2" charset="2"/>
              <a:buChar char="§"/>
            </a:pPr>
            <a:r>
              <a:rPr lang="ru-RU" altLang="zh-CN" dirty="0" smtClean="0">
                <a:latin typeface="Arial" pitchFamily="34" charset="0"/>
                <a:cs typeface="Arial" pitchFamily="34" charset="0"/>
              </a:rPr>
              <a:t>Если язык препятствует пониманию редакторами и рецензентами научного содержания вашей работы, то вероятность принятия работы значительно СНИЖАЕТСЯ</a:t>
            </a:r>
            <a:r>
              <a:rPr lang="en-US" altLang="zh-CN" dirty="0" smtClean="0">
                <a:latin typeface="Arial" pitchFamily="34" charset="0"/>
                <a:cs typeface="Arial" pitchFamily="34" charset="0"/>
              </a:rPr>
              <a:t>. </a:t>
            </a:r>
          </a:p>
          <a:p>
            <a:pPr>
              <a:buClr>
                <a:srgbClr val="5D9A3C"/>
              </a:buClr>
              <a:buFont typeface="Wingdings" pitchFamily="2" charset="2"/>
              <a:buChar char="§"/>
            </a:pPr>
            <a:r>
              <a:rPr lang="ru-RU" altLang="zh-CN" dirty="0" smtClean="0">
                <a:latin typeface="Arial" pitchFamily="34" charset="0"/>
                <a:cs typeface="Arial" pitchFamily="34" charset="0"/>
              </a:rPr>
              <a:t>По возможности, покажите работу специалисту, хорошо владеющему английским</a:t>
            </a:r>
            <a:r>
              <a:rPr lang="en-US" altLang="zh-CN" dirty="0" smtClean="0">
                <a:latin typeface="Arial" pitchFamily="34" charset="0"/>
                <a:cs typeface="Arial" pitchFamily="34" charset="0"/>
              </a:rPr>
              <a:t>. </a:t>
            </a:r>
          </a:p>
          <a:p>
            <a:pPr>
              <a:buClr>
                <a:srgbClr val="5D9A3C"/>
              </a:buClr>
              <a:buFont typeface="Wingdings" pitchFamily="2" charset="2"/>
              <a:buChar char="§"/>
            </a:pPr>
            <a:r>
              <a:rPr lang="ru-RU" altLang="zh-CN" dirty="0" smtClean="0">
                <a:latin typeface="Arial" pitchFamily="34" charset="0"/>
                <a:cs typeface="Arial" pitchFamily="34" charset="0"/>
              </a:rPr>
              <a:t>Воспользуйтесь профессиональным переводом и редакцией Оградите редактора и рецензентов от проблем угадывания, что вы имели в виду</a:t>
            </a:r>
            <a:r>
              <a:rPr lang="en-US" altLang="zh-CN" dirty="0" smtClean="0">
                <a:latin typeface="Arial" pitchFamily="34" charset="0"/>
                <a:cs typeface="Arial" pitchFamily="34" charset="0"/>
              </a:rPr>
              <a:t>.</a:t>
            </a:r>
          </a:p>
          <a:p>
            <a:pPr>
              <a:buClr>
                <a:srgbClr val="5D9A3C"/>
              </a:buClr>
              <a:buFont typeface="Arial" pitchFamily="34" charset="0"/>
              <a:buNone/>
            </a:pPr>
            <a:endParaRPr lang="en-US" altLang="zh-CN" sz="2200" dirty="0" smtClean="0">
              <a:latin typeface="Arial" pitchFamily="34" charset="0"/>
              <a:cs typeface="Arial" pitchFamily="34" charset="0"/>
            </a:endParaRPr>
          </a:p>
        </p:txBody>
      </p:sp>
      <p:sp>
        <p:nvSpPr>
          <p:cNvPr id="50180" name="Content Placeholder 9"/>
          <p:cNvSpPr txBox="1">
            <a:spLocks/>
          </p:cNvSpPr>
          <p:nvPr/>
        </p:nvSpPr>
        <p:spPr bwMode="auto">
          <a:xfrm>
            <a:off x="463550" y="3878262"/>
            <a:ext cx="8312150" cy="2674938"/>
          </a:xfrm>
          <a:prstGeom prst="rect">
            <a:avLst/>
          </a:prstGeom>
          <a:gradFill rotWithShape="1">
            <a:gsLst>
              <a:gs pos="0">
                <a:schemeClr val="bg1"/>
              </a:gs>
              <a:gs pos="100000">
                <a:srgbClr val="FFE9DB"/>
              </a:gs>
            </a:gsLst>
            <a:lin ang="5400000" scaled="1"/>
          </a:gradFill>
          <a:ln w="28575">
            <a:solidFill>
              <a:srgbClr val="5D9A3C"/>
            </a:solidFill>
            <a:miter lim="800000"/>
            <a:headEnd/>
            <a:tailEnd/>
          </a:ln>
        </p:spPr>
        <p:txBody>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buClr>
                <a:srgbClr val="000066"/>
              </a:buClr>
              <a:buSzPct val="70000"/>
              <a:buFont typeface="Wingdings" pitchFamily="2" charset="2"/>
              <a:buNone/>
            </a:pPr>
            <a:r>
              <a:rPr lang="ru-RU" altLang="zh-CN" sz="2400" dirty="0">
                <a:solidFill>
                  <a:srgbClr val="07779D"/>
                </a:solidFill>
                <a:latin typeface="Arial Narrow" pitchFamily="34" charset="0"/>
                <a:ea typeface="SimSun" pitchFamily="2" charset="-122"/>
              </a:rPr>
              <a:t>Жалоба редактора</a:t>
            </a:r>
            <a:r>
              <a:rPr lang="en-US" altLang="zh-CN" sz="2400" dirty="0">
                <a:solidFill>
                  <a:srgbClr val="07779D"/>
                </a:solidFill>
                <a:latin typeface="Arial Narrow" pitchFamily="34" charset="0"/>
                <a:ea typeface="SimSun" pitchFamily="2" charset="-122"/>
              </a:rPr>
              <a:t>: </a:t>
            </a:r>
          </a:p>
          <a:p>
            <a:pPr algn="just">
              <a:buClr>
                <a:srgbClr val="000066"/>
              </a:buClr>
              <a:buSzPct val="70000"/>
              <a:buFont typeface="Wingdings" pitchFamily="2" charset="2"/>
              <a:buNone/>
            </a:pPr>
            <a:r>
              <a:rPr lang="en-US" altLang="zh-CN" dirty="0">
                <a:solidFill>
                  <a:srgbClr val="07779D"/>
                </a:solidFill>
                <a:ea typeface="SimSun" pitchFamily="2" charset="-122"/>
              </a:rPr>
              <a:t>“</a:t>
            </a:r>
            <a:r>
              <a:rPr lang="ru-RU" altLang="zh-CN" dirty="0">
                <a:solidFill>
                  <a:srgbClr val="07779D"/>
                </a:solidFill>
                <a:ea typeface="SimSun" pitchFamily="2" charset="-122"/>
              </a:rPr>
              <a:t>[Эта] статья находится за гранью моего понимания. Я отказываюсь тратить время, пытаясь понять, что хотел сказать автор. Кроме того, я очень хочу отправить сообщение, что они не могут отправлять нам такой мусор и ждать, что мы будем приводить его в порядок. Мой опыт подсказывает, что если в резюме допущено более 6 грамматических ошибок, то не стоит тратить время на изучение остального текста</a:t>
            </a:r>
            <a:r>
              <a:rPr lang="en-US" altLang="zh-CN" dirty="0">
                <a:solidFill>
                  <a:srgbClr val="07779D"/>
                </a:solidFill>
                <a:ea typeface="SimSun" pitchFamily="2" charset="-122"/>
              </a:rPr>
              <a:t>”</a:t>
            </a:r>
            <a:r>
              <a:rPr lang="ru-RU" altLang="zh-CN" dirty="0">
                <a:solidFill>
                  <a:srgbClr val="07779D"/>
                </a:solidFill>
                <a:ea typeface="SimSun" pitchFamily="2" charset="-122"/>
              </a:rPr>
              <a:t>.</a:t>
            </a:r>
            <a:endParaRPr lang="en-US" altLang="zh-CN" dirty="0">
              <a:solidFill>
                <a:srgbClr val="07779D"/>
              </a:solidFill>
              <a:ea typeface="SimSun" pitchFamily="2" charset="-122"/>
            </a:endParaRPr>
          </a:p>
          <a:p>
            <a:pPr eaLnBrk="1" hangingPunct="1">
              <a:lnSpc>
                <a:spcPct val="80000"/>
              </a:lnSpc>
              <a:buClr>
                <a:srgbClr val="000066"/>
              </a:buClr>
              <a:buSzPct val="70000"/>
              <a:buFont typeface="Wingdings" pitchFamily="2" charset="2"/>
              <a:buNone/>
            </a:pPr>
            <a:endParaRPr lang="en-US" altLang="zh-CN" sz="1800" dirty="0">
              <a:solidFill>
                <a:srgbClr val="07779D"/>
              </a:solidFill>
              <a:ea typeface="SimSun" pitchFamily="2" charset="-122"/>
            </a:endParaRPr>
          </a:p>
        </p:txBody>
      </p:sp>
    </p:spTree>
    <p:extLst>
      <p:ext uri="{BB962C8B-B14F-4D97-AF65-F5344CB8AC3E}">
        <p14:creationId xmlns:p14="http://schemas.microsoft.com/office/powerpoint/2010/main" val="168334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p:cTn id="13" dur="500" fill="hold"/>
                                        <p:tgtEl>
                                          <p:spTgt spid="1167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67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p:cTn id="19" dur="500" fill="hold"/>
                                        <p:tgtEl>
                                          <p:spTgt spid="1167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67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885276"/>
            <a:ext cx="9144000" cy="597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609600" y="152400"/>
            <a:ext cx="8153400" cy="712787"/>
          </a:xfrm>
        </p:spPr>
        <p:txBody>
          <a:bodyPr>
            <a:normAutofit fontScale="90000"/>
          </a:bodyPr>
          <a:lstStyle/>
          <a:p>
            <a:r>
              <a:rPr lang="en-GB" dirty="0" smtClean="0"/>
              <a:t>Research Highlights </a:t>
            </a:r>
            <a:r>
              <a:rPr lang="ru-RU" dirty="0" smtClean="0"/>
              <a:t> - образец формулировки аннотации</a:t>
            </a:r>
            <a:endParaRPr lang="en-US" dirty="0"/>
          </a:p>
        </p:txBody>
      </p:sp>
      <p:sp>
        <p:nvSpPr>
          <p:cNvPr id="6" name="Rectangle 5"/>
          <p:cNvSpPr/>
          <p:nvPr/>
        </p:nvSpPr>
        <p:spPr bwMode="auto">
          <a:xfrm>
            <a:off x="2438400" y="2743200"/>
            <a:ext cx="6096000" cy="1752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388305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9438"/>
            <a:ext cx="8238319" cy="418645"/>
          </a:xfrm>
        </p:spPr>
        <p:txBody>
          <a:bodyPr/>
          <a:lstStyle/>
          <a:p>
            <a:r>
              <a:rPr lang="ru-RU" dirty="0" smtClean="0"/>
              <a:t>Почему важны изображения?</a:t>
            </a:r>
            <a:endParaRPr lang="en-US"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199" y="1123849"/>
            <a:ext cx="7893834" cy="513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706413" y="3845206"/>
            <a:ext cx="4518105" cy="183000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35000"/>
              </a:spcBef>
              <a:spcAft>
                <a:spcPct val="0"/>
              </a:spcAft>
              <a:buClr>
                <a:schemeClr val="tx1"/>
              </a:buClr>
              <a:buSzTx/>
              <a:buFontTx/>
              <a:buNone/>
              <a:tabLst/>
            </a:pPr>
            <a:endParaRPr kumimoji="0" lang="en-US" sz="2000" b="0" i="0" u="none" strike="noStrike" cap="none" normalizeH="0" baseline="0" smtClean="0">
              <a:ln>
                <a:noFill/>
              </a:ln>
              <a:solidFill>
                <a:srgbClr val="333333"/>
              </a:solidFill>
              <a:effectLst/>
              <a:latin typeface="Arial Narrow" pitchFamily="34" charset="0"/>
            </a:endParaRPr>
          </a:p>
        </p:txBody>
      </p:sp>
    </p:spTree>
    <p:extLst>
      <p:ext uri="{BB962C8B-B14F-4D97-AF65-F5344CB8AC3E}">
        <p14:creationId xmlns:p14="http://schemas.microsoft.com/office/powerpoint/2010/main" val="38807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6117"/>
            <a:ext cx="8238319" cy="418645"/>
          </a:xfrm>
        </p:spPr>
        <p:txBody>
          <a:bodyPr/>
          <a:lstStyle/>
          <a:p>
            <a:r>
              <a:rPr lang="ru-RU" dirty="0"/>
              <a:t>Почему важны изображения?</a:t>
            </a:r>
            <a:endParaRPr lang="en-US" dirty="0">
              <a:solidFill>
                <a:schemeClr val="accent1"/>
              </a:solidFill>
              <a:latin typeface="Arial Bold"/>
              <a:cs typeface="Arial Bold"/>
            </a:endParaRPr>
          </a:p>
        </p:txBody>
      </p:sp>
      <p:sp>
        <p:nvSpPr>
          <p:cNvPr id="6" name="Slide Number Placeholder 3"/>
          <p:cNvSpPr txBox="1">
            <a:spLocks/>
          </p:cNvSpPr>
          <p:nvPr/>
        </p:nvSpPr>
        <p:spPr>
          <a:xfrm>
            <a:off x="6553200" y="593834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pic>
        <p:nvPicPr>
          <p:cNvPr id="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37740"/>
            <a:ext cx="5580112" cy="3760145"/>
          </a:xfrm>
          <a:prstGeom prst="rect">
            <a:avLst/>
          </a:prstGeom>
          <a:ln w="25400" cap="sq" cmpd="sng">
            <a:solidFill>
              <a:srgbClr val="008000"/>
            </a:solidFill>
            <a:prstDash val="solid"/>
            <a:miter lim="800000"/>
          </a:ln>
          <a:effectLst>
            <a:innerShdw blurRad="76200">
              <a:srgbClr val="000000"/>
            </a:innerShdw>
          </a:effec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2208" y="1418022"/>
            <a:ext cx="7704856" cy="4951717"/>
          </a:xfrm>
          <a:prstGeom prst="rect">
            <a:avLst/>
          </a:prstGeom>
          <a:ln w="25400" cap="sq" cmpd="sng">
            <a:solidFill>
              <a:srgbClr val="008000"/>
            </a:solidFill>
            <a:prstDash val="solid"/>
            <a:miter lim="800000"/>
          </a:ln>
          <a:effectLst>
            <a:innerShdw blurRad="76200">
              <a:srgbClr val="000000"/>
            </a:innerShdw>
          </a:effectLst>
        </p:spPr>
      </p:pic>
    </p:spTree>
    <p:extLst>
      <p:ext uri="{BB962C8B-B14F-4D97-AF65-F5344CB8AC3E}">
        <p14:creationId xmlns:p14="http://schemas.microsoft.com/office/powerpoint/2010/main" val="400504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55" name="Content Placeholder 5"/>
          <p:cNvSpPr>
            <a:spLocks noGrp="1"/>
          </p:cNvSpPr>
          <p:nvPr>
            <p:ph idx="1"/>
          </p:nvPr>
        </p:nvSpPr>
        <p:spPr>
          <a:xfrm>
            <a:off x="337466" y="656977"/>
            <a:ext cx="5543550" cy="626986"/>
          </a:xfrm>
        </p:spPr>
        <p:txBody>
          <a:bodyPr>
            <a:noAutofit/>
          </a:bodyPr>
          <a:lstStyle/>
          <a:p>
            <a:r>
              <a:rPr lang="ru-RU" sz="2400" b="1" dirty="0" smtClean="0"/>
              <a:t>Аудио-слайды</a:t>
            </a:r>
            <a:endParaRPr lang="en-GB" dirty="0"/>
          </a:p>
          <a:p>
            <a:pPr marL="342900" indent="-342900">
              <a:buClr>
                <a:schemeClr val="tx2"/>
              </a:buClr>
              <a:buSzPct val="150000"/>
              <a:buFont typeface="Wingdings" panose="05000000000000000000" pitchFamily="2" charset="2"/>
              <a:buChar char="§"/>
            </a:pPr>
            <a:endParaRPr lang="en-GB" dirty="0"/>
          </a:p>
        </p:txBody>
      </p:sp>
      <p:pic>
        <p:nvPicPr>
          <p:cNvPr id="11" name="Content Placeholder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235" y="1283963"/>
            <a:ext cx="7669175" cy="4903369"/>
          </a:xfrm>
          <a:prstGeom prst="rect">
            <a:avLst/>
          </a:prstGeom>
        </p:spPr>
      </p:pic>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4167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5"/>
          <p:cNvSpPr>
            <a:spLocks noGrp="1"/>
          </p:cNvSpPr>
          <p:nvPr>
            <p:ph idx="1"/>
          </p:nvPr>
        </p:nvSpPr>
        <p:spPr>
          <a:xfrm>
            <a:off x="337466" y="656977"/>
            <a:ext cx="5543550" cy="626986"/>
          </a:xfrm>
        </p:spPr>
        <p:txBody>
          <a:bodyPr>
            <a:noAutofit/>
          </a:bodyPr>
          <a:lstStyle/>
          <a:p>
            <a:r>
              <a:rPr lang="ru-RU" sz="2400" b="1" dirty="0" smtClean="0"/>
              <a:t>Аудио-слайды</a:t>
            </a:r>
            <a:endParaRPr lang="en-GB" dirty="0"/>
          </a:p>
          <a:p>
            <a:pPr marL="342900" indent="-342900">
              <a:buClr>
                <a:schemeClr val="tx2"/>
              </a:buClr>
              <a:buSzPct val="150000"/>
              <a:buFont typeface="Wingdings" panose="05000000000000000000" pitchFamily="2" charset="2"/>
              <a:buChar char="§"/>
            </a:pPr>
            <a:endParaRPr lang="en-GB" dirty="0"/>
          </a:p>
        </p:txBody>
      </p:sp>
      <p:sp>
        <p:nvSpPr>
          <p:cNvPr id="7" name="Content Placeholder 5"/>
          <p:cNvSpPr txBox="1">
            <a:spLocks/>
          </p:cNvSpPr>
          <p:nvPr/>
        </p:nvSpPr>
        <p:spPr>
          <a:xfrm>
            <a:off x="337466" y="1618673"/>
            <a:ext cx="7014250" cy="341745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chemeClr val="tx2"/>
              </a:buClr>
              <a:buSzPct val="150000"/>
            </a:pPr>
            <a:r>
              <a:rPr lang="ru-RU" dirty="0" smtClean="0"/>
              <a:t>Подготовьте по одному слайду на каждый раздел статьи:</a:t>
            </a:r>
          </a:p>
          <a:p>
            <a:pPr marL="342900" indent="-342900">
              <a:buClr>
                <a:schemeClr val="tx2"/>
              </a:buClr>
              <a:buSzPct val="150000"/>
              <a:buFont typeface="Wingdings" panose="05000000000000000000" pitchFamily="2" charset="2"/>
              <a:buChar char="§"/>
            </a:pPr>
            <a:r>
              <a:rPr lang="en-US" dirty="0" smtClean="0"/>
              <a:t>Introduction</a:t>
            </a:r>
          </a:p>
          <a:p>
            <a:pPr marL="342900" indent="-342900">
              <a:buClr>
                <a:schemeClr val="tx2"/>
              </a:buClr>
              <a:buSzPct val="150000"/>
              <a:buFont typeface="Wingdings" panose="05000000000000000000" pitchFamily="2" charset="2"/>
              <a:buChar char="§"/>
            </a:pPr>
            <a:r>
              <a:rPr lang="en-GB" dirty="0" smtClean="0"/>
              <a:t>Summary</a:t>
            </a:r>
            <a:endParaRPr lang="ru-RU" dirty="0" smtClean="0"/>
          </a:p>
          <a:p>
            <a:pPr marL="342900" indent="-342900">
              <a:buClr>
                <a:schemeClr val="tx2"/>
              </a:buClr>
              <a:buSzPct val="150000"/>
              <a:buFont typeface="Wingdings" panose="05000000000000000000" pitchFamily="2" charset="2"/>
              <a:buChar char="§"/>
            </a:pPr>
            <a:r>
              <a:rPr lang="en-GB" dirty="0" smtClean="0"/>
              <a:t>Background</a:t>
            </a:r>
            <a:endParaRPr lang="en-US" dirty="0"/>
          </a:p>
          <a:p>
            <a:pPr marL="342900" indent="-342900">
              <a:buClr>
                <a:schemeClr val="tx2"/>
              </a:buClr>
              <a:buSzPct val="150000"/>
              <a:buFont typeface="Wingdings" panose="05000000000000000000" pitchFamily="2" charset="2"/>
              <a:buChar char="§"/>
            </a:pPr>
            <a:r>
              <a:rPr lang="en-US" dirty="0"/>
              <a:t>Methods</a:t>
            </a:r>
          </a:p>
          <a:p>
            <a:pPr marL="342900" indent="-342900">
              <a:buClr>
                <a:schemeClr val="tx2"/>
              </a:buClr>
              <a:buSzPct val="150000"/>
              <a:buFont typeface="Wingdings" panose="05000000000000000000" pitchFamily="2" charset="2"/>
              <a:buChar char="§"/>
            </a:pPr>
            <a:r>
              <a:rPr lang="en-US" dirty="0" smtClean="0"/>
              <a:t>Results 1</a:t>
            </a:r>
          </a:p>
          <a:p>
            <a:pPr marL="342900" indent="-342900">
              <a:buClr>
                <a:schemeClr val="tx2"/>
              </a:buClr>
              <a:buSzPct val="150000"/>
              <a:buFont typeface="Wingdings" panose="05000000000000000000" pitchFamily="2" charset="2"/>
              <a:buChar char="§"/>
            </a:pPr>
            <a:r>
              <a:rPr lang="en-US" dirty="0"/>
              <a:t>Results </a:t>
            </a:r>
            <a:r>
              <a:rPr lang="en-US" dirty="0" smtClean="0"/>
              <a:t>2</a:t>
            </a:r>
            <a:endParaRPr lang="en-US" dirty="0"/>
          </a:p>
          <a:p>
            <a:pPr marL="342900" indent="-342900">
              <a:buClr>
                <a:schemeClr val="tx2"/>
              </a:buClr>
              <a:buSzPct val="150000"/>
              <a:buFont typeface="Wingdings" panose="05000000000000000000" pitchFamily="2" charset="2"/>
              <a:buChar char="§"/>
            </a:pPr>
            <a:r>
              <a:rPr lang="en-US" dirty="0" smtClean="0"/>
              <a:t>Conclusions</a:t>
            </a:r>
          </a:p>
          <a:p>
            <a:pPr marL="342900" indent="-342900">
              <a:buClr>
                <a:schemeClr val="tx2"/>
              </a:buClr>
              <a:buSzPct val="150000"/>
              <a:buFont typeface="Wingdings" panose="05000000000000000000" pitchFamily="2" charset="2"/>
              <a:buChar char="§"/>
            </a:pPr>
            <a:r>
              <a:rPr lang="en-GB" dirty="0" smtClean="0"/>
              <a:t>Next Steps</a:t>
            </a:r>
          </a:p>
          <a:p>
            <a:pPr marL="342900" indent="-342900">
              <a:buClr>
                <a:schemeClr val="tx2"/>
              </a:buClr>
              <a:buSzPct val="150000"/>
              <a:buFont typeface="Wingdings" panose="05000000000000000000" pitchFamily="2" charset="2"/>
              <a:buChar char="§"/>
            </a:pPr>
            <a:endParaRPr lang="en-GB"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652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835805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ru-RU" dirty="0" smtClean="0"/>
              <a:t>Подготовка статьи</a:t>
            </a:r>
            <a:endParaRPr lang="en-GB" dirty="0"/>
          </a:p>
        </p:txBody>
      </p:sp>
      <p:sp>
        <p:nvSpPr>
          <p:cNvPr id="55" name="Content Placeholder 5"/>
          <p:cNvSpPr>
            <a:spLocks noGrp="1"/>
          </p:cNvSpPr>
          <p:nvPr>
            <p:ph idx="1"/>
          </p:nvPr>
        </p:nvSpPr>
        <p:spPr>
          <a:xfrm>
            <a:off x="337466" y="1305181"/>
            <a:ext cx="5543550" cy="626986"/>
          </a:xfrm>
        </p:spPr>
        <p:txBody>
          <a:bodyPr>
            <a:noAutofit/>
          </a:bodyPr>
          <a:lstStyle/>
          <a:p>
            <a:r>
              <a:rPr lang="ru-RU" sz="2400" b="1" dirty="0" smtClean="0"/>
              <a:t>Поисковая оптимизация </a:t>
            </a:r>
            <a:r>
              <a:rPr lang="en-GB" sz="2400" b="1" dirty="0" smtClean="0"/>
              <a:t>(</a:t>
            </a:r>
            <a:r>
              <a:rPr lang="en-GB" sz="2400" b="1" dirty="0"/>
              <a:t>SEO</a:t>
            </a:r>
            <a:r>
              <a:rPr lang="en-GB" sz="2400" b="1" dirty="0" smtClean="0"/>
              <a:t>)</a:t>
            </a:r>
            <a:endParaRPr lang="en-GB" dirty="0"/>
          </a:p>
          <a:p>
            <a:pPr marL="342900" indent="-342900">
              <a:buClr>
                <a:schemeClr val="tx2"/>
              </a:buClr>
              <a:buSzPct val="150000"/>
              <a:buFont typeface="Wingdings" panose="05000000000000000000" pitchFamily="2" charset="2"/>
              <a:buChar char="§"/>
            </a:pPr>
            <a:endParaRPr lang="en-GB" dirty="0"/>
          </a:p>
        </p:txBody>
      </p:sp>
      <p:pic>
        <p:nvPicPr>
          <p:cNvPr id="11" name="Content Placeholder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59" y="1932167"/>
            <a:ext cx="6498519" cy="4232922"/>
          </a:xfrm>
          <a:prstGeom prst="rect">
            <a:avLst/>
          </a:prstGeom>
        </p:spPr>
      </p:pic>
    </p:spTree>
    <p:extLst>
      <p:ext uri="{BB962C8B-B14F-4D97-AF65-F5344CB8AC3E}">
        <p14:creationId xmlns:p14="http://schemas.microsoft.com/office/powerpoint/2010/main" val="1907588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835805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ru-RU" dirty="0" smtClean="0"/>
              <a:t>Подготовка статьи</a:t>
            </a:r>
            <a:endParaRPr lang="en-GB" dirty="0"/>
          </a:p>
        </p:txBody>
      </p:sp>
      <p:sp>
        <p:nvSpPr>
          <p:cNvPr id="55" name="Content Placeholder 5"/>
          <p:cNvSpPr>
            <a:spLocks noGrp="1"/>
          </p:cNvSpPr>
          <p:nvPr>
            <p:ph idx="1"/>
          </p:nvPr>
        </p:nvSpPr>
        <p:spPr>
          <a:xfrm>
            <a:off x="337466" y="1539844"/>
            <a:ext cx="5543550" cy="626986"/>
          </a:xfrm>
        </p:spPr>
        <p:txBody>
          <a:bodyPr>
            <a:noAutofit/>
          </a:bodyPr>
          <a:lstStyle/>
          <a:p>
            <a:r>
              <a:rPr lang="ru-RU" sz="2400" b="1" dirty="0" smtClean="0"/>
              <a:t>Поисковая оптимизация </a:t>
            </a:r>
            <a:r>
              <a:rPr lang="en-GB" sz="2400" b="1" dirty="0" smtClean="0"/>
              <a:t>(SEO)</a:t>
            </a:r>
            <a:endParaRPr lang="en-GB" dirty="0"/>
          </a:p>
          <a:p>
            <a:pPr marL="342900" indent="-342900">
              <a:buClr>
                <a:schemeClr val="tx2"/>
              </a:buClr>
              <a:buSzPct val="150000"/>
              <a:buFont typeface="Wingdings" panose="05000000000000000000" pitchFamily="2" charset="2"/>
              <a:buChar char="§"/>
            </a:pPr>
            <a:endParaRPr lang="en-GB" dirty="0"/>
          </a:p>
        </p:txBody>
      </p:sp>
      <p:pic>
        <p:nvPicPr>
          <p:cNvPr id="12"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275" y="2033755"/>
            <a:ext cx="8732132" cy="3943543"/>
          </a:xfrm>
          <a:prstGeom prst="rect">
            <a:avLst/>
          </a:prstGeom>
        </p:spPr>
      </p:pic>
    </p:spTree>
    <p:extLst>
      <p:ext uri="{BB962C8B-B14F-4D97-AF65-F5344CB8AC3E}">
        <p14:creationId xmlns:p14="http://schemas.microsoft.com/office/powerpoint/2010/main" val="133067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835805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ru-RU" dirty="0" smtClean="0"/>
              <a:t>Подготовка статьи</a:t>
            </a:r>
            <a:endParaRPr lang="en-GB" dirty="0"/>
          </a:p>
        </p:txBody>
      </p:sp>
      <p:sp>
        <p:nvSpPr>
          <p:cNvPr id="55" name="Content Placeholder 5"/>
          <p:cNvSpPr>
            <a:spLocks noGrp="1"/>
          </p:cNvSpPr>
          <p:nvPr>
            <p:ph idx="1"/>
          </p:nvPr>
        </p:nvSpPr>
        <p:spPr>
          <a:xfrm>
            <a:off x="337466" y="1305181"/>
            <a:ext cx="5543550" cy="626986"/>
          </a:xfrm>
        </p:spPr>
        <p:txBody>
          <a:bodyPr>
            <a:noAutofit/>
          </a:bodyPr>
          <a:lstStyle/>
          <a:p>
            <a:r>
              <a:rPr lang="ru-RU" sz="2400" b="1" dirty="0" smtClean="0"/>
              <a:t>Поисковая оптимизация </a:t>
            </a:r>
            <a:r>
              <a:rPr lang="en-GB" sz="2400" b="1" dirty="0" smtClean="0"/>
              <a:t>(SEO)</a:t>
            </a:r>
            <a:endParaRPr lang="en-GB" dirty="0"/>
          </a:p>
          <a:p>
            <a:pPr marL="342900" indent="-342900">
              <a:buClr>
                <a:schemeClr val="tx2"/>
              </a:buClr>
              <a:buSzPct val="150000"/>
              <a:buFont typeface="Wingdings" panose="05000000000000000000" pitchFamily="2" charset="2"/>
              <a:buChar char="§"/>
            </a:pPr>
            <a:endParaRPr lang="en-GB" dirty="0"/>
          </a:p>
        </p:txBody>
      </p:sp>
      <p:pic>
        <p:nvPicPr>
          <p:cNvPr id="11"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140" y="1869128"/>
            <a:ext cx="6252908" cy="4295962"/>
          </a:xfrm>
          <a:prstGeom prst="rect">
            <a:avLst/>
          </a:prstGeom>
        </p:spPr>
      </p:pic>
    </p:spTree>
    <p:extLst>
      <p:ext uri="{BB962C8B-B14F-4D97-AF65-F5344CB8AC3E}">
        <p14:creationId xmlns:p14="http://schemas.microsoft.com/office/powerpoint/2010/main" val="329753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ChangeArrowheads="1"/>
          </p:cNvSpPr>
          <p:nvPr/>
        </p:nvSpPr>
        <p:spPr bwMode="auto">
          <a:xfrm>
            <a:off x="531813" y="1746250"/>
            <a:ext cx="8339137" cy="36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285750" indent="-285750" defTabSz="45720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630238" indent="-180975"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lnSpc>
                <a:spcPct val="90000"/>
              </a:lnSpc>
              <a:buClr>
                <a:srgbClr val="5D9A3C"/>
              </a:buClr>
              <a:buFont typeface="Arial" pitchFamily="34" charset="0"/>
              <a:buNone/>
            </a:pPr>
            <a:r>
              <a:rPr lang="ru-RU" altLang="zh-CN" sz="2200" b="0" dirty="0"/>
              <a:t>Изучите возможных «кандидатов</a:t>
            </a:r>
            <a:r>
              <a:rPr lang="ru-RU" altLang="zh-CN" sz="2200" b="0" dirty="0" smtClean="0"/>
              <a:t>» </a:t>
            </a:r>
            <a:r>
              <a:rPr lang="ru-RU" altLang="zh-CN" sz="2200" b="0" dirty="0"/>
              <a:t>чтобы выяснить</a:t>
            </a:r>
            <a:r>
              <a:rPr lang="en-US" altLang="zh-CN" sz="2200" b="0" dirty="0"/>
              <a:t> :</a:t>
            </a:r>
          </a:p>
          <a:p>
            <a:pPr lvl="1">
              <a:lnSpc>
                <a:spcPct val="90000"/>
              </a:lnSpc>
              <a:buClr>
                <a:srgbClr val="5D9A3C"/>
              </a:buClr>
              <a:buSzTx/>
              <a:buFont typeface="Wingdings" pitchFamily="2" charset="2"/>
              <a:buChar char="§"/>
            </a:pPr>
            <a:r>
              <a:rPr kumimoji="1" lang="ru-RU" altLang="zh-CN" sz="2200" b="0" dirty="0"/>
              <a:t>Тематику и целевую аудиторию журнала</a:t>
            </a:r>
            <a:endParaRPr kumimoji="1" lang="en-US" altLang="zh-CN" sz="2200" b="0" dirty="0"/>
          </a:p>
          <a:p>
            <a:pPr lvl="1">
              <a:lnSpc>
                <a:spcPct val="90000"/>
              </a:lnSpc>
              <a:buClr>
                <a:srgbClr val="5D9A3C"/>
              </a:buClr>
              <a:buSzTx/>
              <a:buFont typeface="Wingdings" pitchFamily="2" charset="2"/>
              <a:buChar char="§"/>
            </a:pPr>
            <a:r>
              <a:rPr kumimoji="1" lang="ru-RU" altLang="zh-CN" sz="2200" b="0" dirty="0"/>
              <a:t>Принимаемый тип статей</a:t>
            </a:r>
            <a:endParaRPr kumimoji="1" lang="en-US" altLang="zh-CN" sz="2200" b="0" dirty="0"/>
          </a:p>
          <a:p>
            <a:pPr lvl="1">
              <a:lnSpc>
                <a:spcPct val="90000"/>
              </a:lnSpc>
              <a:buClr>
                <a:srgbClr val="5D9A3C"/>
              </a:buClr>
              <a:buSzTx/>
              <a:buFont typeface="Wingdings" pitchFamily="2" charset="2"/>
              <a:buChar char="§"/>
            </a:pPr>
            <a:r>
              <a:rPr kumimoji="1" lang="ru-RU" altLang="zh-CN" sz="2200" b="0" dirty="0"/>
              <a:t>Читаемость и рейтинг</a:t>
            </a:r>
          </a:p>
          <a:p>
            <a:pPr lvl="1">
              <a:lnSpc>
                <a:spcPct val="90000"/>
              </a:lnSpc>
              <a:buClr>
                <a:srgbClr val="5D9A3C"/>
              </a:buClr>
              <a:buSzTx/>
              <a:buFont typeface="Wingdings" pitchFamily="2" charset="2"/>
              <a:buChar char="§"/>
            </a:pPr>
            <a:r>
              <a:rPr kumimoji="1" lang="ru-RU" altLang="zh-CN" sz="2200" b="0" dirty="0"/>
              <a:t>Текущие «горячие» темы</a:t>
            </a:r>
            <a:endParaRPr kumimoji="1" lang="en-US" altLang="zh-CN" sz="2200" b="0" dirty="0"/>
          </a:p>
          <a:p>
            <a:pPr lvl="2">
              <a:lnSpc>
                <a:spcPct val="90000"/>
              </a:lnSpc>
              <a:buClr>
                <a:srgbClr val="5D9A3C"/>
              </a:buClr>
              <a:buSzTx/>
              <a:buFont typeface="Wingdings" pitchFamily="2" charset="2"/>
              <a:buChar char="§"/>
            </a:pPr>
            <a:r>
              <a:rPr kumimoji="1" lang="ru-RU" altLang="zh-CN" sz="2200" b="0" dirty="0"/>
              <a:t>просмотрите рефераты последнего выпуска </a:t>
            </a:r>
            <a:endParaRPr kumimoji="1" lang="en-US" altLang="zh-CN" sz="2200" b="0" dirty="0"/>
          </a:p>
          <a:p>
            <a:pPr lvl="1">
              <a:lnSpc>
                <a:spcPct val="90000"/>
              </a:lnSpc>
              <a:buClr>
                <a:srgbClr val="5D9A3C"/>
              </a:buClr>
              <a:buSzTx/>
              <a:buFont typeface="Wingdings" pitchFamily="2" charset="2"/>
              <a:buChar char="§"/>
            </a:pPr>
            <a:r>
              <a:rPr kumimoji="1" lang="ru-RU" altLang="zh-CN" sz="2200" b="0" dirty="0" smtClean="0"/>
              <a:t>Проведите поиск по базам данных научной информации</a:t>
            </a:r>
          </a:p>
          <a:p>
            <a:pPr marL="0" lvl="1" indent="0">
              <a:lnSpc>
                <a:spcPct val="90000"/>
              </a:lnSpc>
              <a:buClr>
                <a:srgbClr val="5D9A3C"/>
              </a:buClr>
              <a:buSzTx/>
              <a:buNone/>
            </a:pPr>
            <a:r>
              <a:rPr kumimoji="1" lang="ru-RU" altLang="zh-CN" sz="2200" b="0" dirty="0" smtClean="0"/>
              <a:t>ScienceDirect, Scopus.</a:t>
            </a:r>
          </a:p>
          <a:p>
            <a:pPr lvl="1">
              <a:lnSpc>
                <a:spcPct val="90000"/>
              </a:lnSpc>
              <a:buClr>
                <a:srgbClr val="5D9A3C"/>
              </a:buClr>
              <a:buSzTx/>
              <a:buFont typeface="Wingdings" pitchFamily="2" charset="2"/>
              <a:buChar char="§"/>
            </a:pPr>
            <a:r>
              <a:rPr kumimoji="1" lang="ru-RU" altLang="zh-CN" sz="2200" b="0" dirty="0" smtClean="0"/>
              <a:t>Ознакомьтесь </a:t>
            </a:r>
            <a:r>
              <a:rPr kumimoji="1" lang="ru-RU" altLang="zh-CN" sz="2200" b="0" dirty="0"/>
              <a:t>с руководством для автора (</a:t>
            </a:r>
            <a:r>
              <a:rPr kumimoji="1" lang="en-GB" altLang="zh-CN" sz="2200" b="0" dirty="0"/>
              <a:t>Guide for Authors)</a:t>
            </a:r>
            <a:endParaRPr kumimoji="1" lang="en-US" altLang="zh-CN" sz="2200" b="0" dirty="0"/>
          </a:p>
        </p:txBody>
      </p:sp>
      <p:sp>
        <p:nvSpPr>
          <p:cNvPr id="30723"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Выбор журнала</a:t>
            </a:r>
          </a:p>
        </p:txBody>
      </p:sp>
    </p:spTree>
    <p:extLst>
      <p:ext uri="{BB962C8B-B14F-4D97-AF65-F5344CB8AC3E}">
        <p14:creationId xmlns:p14="http://schemas.microsoft.com/office/powerpoint/2010/main" val="36705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04850"/>
            <a:ext cx="8237538" cy="419100"/>
          </a:xfrm>
        </p:spPr>
        <p:txBody>
          <a:bodyPr/>
          <a:lstStyle/>
          <a:p>
            <a:r>
              <a:rPr lang="ru-RU" altLang="zh-CN" smtClean="0">
                <a:latin typeface="Arial Bold" pitchFamily="34" charset="0"/>
                <a:cs typeface="Arial" pitchFamily="34" charset="0"/>
              </a:rPr>
              <a:t>Что такое сильная статья</a:t>
            </a:r>
            <a:r>
              <a:rPr lang="en-US" altLang="zh-CN" smtClean="0">
                <a:latin typeface="Arial Bold" pitchFamily="34" charset="0"/>
                <a:ea typeface="SimSun" pitchFamily="2" charset="-122"/>
                <a:cs typeface="Arial" pitchFamily="34" charset="0"/>
              </a:rPr>
              <a:t>?</a:t>
            </a:r>
          </a:p>
        </p:txBody>
      </p:sp>
      <p:sp>
        <p:nvSpPr>
          <p:cNvPr id="23555" name="Rectangle 3"/>
          <p:cNvSpPr>
            <a:spLocks noGrp="1" noChangeArrowheads="1"/>
          </p:cNvSpPr>
          <p:nvPr>
            <p:ph type="body" idx="4294967295"/>
          </p:nvPr>
        </p:nvSpPr>
        <p:spPr bwMode="auto">
          <a:xfrm>
            <a:off x="600075" y="1573213"/>
            <a:ext cx="5799138" cy="4751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Clr>
                <a:srgbClr val="5D9A3C"/>
              </a:buClr>
              <a:buFont typeface="Wingdings" pitchFamily="2" charset="2"/>
              <a:buChar char="§"/>
            </a:pPr>
            <a:r>
              <a:rPr lang="ru-RU" altLang="zh-CN" sz="2200" dirty="0" smtClean="0">
                <a:latin typeface="Arial" pitchFamily="34" charset="0"/>
                <a:cs typeface="Arial" pitchFamily="34" charset="0"/>
              </a:rPr>
              <a:t>Она базируется на общепризнанных результатах</a:t>
            </a:r>
          </a:p>
          <a:p>
            <a:pPr>
              <a:lnSpc>
                <a:spcPct val="80000"/>
              </a:lnSpc>
              <a:buClr>
                <a:srgbClr val="5D9A3C"/>
              </a:buClr>
              <a:buFont typeface="Wingdings" pitchFamily="2" charset="2"/>
              <a:buChar char="§"/>
            </a:pPr>
            <a:endParaRPr lang="ru-RU" altLang="zh-CN" sz="2200" dirty="0" smtClean="0">
              <a:latin typeface="Arial" pitchFamily="34" charset="0"/>
              <a:cs typeface="Arial" pitchFamily="34" charset="0"/>
            </a:endParaRPr>
          </a:p>
          <a:p>
            <a:pPr>
              <a:lnSpc>
                <a:spcPct val="80000"/>
              </a:lnSpc>
              <a:buClr>
                <a:srgbClr val="5D9A3C"/>
              </a:buClr>
              <a:buFont typeface="Wingdings" pitchFamily="2" charset="2"/>
              <a:buChar char="§"/>
            </a:pPr>
            <a:r>
              <a:rPr lang="ru-RU" altLang="zh-CN" sz="2200" dirty="0" smtClean="0">
                <a:latin typeface="Arial" pitchFamily="34" charset="0"/>
                <a:cs typeface="Arial" pitchFamily="34" charset="0"/>
              </a:rPr>
              <a:t>Она актуальна</a:t>
            </a:r>
          </a:p>
          <a:p>
            <a:pPr>
              <a:lnSpc>
                <a:spcPct val="80000"/>
              </a:lnSpc>
              <a:buClr>
                <a:srgbClr val="5D9A3C"/>
              </a:buClr>
              <a:buFont typeface="Wingdings" pitchFamily="2" charset="2"/>
              <a:buChar char="§"/>
            </a:pPr>
            <a:endParaRPr lang="ru-RU" altLang="zh-CN" sz="2200" dirty="0">
              <a:latin typeface="Arial" pitchFamily="34" charset="0"/>
              <a:cs typeface="Arial" pitchFamily="34" charset="0"/>
            </a:endParaRPr>
          </a:p>
          <a:p>
            <a:pPr>
              <a:lnSpc>
                <a:spcPct val="80000"/>
              </a:lnSpc>
              <a:buClr>
                <a:srgbClr val="5D9A3C"/>
              </a:buClr>
              <a:buFont typeface="Wingdings" pitchFamily="2" charset="2"/>
              <a:buChar char="§"/>
            </a:pPr>
            <a:r>
              <a:rPr lang="ru-RU" altLang="zh-CN" sz="2200" dirty="0">
                <a:latin typeface="Arial" pitchFamily="34" charset="0"/>
                <a:cs typeface="Arial" pitchFamily="34" charset="0"/>
              </a:rPr>
              <a:t>Она несет понятное, полезное и вызывающее интерес послание</a:t>
            </a:r>
          </a:p>
          <a:p>
            <a:pPr>
              <a:lnSpc>
                <a:spcPct val="80000"/>
              </a:lnSpc>
              <a:buClr>
                <a:srgbClr val="5D9A3C"/>
              </a:buClr>
              <a:buFont typeface="Wingdings" pitchFamily="2" charset="2"/>
              <a:buChar char="§"/>
            </a:pPr>
            <a:endParaRPr lang="en-US" altLang="zh-CN" sz="2200" dirty="0" smtClean="0">
              <a:latin typeface="Arial" pitchFamily="34" charset="0"/>
              <a:cs typeface="Arial" pitchFamily="34" charset="0"/>
            </a:endParaRPr>
          </a:p>
          <a:p>
            <a:pPr>
              <a:lnSpc>
                <a:spcPct val="80000"/>
              </a:lnSpc>
              <a:buClr>
                <a:srgbClr val="5D9A3C"/>
              </a:buClr>
              <a:buFont typeface="Wingdings" pitchFamily="2" charset="2"/>
              <a:buChar char="§"/>
            </a:pPr>
            <a:r>
              <a:rPr lang="ru-RU" altLang="zh-CN" sz="2200" dirty="0" smtClean="0">
                <a:latin typeface="Arial" pitchFamily="34" charset="0"/>
                <a:cs typeface="Arial" pitchFamily="34" charset="0"/>
              </a:rPr>
              <a:t>Представлена и выстроена логически</a:t>
            </a:r>
          </a:p>
          <a:p>
            <a:pPr>
              <a:lnSpc>
                <a:spcPct val="80000"/>
              </a:lnSpc>
              <a:buClr>
                <a:srgbClr val="5D9A3C"/>
              </a:buClr>
              <a:buFont typeface="Wingdings" pitchFamily="2" charset="2"/>
              <a:buChar char="§"/>
            </a:pPr>
            <a:endParaRPr lang="en-US" altLang="zh-CN" sz="2200" dirty="0" smtClean="0">
              <a:latin typeface="Arial" pitchFamily="34" charset="0"/>
              <a:cs typeface="Arial" pitchFamily="34" charset="0"/>
            </a:endParaRPr>
          </a:p>
          <a:p>
            <a:pPr>
              <a:lnSpc>
                <a:spcPct val="80000"/>
              </a:lnSpc>
              <a:buClr>
                <a:srgbClr val="5D9A3C"/>
              </a:buClr>
              <a:buFont typeface="Wingdings" pitchFamily="2" charset="2"/>
              <a:buChar char="§"/>
            </a:pPr>
            <a:r>
              <a:rPr lang="ru-RU" altLang="zh-CN" sz="2200" dirty="0" smtClean="0">
                <a:latin typeface="Arial" pitchFamily="34" charset="0"/>
                <a:cs typeface="Arial" pitchFamily="34" charset="0"/>
              </a:rPr>
              <a:t>Рецензенты, редакторы и читатели смогут легко «схватить» научный смысл </a:t>
            </a:r>
            <a:r>
              <a:rPr lang="ru-RU" altLang="zh-CN" sz="2200" dirty="0" smtClean="0">
                <a:latin typeface="Arial" pitchFamily="34" charset="0"/>
                <a:cs typeface="Arial" pitchFamily="34" charset="0"/>
              </a:rPr>
              <a:t>работы</a:t>
            </a:r>
            <a:r>
              <a:rPr lang="en-GB" altLang="zh-CN" sz="2200" dirty="0" smtClean="0">
                <a:latin typeface="Arial" pitchFamily="34" charset="0"/>
                <a:cs typeface="Arial" pitchFamily="34" charset="0"/>
              </a:rPr>
              <a:t> </a:t>
            </a:r>
            <a:r>
              <a:rPr lang="ru-RU" altLang="zh-CN" sz="2200" dirty="0" smtClean="0">
                <a:latin typeface="Arial" pitchFamily="34" charset="0"/>
                <a:cs typeface="Arial" pitchFamily="34" charset="0"/>
              </a:rPr>
              <a:t>и выделить ее среди остальных</a:t>
            </a:r>
            <a:endParaRPr lang="en-US" altLang="zh-CN" sz="2200" dirty="0" smtClean="0">
              <a:latin typeface="Arial" pitchFamily="34" charset="0"/>
              <a:cs typeface="Arial" pitchFamily="34" charset="0"/>
            </a:endParaRPr>
          </a:p>
          <a:p>
            <a:pPr>
              <a:lnSpc>
                <a:spcPct val="80000"/>
              </a:lnSpc>
              <a:buFontTx/>
              <a:buNone/>
            </a:pPr>
            <a:endParaRPr lang="en-US" altLang="zh-CN" sz="2800" dirty="0" smtClean="0">
              <a:solidFill>
                <a:schemeClr val="bg2"/>
              </a:solidFill>
              <a:latin typeface="Arial" pitchFamily="34" charset="0"/>
              <a:ea typeface="SimSun" pitchFamily="2" charset="-122"/>
              <a:cs typeface="Arial" pitchFamily="34" charset="0"/>
            </a:endParaRPr>
          </a:p>
        </p:txBody>
      </p:sp>
      <p:sp>
        <p:nvSpPr>
          <p:cNvPr id="23556" name="Slide Number Placeholder 3"/>
          <p:cNvSpPr>
            <a:spLocks noGrp="1"/>
          </p:cNvSpPr>
          <p:nvPr>
            <p:ph type="sldNum" sz="quarter" idx="4294967295"/>
          </p:nvPr>
        </p:nvSpPr>
        <p:spPr bwMode="auto">
          <a:xfrm>
            <a:off x="0" y="6400800"/>
            <a:ext cx="5334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spcBef>
                <a:spcPct val="0"/>
              </a:spcBef>
              <a:buFontTx/>
              <a:buNone/>
            </a:pPr>
            <a:fld id="{CE7E596D-8289-428E-9313-4F966CC4DFDE}" type="slidenum">
              <a:rPr lang="en-US" altLang="en-US" sz="1000" b="0">
                <a:solidFill>
                  <a:srgbClr val="FF9218"/>
                </a:solidFill>
                <a:latin typeface="Arial Narrow" pitchFamily="34" charset="0"/>
              </a:rPr>
              <a:pPr>
                <a:spcBef>
                  <a:spcPct val="0"/>
                </a:spcBef>
                <a:buFontTx/>
                <a:buNone/>
              </a:pPr>
              <a:t>2</a:t>
            </a:fld>
            <a:endParaRPr lang="en-US" altLang="en-US" sz="1000" b="0">
              <a:solidFill>
                <a:srgbClr val="FF9218"/>
              </a:solidFill>
              <a:latin typeface="Arial Narrow" pitchFamily="34" charset="0"/>
            </a:endParaRPr>
          </a:p>
        </p:txBody>
      </p:sp>
      <p:pic>
        <p:nvPicPr>
          <p:cNvPr id="23559" name="Picture 5" descr="http://thumbs.dreamstime.com/thumb_48/1142960728d925H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549" y="1379680"/>
            <a:ext cx="212407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43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5925" y="650875"/>
            <a:ext cx="8239125" cy="419100"/>
          </a:xfrm>
        </p:spPr>
        <p:txBody>
          <a:bodyPr/>
          <a:lstStyle/>
          <a:p>
            <a:r>
              <a:rPr lang="ru-RU" altLang="en-US" dirty="0">
                <a:latin typeface="Arial Bold" pitchFamily="34" charset="0"/>
                <a:cs typeface="Arial" pitchFamily="34" charset="0"/>
              </a:rPr>
              <a:t>Подбор журнала </a:t>
            </a:r>
            <a:r>
              <a:rPr lang="ru-RU" altLang="en-US" dirty="0" smtClean="0">
                <a:latin typeface="Arial Bold" pitchFamily="34" charset="0"/>
                <a:cs typeface="Arial" pitchFamily="34" charset="0"/>
              </a:rPr>
              <a:t>- Выбор </a:t>
            </a:r>
            <a:r>
              <a:rPr lang="ru-RU" altLang="en-US" dirty="0" smtClean="0">
                <a:latin typeface="Arial Bold" pitchFamily="34" charset="0"/>
                <a:cs typeface="Arial" pitchFamily="34" charset="0"/>
              </a:rPr>
              <a:t>типа публикации</a:t>
            </a:r>
            <a:endParaRPr lang="en-US" altLang="en-US" dirty="0" smtClean="0">
              <a:latin typeface="Arial Bold" pitchFamily="34" charset="0"/>
              <a:cs typeface="Arial" pitchFamily="34" charset="0"/>
            </a:endParaRPr>
          </a:p>
        </p:txBody>
      </p:sp>
      <p:sp>
        <p:nvSpPr>
          <p:cNvPr id="3" name="Content Placeholder 2"/>
          <p:cNvSpPr>
            <a:spLocks noGrp="1"/>
          </p:cNvSpPr>
          <p:nvPr>
            <p:ph idx="4294967295"/>
          </p:nvPr>
        </p:nvSpPr>
        <p:spPr>
          <a:xfrm>
            <a:off x="138113" y="1377950"/>
            <a:ext cx="8296275" cy="4724400"/>
          </a:xfrm>
        </p:spPr>
        <p:txBody>
          <a:bodyPr>
            <a:normAutofit fontScale="92500"/>
          </a:bodyPr>
          <a:lstStyle/>
          <a:p>
            <a:pPr>
              <a:buClr>
                <a:srgbClr val="5D9A3C"/>
              </a:buClr>
              <a:buFont typeface="Wingdings" panose="05000000000000000000" pitchFamily="2" charset="2"/>
              <a:buChar char="§"/>
              <a:defRPr/>
            </a:pPr>
            <a:r>
              <a:rPr lang="ru-RU" altLang="zh-CN" sz="2400" dirty="0"/>
              <a:t>Доклад для конференции</a:t>
            </a:r>
            <a:endParaRPr lang="en-US" altLang="zh-CN" sz="2400" dirty="0"/>
          </a:p>
          <a:p>
            <a:pPr>
              <a:buClr>
                <a:srgbClr val="5D9A3C"/>
              </a:buClr>
              <a:buFont typeface="Wingdings" panose="05000000000000000000" pitchFamily="2" charset="2"/>
              <a:buChar char="§"/>
              <a:defRPr/>
            </a:pPr>
            <a:r>
              <a:rPr lang="ru-RU" altLang="zh-CN" sz="2400" dirty="0"/>
              <a:t>Полноценная статья </a:t>
            </a:r>
            <a:r>
              <a:rPr lang="en-US" altLang="zh-CN" sz="2400" dirty="0"/>
              <a:t>/</a:t>
            </a:r>
            <a:r>
              <a:rPr lang="ru-RU" altLang="zh-CN" sz="2400" dirty="0"/>
              <a:t> Оригинальная статья</a:t>
            </a:r>
            <a:endParaRPr lang="en-US" altLang="zh-CN" sz="2400" dirty="0"/>
          </a:p>
          <a:p>
            <a:pPr>
              <a:buClr>
                <a:srgbClr val="5D9A3C"/>
              </a:buClr>
              <a:buFont typeface="Wingdings" panose="05000000000000000000" pitchFamily="2" charset="2"/>
              <a:buChar char="§"/>
              <a:defRPr/>
            </a:pPr>
            <a:r>
              <a:rPr lang="ru-RU" altLang="zh-CN" sz="2400" dirty="0"/>
              <a:t>Короткое сообщение / письмо</a:t>
            </a:r>
            <a:endParaRPr lang="en-US" altLang="zh-CN" sz="2400" dirty="0"/>
          </a:p>
          <a:p>
            <a:pPr>
              <a:buClr>
                <a:srgbClr val="5D9A3C"/>
              </a:buClr>
              <a:buFont typeface="Wingdings" panose="05000000000000000000" pitchFamily="2" charset="2"/>
              <a:buChar char="§"/>
              <a:defRPr/>
            </a:pPr>
            <a:r>
              <a:rPr lang="ru-RU" altLang="zh-CN" sz="2400" dirty="0"/>
              <a:t>Рецензия / обзор</a:t>
            </a:r>
            <a:endParaRPr lang="en-US" altLang="zh-CN" sz="2400" dirty="0"/>
          </a:p>
          <a:p>
            <a:pPr>
              <a:buClr>
                <a:srgbClr val="5D9A3C"/>
              </a:buClr>
              <a:defRPr/>
            </a:pPr>
            <a:endParaRPr lang="en-US" altLang="zh-CN" sz="2800" dirty="0" smtClean="0">
              <a:solidFill>
                <a:srgbClr val="0070C0"/>
              </a:solidFill>
              <a:latin typeface="Arial" pitchFamily="34" charset="0"/>
              <a:ea typeface="宋体" pitchFamily="2" charset="-122"/>
              <a:cs typeface="Arial" pitchFamily="34" charset="0"/>
            </a:endParaRPr>
          </a:p>
          <a:p>
            <a:pPr marL="87312" lvl="1" indent="0">
              <a:buClr>
                <a:srgbClr val="5D9A3C"/>
              </a:buClr>
              <a:buFont typeface="Arial" pitchFamily="34" charset="0"/>
              <a:buNone/>
              <a:defRPr/>
            </a:pPr>
            <a:r>
              <a:rPr lang="ru-RU" altLang="zh-CN" sz="2400" dirty="0">
                <a:cs typeface="Arial"/>
              </a:rPr>
              <a:t>Критически оцените свою работу</a:t>
            </a:r>
            <a:r>
              <a:rPr lang="en-US" altLang="zh-CN" sz="2400" dirty="0">
                <a:cs typeface="Arial"/>
              </a:rPr>
              <a:t>: </a:t>
            </a:r>
            <a:r>
              <a:rPr lang="ru-RU" altLang="zh-CN" sz="2400" dirty="0">
                <a:cs typeface="Arial"/>
              </a:rPr>
              <a:t>Достаточно ли материалов для полноценной статьи</a:t>
            </a:r>
            <a:r>
              <a:rPr lang="en-US" altLang="zh-CN" sz="2400" dirty="0">
                <a:cs typeface="Arial"/>
              </a:rPr>
              <a:t>? </a:t>
            </a:r>
            <a:r>
              <a:rPr lang="ru-RU" altLang="zh-CN" sz="2400" dirty="0">
                <a:cs typeface="Arial"/>
              </a:rPr>
              <a:t>Или ваши результаты настолько волнующие, что нужно сообщить их как можно скорее</a:t>
            </a:r>
            <a:r>
              <a:rPr lang="en-US" altLang="zh-CN" sz="2400" dirty="0">
                <a:cs typeface="Arial"/>
              </a:rPr>
              <a:t>?</a:t>
            </a:r>
          </a:p>
          <a:p>
            <a:pPr>
              <a:buClr>
                <a:srgbClr val="5D9A3C"/>
              </a:buClr>
              <a:defRPr/>
            </a:pPr>
            <a:endParaRPr lang="en-US" altLang="zh-CN" sz="2400" dirty="0"/>
          </a:p>
          <a:p>
            <a:pPr marL="87312" lvl="1" indent="0">
              <a:buClr>
                <a:srgbClr val="5D9A3C"/>
              </a:buClr>
              <a:buFont typeface="Arial" pitchFamily="34" charset="0"/>
              <a:buNone/>
              <a:defRPr/>
            </a:pPr>
            <a:r>
              <a:rPr lang="ru-RU" altLang="zh-CN" sz="2400" dirty="0">
                <a:cs typeface="Arial"/>
              </a:rPr>
              <a:t>Попросите вашего научного руководителя и коллег дать вам совет по выбору типа публикации. Иногда со стороны ситуация видится яснее, чем изнутри</a:t>
            </a:r>
            <a:r>
              <a:rPr lang="en-US" altLang="zh-CN" sz="2400" dirty="0">
                <a:cs typeface="Arial"/>
              </a:rPr>
              <a:t>. </a:t>
            </a:r>
            <a:endParaRPr lang="zh-CN" altLang="en-US" sz="2400" dirty="0">
              <a:cs typeface="Arial"/>
            </a:endParaRPr>
          </a:p>
          <a:p>
            <a:pPr>
              <a:buClr>
                <a:srgbClr val="5D9A3C"/>
              </a:buClr>
              <a:defRPr/>
            </a:pPr>
            <a:endParaRPr lang="en-US" sz="2400" dirty="0"/>
          </a:p>
        </p:txBody>
      </p:sp>
    </p:spTree>
    <p:extLst>
      <p:ext uri="{BB962C8B-B14F-4D97-AF65-F5344CB8AC3E}">
        <p14:creationId xmlns:p14="http://schemas.microsoft.com/office/powerpoint/2010/main" val="359055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677863"/>
            <a:ext cx="8382000" cy="419100"/>
          </a:xfrm>
        </p:spPr>
        <p:txBody>
          <a:bodyPr/>
          <a:lstStyle/>
          <a:p>
            <a:r>
              <a:rPr lang="ru-RU" altLang="en-US" dirty="0">
                <a:latin typeface="Arial Bold" pitchFamily="34" charset="0"/>
                <a:cs typeface="Arial" pitchFamily="34" charset="0"/>
              </a:rPr>
              <a:t>Подбор журнала </a:t>
            </a:r>
            <a:r>
              <a:rPr lang="ru-RU" altLang="en-US" dirty="0" smtClean="0">
                <a:latin typeface="Arial Bold" pitchFamily="34" charset="0"/>
                <a:cs typeface="Arial" pitchFamily="34" charset="0"/>
              </a:rPr>
              <a:t>- Выбор </a:t>
            </a:r>
            <a:r>
              <a:rPr lang="ru-RU" altLang="en-US" dirty="0" smtClean="0">
                <a:latin typeface="Arial Bold" pitchFamily="34" charset="0"/>
                <a:cs typeface="Arial" pitchFamily="34" charset="0"/>
              </a:rPr>
              <a:t>способа доступа к журналу</a:t>
            </a:r>
            <a:endParaRPr lang="en-US" altLang="en-US" dirty="0" smtClean="0">
              <a:latin typeface="Arial Bold" pitchFamily="34" charset="0"/>
              <a:cs typeface="Arial" pitchFamily="34" charset="0"/>
            </a:endParaRPr>
          </a:p>
        </p:txBody>
      </p:sp>
      <p:sp>
        <p:nvSpPr>
          <p:cNvPr id="24579" name="Content Placeholder 1"/>
          <p:cNvSpPr>
            <a:spLocks noGrp="1"/>
          </p:cNvSpPr>
          <p:nvPr>
            <p:ph idx="4294967295"/>
          </p:nvPr>
        </p:nvSpPr>
        <p:spPr bwMode="auto">
          <a:xfrm>
            <a:off x="368300" y="1446213"/>
            <a:ext cx="7315200" cy="296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
            </a:pPr>
            <a:r>
              <a:rPr lang="ru-RU" altLang="en-US" sz="2400" smtClean="0">
                <a:latin typeface="Arial" pitchFamily="34" charset="0"/>
                <a:cs typeface="Arial" pitchFamily="34" charset="0"/>
              </a:rPr>
              <a:t>По подписке – публикация бесплатна</a:t>
            </a:r>
          </a:p>
          <a:p>
            <a:pPr>
              <a:buFont typeface="Wingdings" pitchFamily="2" charset="2"/>
              <a:buChar char="§"/>
            </a:pPr>
            <a:r>
              <a:rPr lang="en-GB" altLang="en-US" sz="2400" smtClean="0">
                <a:latin typeface="Arial" pitchFamily="34" charset="0"/>
                <a:cs typeface="Arial" pitchFamily="34" charset="0"/>
              </a:rPr>
              <a:t>Open Access</a:t>
            </a:r>
            <a:r>
              <a:rPr lang="ru-RU" altLang="en-US" sz="2400" smtClean="0">
                <a:latin typeface="Arial" pitchFamily="34" charset="0"/>
                <a:cs typeface="Arial" pitchFamily="34" charset="0"/>
              </a:rPr>
              <a:t> – публикация платная</a:t>
            </a:r>
            <a:endParaRPr lang="en-GB" altLang="en-US" sz="2400" smtClean="0">
              <a:latin typeface="Arial" pitchFamily="34" charset="0"/>
              <a:cs typeface="Arial" pitchFamily="34" charset="0"/>
            </a:endParaRPr>
          </a:p>
          <a:p>
            <a:pPr>
              <a:buFont typeface="Wingdings" pitchFamily="2" charset="2"/>
              <a:buChar char="§"/>
            </a:pPr>
            <a:r>
              <a:rPr lang="en-GB" altLang="en-US" sz="2400" smtClean="0">
                <a:latin typeface="Arial" pitchFamily="34" charset="0"/>
                <a:cs typeface="Arial" pitchFamily="34" charset="0"/>
              </a:rPr>
              <a:t>Hybrid journal</a:t>
            </a:r>
            <a:r>
              <a:rPr lang="ru-RU" altLang="en-US" sz="2400" smtClean="0">
                <a:latin typeface="Arial" pitchFamily="34" charset="0"/>
                <a:cs typeface="Arial" pitchFamily="34" charset="0"/>
              </a:rPr>
              <a:t> – публикация бесплатна, но за плату можно перевести статью в открытый доступ</a:t>
            </a:r>
            <a:endParaRPr lang="en-US" altLang="en-US" sz="2400" smtClean="0">
              <a:latin typeface="Arial" pitchFamily="34" charset="0"/>
              <a:cs typeface="Arial" pitchFamily="34" charset="0"/>
            </a:endParaRPr>
          </a:p>
        </p:txBody>
      </p:sp>
      <p:sp>
        <p:nvSpPr>
          <p:cNvPr id="24580" name="Content Placeholder 1"/>
          <p:cNvSpPr txBox="1">
            <a:spLocks/>
          </p:cNvSpPr>
          <p:nvPr/>
        </p:nvSpPr>
        <p:spPr bwMode="auto">
          <a:xfrm>
            <a:off x="495300" y="3862388"/>
            <a:ext cx="7315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defTabSz="45720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buClr>
                <a:srgbClr val="5D9A3C"/>
              </a:buClr>
              <a:buSzPct val="70000"/>
              <a:buFont typeface="Arial" pitchFamily="34" charset="0"/>
              <a:buNone/>
            </a:pPr>
            <a:r>
              <a:rPr lang="ru-RU" altLang="en-US" sz="2200"/>
              <a:t>Возможные варианты доплаты – подготовка изображений, научное редактирование на английском языке</a:t>
            </a:r>
            <a:endParaRPr lang="en-US" altLang="en-US" sz="2200"/>
          </a:p>
        </p:txBody>
      </p:sp>
    </p:spTree>
    <p:extLst>
      <p:ext uri="{BB962C8B-B14F-4D97-AF65-F5344CB8AC3E}">
        <p14:creationId xmlns:p14="http://schemas.microsoft.com/office/powerpoint/2010/main" val="5835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77863"/>
            <a:ext cx="8237538" cy="419100"/>
          </a:xfrm>
        </p:spPr>
        <p:txBody>
          <a:bodyPr/>
          <a:lstStyle/>
          <a:p>
            <a:r>
              <a:rPr lang="ru-RU" altLang="en-US" dirty="0">
                <a:latin typeface="Arial Bold" pitchFamily="34" charset="0"/>
                <a:cs typeface="Arial" pitchFamily="34" charset="0"/>
              </a:rPr>
              <a:t>Подбор журнала </a:t>
            </a:r>
            <a:r>
              <a:rPr lang="ru-RU" altLang="en-US" dirty="0" smtClean="0">
                <a:latin typeface="Arial Bold" pitchFamily="34" charset="0"/>
                <a:cs typeface="Arial" pitchFamily="34" charset="0"/>
              </a:rPr>
              <a:t>- </a:t>
            </a:r>
            <a:r>
              <a:rPr lang="ru-RU" altLang="en-US" dirty="0" smtClean="0">
                <a:latin typeface="Arial Bold" pitchFamily="34" charset="0"/>
                <a:cs typeface="Arial Bold" pitchFamily="34" charset="0"/>
              </a:rPr>
              <a:t>Скорость </a:t>
            </a:r>
            <a:r>
              <a:rPr lang="ru-RU" altLang="en-US" dirty="0" smtClean="0">
                <a:latin typeface="Arial Bold" pitchFamily="34" charset="0"/>
                <a:cs typeface="Arial Bold" pitchFamily="34" charset="0"/>
              </a:rPr>
              <a:t>публикации</a:t>
            </a:r>
            <a:endParaRPr lang="de-DE" altLang="en-US" dirty="0" smtClean="0">
              <a:latin typeface="Arial Bold" pitchFamily="34" charset="0"/>
              <a:cs typeface="Arial Bold" pitchFamily="34" charset="0"/>
            </a:endParaRPr>
          </a:p>
        </p:txBody>
      </p:sp>
      <p:graphicFrame>
        <p:nvGraphicFramePr>
          <p:cNvPr id="7188" name="Group 20"/>
          <p:cNvGraphicFramePr>
            <a:graphicFrameLocks noGrp="1"/>
          </p:cNvGraphicFramePr>
          <p:nvPr>
            <p:ph idx="4294967295"/>
          </p:nvPr>
        </p:nvGraphicFramePr>
        <p:xfrm>
          <a:off x="677863" y="2566988"/>
          <a:ext cx="7315200" cy="2255838"/>
        </p:xfrm>
        <a:graphic>
          <a:graphicData uri="http://schemas.openxmlformats.org/drawingml/2006/table">
            <a:tbl>
              <a:tblPr/>
              <a:tblGrid>
                <a:gridCol w="2438400"/>
                <a:gridCol w="2438400"/>
                <a:gridCol w="2438400"/>
              </a:tblGrid>
              <a:tr h="155439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Narrow" pitchFamily="34" charset="0"/>
                          <a:cs typeface="Times New Roman" pitchFamily="18" charset="0"/>
                        </a:rPr>
                        <a:t>От подачи до принятия</a:t>
                      </a:r>
                      <a:endParaRPr kumimoji="0" lang="en-US" sz="24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2400" b="1" i="0" u="none" strike="noStrike" cap="none" normalizeH="0" baseline="0" dirty="0" smtClean="0">
                          <a:ln>
                            <a:noFill/>
                          </a:ln>
                          <a:solidFill>
                            <a:schemeClr val="tx1"/>
                          </a:solidFill>
                          <a:effectLst/>
                          <a:latin typeface="Arial Narrow" pitchFamily="34" charset="0"/>
                          <a:cs typeface="Times New Roman" pitchFamily="18" charset="0"/>
                        </a:rPr>
                        <a:t>недели</a:t>
                      </a: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a:t>
                      </a:r>
                      <a:endParaRPr kumimoji="0" lang="en-US" sz="2400" b="1" i="0" u="none" strike="noStrike" cap="none" normalizeH="0" baseline="0" dirty="0" smtClean="0">
                        <a:ln>
                          <a:noFill/>
                        </a:ln>
                        <a:solidFill>
                          <a:schemeClr val="tx1"/>
                        </a:solidFill>
                        <a:effectLst/>
                        <a:latin typeface="Arial Narrow" pitchFamily="34" charset="0"/>
                        <a:cs typeface="Arial" pitchFamily="34" charset="0"/>
                      </a:endParaRPr>
                    </a:p>
                  </a:txBody>
                  <a:tcPr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Narrow" pitchFamily="34" charset="0"/>
                          <a:cs typeface="Times New Roman" pitchFamily="18" charset="0"/>
                        </a:rPr>
                        <a:t>От подачи до появления онлайн</a:t>
                      </a:r>
                      <a:endParaRPr kumimoji="0" lang="en-US" sz="24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a:t>
                      </a:r>
                      <a:r>
                        <a:rPr kumimoji="0" lang="ru-RU" sz="2400" b="1" i="0" u="none" strike="noStrike" cap="none" normalizeH="0" baseline="0" dirty="0" smtClean="0">
                          <a:ln>
                            <a:noFill/>
                          </a:ln>
                          <a:solidFill>
                            <a:schemeClr val="tx1"/>
                          </a:solidFill>
                          <a:effectLst/>
                          <a:latin typeface="Arial Narrow" pitchFamily="34" charset="0"/>
                          <a:cs typeface="Times New Roman" pitchFamily="18" charset="0"/>
                        </a:rPr>
                        <a:t>недели</a:t>
                      </a:r>
                      <a:r>
                        <a:rPr kumimoji="0" lang="en-US" sz="2400" b="1" i="0" u="none" strike="noStrike" cap="none" normalizeH="0" baseline="0" dirty="0" smtClean="0">
                          <a:ln>
                            <a:noFill/>
                          </a:ln>
                          <a:solidFill>
                            <a:schemeClr val="tx1"/>
                          </a:solidFill>
                          <a:effectLst/>
                          <a:latin typeface="Arial Narrow" pitchFamily="34" charset="0"/>
                          <a:cs typeface="Times New Roman" pitchFamily="18" charset="0"/>
                        </a:rPr>
                        <a:t>)</a:t>
                      </a:r>
                      <a:endParaRPr kumimoji="0" lang="en-US" sz="2400" b="1" i="0" u="none" strike="noStrike" cap="none" normalizeH="0" baseline="0" dirty="0" smtClean="0">
                        <a:ln>
                          <a:noFill/>
                        </a:ln>
                        <a:solidFill>
                          <a:schemeClr val="tx1"/>
                        </a:solidFill>
                        <a:effectLst/>
                        <a:latin typeface="Arial Narrow" pitchFamily="34" charset="0"/>
                        <a:cs typeface="Arial" pitchFamily="34" charset="0"/>
                      </a:endParaRPr>
                    </a:p>
                  </a:txBody>
                  <a:tcPr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smtClean="0">
                          <a:ln>
                            <a:noFill/>
                          </a:ln>
                          <a:solidFill>
                            <a:schemeClr val="tx1"/>
                          </a:solidFill>
                          <a:effectLst/>
                          <a:latin typeface="Arial Narrow" pitchFamily="34" charset="0"/>
                          <a:cs typeface="Times New Roman" pitchFamily="18" charset="0"/>
                        </a:rPr>
                        <a:t>От подачи до печатной версии</a:t>
                      </a:r>
                      <a:endParaRPr kumimoji="0" lang="en-US" sz="24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cs typeface="Times New Roman" pitchFamily="18" charset="0"/>
                        </a:rPr>
                        <a:t>(</a:t>
                      </a:r>
                      <a:r>
                        <a:rPr kumimoji="0" lang="ru-RU" sz="2400" b="1" i="0" u="none" strike="noStrike" cap="none" normalizeH="0" baseline="0" smtClean="0">
                          <a:ln>
                            <a:noFill/>
                          </a:ln>
                          <a:solidFill>
                            <a:schemeClr val="tx1"/>
                          </a:solidFill>
                          <a:effectLst/>
                          <a:latin typeface="Arial Narrow" pitchFamily="34" charset="0"/>
                          <a:cs typeface="Times New Roman" pitchFamily="18" charset="0"/>
                        </a:rPr>
                        <a:t>недели</a:t>
                      </a:r>
                      <a:r>
                        <a:rPr kumimoji="0" lang="en-US" sz="2400" b="1" i="0" u="none" strike="noStrike" cap="none" normalizeH="0" baseline="0" smtClean="0">
                          <a:ln>
                            <a:noFill/>
                          </a:ln>
                          <a:solidFill>
                            <a:schemeClr val="tx1"/>
                          </a:solidFill>
                          <a:effectLst/>
                          <a:latin typeface="Arial Narrow" pitchFamily="34" charset="0"/>
                          <a:cs typeface="Times New Roman" pitchFamily="18" charset="0"/>
                        </a:rPr>
                        <a:t>)</a:t>
                      </a:r>
                    </a:p>
                  </a:txBody>
                  <a:tcPr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70144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Times New Roman" pitchFamily="18" charset="0"/>
                        </a:rPr>
                        <a:t>22.6</a:t>
                      </a:r>
                      <a:endParaRPr kumimoji="0" lang="en-US" sz="2400" b="1" i="0" u="none" strike="noStrike" cap="none" normalizeH="0" baseline="0" smtClean="0">
                        <a:ln>
                          <a:noFill/>
                        </a:ln>
                        <a:solidFill>
                          <a:schemeClr val="tx1"/>
                        </a:solidFill>
                        <a:effectLst/>
                        <a:latin typeface="Calibri" pitchFamily="34" charset="0"/>
                        <a:cs typeface="Arial" pitchFamily="34" charset="0"/>
                      </a:endParaRPr>
                    </a:p>
                  </a:txBody>
                  <a:tcPr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cs typeface="Times New Roman" pitchFamily="18" charset="0"/>
                        </a:rPr>
                        <a:t>31.4</a:t>
                      </a:r>
                      <a:endParaRPr kumimoji="0" lang="en-US" sz="2400" b="1" i="0" u="none" strike="noStrike" cap="none" normalizeH="0" baseline="0" smtClean="0">
                        <a:ln>
                          <a:noFill/>
                        </a:ln>
                        <a:solidFill>
                          <a:schemeClr val="tx1"/>
                        </a:solidFill>
                        <a:effectLst/>
                        <a:latin typeface="Calibri" pitchFamily="34" charset="0"/>
                        <a:cs typeface="Arial" pitchFamily="34" charset="0"/>
                      </a:endParaRPr>
                    </a:p>
                  </a:txBody>
                  <a:tcPr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Times New Roman" pitchFamily="18" charset="0"/>
                        </a:rPr>
                        <a:t>47.3</a:t>
                      </a: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marT="45677" marB="4567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17" name="Text Box 17"/>
          <p:cNvSpPr txBox="1">
            <a:spLocks noChangeArrowheads="1"/>
          </p:cNvSpPr>
          <p:nvPr/>
        </p:nvSpPr>
        <p:spPr bwMode="auto">
          <a:xfrm>
            <a:off x="574675" y="1296988"/>
            <a:ext cx="8064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defTabSz="45720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buClr>
                <a:srgbClr val="5D9A3C"/>
              </a:buClr>
              <a:buFont typeface="Arial" pitchFamily="34" charset="0"/>
              <a:buNone/>
            </a:pPr>
            <a:r>
              <a:rPr lang="ru-RU" altLang="en-US" sz="2200" b="0"/>
              <a:t>Для некоторых авторов, скорость прохождения процессов рассмотрения статьи, рецензирования и редактирования является определяющей в выборе журнала</a:t>
            </a:r>
            <a:endParaRPr lang="de-DE" altLang="en-US" sz="2200" b="0"/>
          </a:p>
          <a:p>
            <a:pPr>
              <a:buClr>
                <a:srgbClr val="5D9A3C"/>
              </a:buClr>
              <a:buFont typeface="Arial" pitchFamily="34" charset="0"/>
              <a:buNone/>
            </a:pPr>
            <a:endParaRPr lang="de-DE" altLang="en-US" sz="2200" b="0"/>
          </a:p>
        </p:txBody>
      </p:sp>
      <p:sp>
        <p:nvSpPr>
          <p:cNvPr id="25618" name="Text Box 18"/>
          <p:cNvSpPr txBox="1">
            <a:spLocks noChangeArrowheads="1"/>
          </p:cNvSpPr>
          <p:nvPr/>
        </p:nvSpPr>
        <p:spPr bwMode="auto">
          <a:xfrm>
            <a:off x="500063" y="5013325"/>
            <a:ext cx="76723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defTabSz="45720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defTabSz="4572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defTabSz="4572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buClr>
                <a:srgbClr val="5D9A3C"/>
              </a:buClr>
              <a:buFont typeface="Arial" pitchFamily="34" charset="0"/>
              <a:buNone/>
            </a:pPr>
            <a:r>
              <a:rPr lang="ru-RU" altLang="en-US" sz="2200" b="0"/>
              <a:t>Редакторы многих журналов предлагают  процесс «Быстрого отклонения» </a:t>
            </a:r>
            <a:r>
              <a:rPr lang="en-US" altLang="en-US" sz="2200" b="0"/>
              <a:t>(</a:t>
            </a:r>
            <a:r>
              <a:rPr lang="de-DE" altLang="en-US" sz="2200" b="0"/>
              <a:t>„Fast Rejection</a:t>
            </a:r>
            <a:r>
              <a:rPr lang="de-DE" altLang="ru-RU" sz="2200" b="0"/>
              <a:t>“</a:t>
            </a:r>
            <a:r>
              <a:rPr lang="de-DE" altLang="en-US" sz="2200" b="0"/>
              <a:t>) </a:t>
            </a:r>
          </a:p>
        </p:txBody>
      </p:sp>
    </p:spTree>
    <p:extLst>
      <p:ext uri="{BB962C8B-B14F-4D97-AF65-F5344CB8AC3E}">
        <p14:creationId xmlns:p14="http://schemas.microsoft.com/office/powerpoint/2010/main" val="21366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173163"/>
            <a:ext cx="836612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457200" y="595313"/>
            <a:ext cx="8237538" cy="419100"/>
          </a:xfrm>
        </p:spPr>
        <p:txBody>
          <a:bodyPr/>
          <a:lstStyle/>
          <a:p>
            <a:r>
              <a:rPr lang="ru-RU" altLang="en-US" dirty="0" smtClean="0">
                <a:latin typeface="Arial Bold" pitchFamily="34" charset="0"/>
                <a:cs typeface="Arial" pitchFamily="34" charset="0"/>
              </a:rPr>
              <a:t>Подбор журнала для публикации</a:t>
            </a:r>
            <a:endParaRPr lang="en-US" altLang="en-US" dirty="0" smtClean="0">
              <a:latin typeface="Arial Bold" pitchFamily="34" charset="0"/>
              <a:cs typeface="Arial" pitchFamily="34" charset="0"/>
            </a:endParaRPr>
          </a:p>
        </p:txBody>
      </p:sp>
      <p:sp>
        <p:nvSpPr>
          <p:cNvPr id="2" name="Rounded Rectangle 1"/>
          <p:cNvSpPr/>
          <p:nvPr/>
        </p:nvSpPr>
        <p:spPr>
          <a:xfrm>
            <a:off x="498475" y="5465763"/>
            <a:ext cx="7853363" cy="723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en-US" sz="3600" dirty="0"/>
              <a:t>journalfinder.elsevier.com</a:t>
            </a:r>
            <a:endParaRPr lang="en-US" sz="3600" dirty="0"/>
          </a:p>
        </p:txBody>
      </p:sp>
    </p:spTree>
    <p:extLst>
      <p:ext uri="{BB962C8B-B14F-4D97-AF65-F5344CB8AC3E}">
        <p14:creationId xmlns:p14="http://schemas.microsoft.com/office/powerpoint/2010/main" val="27294672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74650" y="568325"/>
            <a:ext cx="8239125" cy="419100"/>
          </a:xfrm>
        </p:spPr>
        <p:txBody>
          <a:bodyPr/>
          <a:lstStyle/>
          <a:p>
            <a:r>
              <a:rPr lang="ru-RU" altLang="en-US" smtClean="0">
                <a:latin typeface="Arial Bold" pitchFamily="34" charset="0"/>
                <a:cs typeface="Arial" pitchFamily="34" charset="0"/>
              </a:rPr>
              <a:t>Пример автоматического подбора журнала</a:t>
            </a:r>
            <a:endParaRPr lang="en-US" altLang="en-US" smtClean="0">
              <a:latin typeface="Arial Bold" pitchFamily="34" charset="0"/>
              <a:cs typeface="Arial" pitchFamily="34" charset="0"/>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608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8913"/>
            <a:ext cx="9144000" cy="539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98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1000"/>
                                        <p:tgtEl>
                                          <p:spTgt spid="38918"/>
                                        </p:tgtEl>
                                      </p:cBhvr>
                                    </p:animEffect>
                                    <p:anim calcmode="lin" valueType="num">
                                      <p:cBhvr>
                                        <p:cTn id="8" dur="1000" fill="hold"/>
                                        <p:tgtEl>
                                          <p:spTgt spid="38918"/>
                                        </p:tgtEl>
                                        <p:attrNameLst>
                                          <p:attrName>ppt_x</p:attrName>
                                        </p:attrNameLst>
                                      </p:cBhvr>
                                      <p:tavLst>
                                        <p:tav tm="0">
                                          <p:val>
                                            <p:strVal val="#ppt_x"/>
                                          </p:val>
                                        </p:tav>
                                        <p:tav tm="100000">
                                          <p:val>
                                            <p:strVal val="#ppt_x"/>
                                          </p:val>
                                        </p:tav>
                                      </p:tavLst>
                                    </p:anim>
                                    <p:anim calcmode="lin" valueType="num">
                                      <p:cBhvr>
                                        <p:cTn id="9" dur="1000" fill="hold"/>
                                        <p:tgtEl>
                                          <p:spTgt spid="389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90600"/>
            <a:ext cx="8382000" cy="559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381000"/>
            <a:ext cx="8534400" cy="685800"/>
          </a:xfrm>
        </p:spPr>
        <p:txBody>
          <a:bodyPr/>
          <a:lstStyle/>
          <a:p>
            <a:r>
              <a:rPr lang="ru-RU" dirty="0">
                <a:solidFill>
                  <a:schemeClr val="accent1"/>
                </a:solidFill>
                <a:latin typeface="Arial Bold"/>
                <a:cs typeface="Arial Bold"/>
              </a:rPr>
              <a:t>ScienceDirect’s Top 25 – что происходит в каждой научной области прямо сейчас</a:t>
            </a:r>
            <a:endParaRPr lang="en-US" dirty="0">
              <a:solidFill>
                <a:schemeClr val="accent1"/>
              </a:solidFill>
              <a:latin typeface="Arial Bold"/>
              <a:cs typeface="Arial Bold"/>
            </a:endParaRPr>
          </a:p>
        </p:txBody>
      </p:sp>
      <p:sp>
        <p:nvSpPr>
          <p:cNvPr id="6" name="Slide Number Placeholder 3"/>
          <p:cNvSpPr txBox="1">
            <a:spLocks/>
          </p:cNvSpPr>
          <p:nvPr/>
        </p:nvSpPr>
        <p:spPr>
          <a:xfrm>
            <a:off x="6553200" y="60960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5C99C1-96E4-4976-B473-28DDBE1C5CF1}" type="slidenum">
              <a:rPr kumimoji="0" 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77735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904875"/>
            <a:ext cx="7951787"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6"/>
          <p:cNvSpPr>
            <a:spLocks/>
          </p:cNvSpPr>
          <p:nvPr/>
        </p:nvSpPr>
        <p:spPr bwMode="auto">
          <a:xfrm>
            <a:off x="609600" y="339725"/>
            <a:ext cx="5375275" cy="6096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spcBef>
                <a:spcPct val="0"/>
              </a:spcBef>
              <a:buFontTx/>
              <a:buNone/>
            </a:pPr>
            <a:endParaRPr lang="en-GB" altLang="en-US" sz="4000">
              <a:solidFill>
                <a:schemeClr val="bg1"/>
              </a:solidFill>
              <a:latin typeface="Arial Narrow" pitchFamily="34" charset="0"/>
            </a:endParaRPr>
          </a:p>
        </p:txBody>
      </p:sp>
      <p:sp>
        <p:nvSpPr>
          <p:cNvPr id="29700" name="Rectangle 7"/>
          <p:cNvSpPr>
            <a:spLocks noChangeArrowheads="1"/>
          </p:cNvSpPr>
          <p:nvPr/>
        </p:nvSpPr>
        <p:spPr bwMode="auto">
          <a:xfrm>
            <a:off x="404813" y="3049588"/>
            <a:ext cx="2597150" cy="14001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eaLnBrk="1" hangingPunct="1">
              <a:spcBef>
                <a:spcPct val="0"/>
              </a:spcBef>
              <a:buFontTx/>
              <a:buNone/>
            </a:pPr>
            <a:endParaRPr lang="ru-RU" altLang="en-US" sz="1400">
              <a:solidFill>
                <a:schemeClr val="tx1"/>
              </a:solidFill>
              <a:ea typeface="MS PGothic" pitchFamily="34" charset="-128"/>
            </a:endParaRPr>
          </a:p>
        </p:txBody>
      </p:sp>
      <p:sp>
        <p:nvSpPr>
          <p:cNvPr id="29701" name="Title 1"/>
          <p:cNvSpPr>
            <a:spLocks noGrp="1"/>
          </p:cNvSpPr>
          <p:nvPr>
            <p:ph type="title"/>
          </p:nvPr>
        </p:nvSpPr>
        <p:spPr>
          <a:xfrm>
            <a:off x="425450" y="515938"/>
            <a:ext cx="8237538" cy="419100"/>
          </a:xfrm>
        </p:spPr>
        <p:txBody>
          <a:bodyPr/>
          <a:lstStyle/>
          <a:p>
            <a:r>
              <a:rPr lang="ru-RU" altLang="en-US" smtClean="0">
                <a:latin typeface="Arial Bold" pitchFamily="34" charset="0"/>
                <a:cs typeface="Arial Bold" pitchFamily="34" charset="0"/>
              </a:rPr>
              <a:t>Страница журнала</a:t>
            </a:r>
            <a:endParaRPr lang="en-US" altLang="en-US" smtClean="0">
              <a:latin typeface="Arial Bold" pitchFamily="34" charset="0"/>
              <a:cs typeface="Arial Bold" pitchFamily="34" charset="0"/>
            </a:endParaRPr>
          </a:p>
        </p:txBody>
      </p:sp>
    </p:spTree>
    <p:extLst>
      <p:ext uri="{BB962C8B-B14F-4D97-AF65-F5344CB8AC3E}">
        <p14:creationId xmlns:p14="http://schemas.microsoft.com/office/powerpoint/2010/main" val="5362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Дополнительные возможности продвижения статьи</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752975" cy="1924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1295400"/>
            <a:ext cx="2809875" cy="544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90800"/>
            <a:ext cx="3200400" cy="4211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1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122363"/>
            <a:ext cx="8504237"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Rectangle 6"/>
          <p:cNvSpPr>
            <a:spLocks/>
          </p:cNvSpPr>
          <p:nvPr/>
        </p:nvSpPr>
        <p:spPr bwMode="auto">
          <a:xfrm>
            <a:off x="609600" y="339725"/>
            <a:ext cx="5375275" cy="6096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spcBef>
                <a:spcPct val="0"/>
              </a:spcBef>
              <a:buFontTx/>
              <a:buNone/>
            </a:pPr>
            <a:endParaRPr lang="en-GB" altLang="en-US" sz="4000">
              <a:solidFill>
                <a:schemeClr val="bg1"/>
              </a:solidFill>
              <a:latin typeface="Arial Narrow" pitchFamily="34" charset="0"/>
            </a:endParaRPr>
          </a:p>
        </p:txBody>
      </p:sp>
      <p:sp>
        <p:nvSpPr>
          <p:cNvPr id="37892" name="Rectangle 7"/>
          <p:cNvSpPr>
            <a:spLocks noChangeArrowheads="1"/>
          </p:cNvSpPr>
          <p:nvPr/>
        </p:nvSpPr>
        <p:spPr bwMode="auto">
          <a:xfrm>
            <a:off x="2889250" y="2811463"/>
            <a:ext cx="1560513" cy="47783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eaLnBrk="1" hangingPunct="1">
              <a:spcBef>
                <a:spcPct val="0"/>
              </a:spcBef>
              <a:buFontTx/>
              <a:buNone/>
            </a:pPr>
            <a:endParaRPr lang="ru-RU" altLang="en-US" sz="1400">
              <a:solidFill>
                <a:schemeClr val="tx1"/>
              </a:solidFill>
              <a:ea typeface="MS PGothic" pitchFamily="34" charset="-128"/>
            </a:endParaRPr>
          </a:p>
        </p:txBody>
      </p:sp>
      <p:sp>
        <p:nvSpPr>
          <p:cNvPr id="30725" name="Title 1"/>
          <p:cNvSpPr>
            <a:spLocks noGrp="1"/>
          </p:cNvSpPr>
          <p:nvPr>
            <p:ph type="title"/>
          </p:nvPr>
        </p:nvSpPr>
        <p:spPr>
          <a:xfrm>
            <a:off x="425450" y="530225"/>
            <a:ext cx="8237538" cy="419100"/>
          </a:xfrm>
        </p:spPr>
        <p:txBody>
          <a:bodyPr/>
          <a:lstStyle/>
          <a:p>
            <a:r>
              <a:rPr lang="ru-RU" altLang="en-US" smtClean="0">
                <a:latin typeface="Arial Bold" pitchFamily="34" charset="0"/>
                <a:cs typeface="Arial Bold" pitchFamily="34" charset="0"/>
              </a:rPr>
              <a:t>Страница журнала</a:t>
            </a:r>
            <a:r>
              <a:rPr lang="en-GB" altLang="en-US" smtClean="0">
                <a:latin typeface="Arial Bold" pitchFamily="34" charset="0"/>
                <a:cs typeface="Arial Bold" pitchFamily="34" charset="0"/>
              </a:rPr>
              <a:t> – </a:t>
            </a:r>
            <a:r>
              <a:rPr lang="ru-RU" altLang="en-US" smtClean="0">
                <a:latin typeface="Arial Bold" pitchFamily="34" charset="0"/>
                <a:cs typeface="Arial Bold" pitchFamily="34" charset="0"/>
              </a:rPr>
              <a:t>Руководство для авторов</a:t>
            </a:r>
            <a:endParaRPr lang="en-US" altLang="en-US" smtClean="0">
              <a:latin typeface="Arial Bold" pitchFamily="34" charset="0"/>
              <a:cs typeface="Arial Bold" pitchFamily="34" charset="0"/>
            </a:endParaRPr>
          </a:p>
        </p:txBody>
      </p:sp>
    </p:spTree>
    <p:extLst>
      <p:ext uri="{BB962C8B-B14F-4D97-AF65-F5344CB8AC3E}">
        <p14:creationId xmlns:p14="http://schemas.microsoft.com/office/powerpoint/2010/main" val="23463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u-RU" dirty="0" smtClean="0"/>
              <a:t>Короткая ссылка для продвижения статьи</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438" y="1633538"/>
            <a:ext cx="8999537"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692888" y="5224463"/>
            <a:ext cx="8002629" cy="615119"/>
          </a:xfrm>
          <a:prstGeom prst="roundRect">
            <a:avLst/>
          </a:prstGeom>
          <a:solidFill>
            <a:srgbClr val="FF8200"/>
          </a:solidFill>
          <a:ln w="25400" cap="flat" cmpd="sng" algn="ctr">
            <a:solidFill>
              <a:srgbClr val="FF8200">
                <a:shade val="50000"/>
              </a:srgbClr>
            </a:solidFill>
            <a:prstDash val="solid"/>
          </a:ln>
          <a:effectLst/>
        </p:spPr>
        <p:txBody>
          <a:bodyPr rtlCol="0" anchor="ctr"/>
          <a:lstStyle/>
          <a:p>
            <a:pPr lvl="0" algn="ctr" defTabSz="914400"/>
            <a:r>
              <a:rPr lang="en-US" altLang="en-US" sz="2400" b="1" kern="0" dirty="0">
                <a:solidFill>
                  <a:prstClr val="white"/>
                </a:solidFill>
              </a:rPr>
              <a:t>www.elsevier.com/authors/journal-authors/share-link</a:t>
            </a:r>
            <a:endParaRPr kumimoji="0" lang="en-US" sz="2400" b="1" i="0" u="none" strike="noStrike" kern="0" cap="none" spc="0" normalizeH="0" baseline="0" noProof="0" dirty="0" smtClean="0">
              <a:ln>
                <a:noFill/>
              </a:ln>
              <a:solidFill>
                <a:prstClr val="white"/>
              </a:solidFill>
              <a:effectLst/>
              <a:uLnTx/>
              <a:uFillTx/>
              <a:latin typeface="Arial"/>
            </a:endParaRPr>
          </a:p>
        </p:txBody>
      </p:sp>
      <p:pic>
        <p:nvPicPr>
          <p:cNvPr id="10" name="Picture 2" descr="X:\elsevier\rachel\campus\WORDMARK\ELSPublishingCampus_WMK_151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1016" y="6399106"/>
            <a:ext cx="2941400" cy="24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Connector 93"/>
          <p:cNvCxnSpPr/>
          <p:nvPr/>
        </p:nvCxnSpPr>
        <p:spPr bwMode="auto">
          <a:xfrm>
            <a:off x="1854200" y="1798539"/>
            <a:ext cx="2197100" cy="6350"/>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9" name="Rectangle 98"/>
          <p:cNvSpPr/>
          <p:nvPr/>
        </p:nvSpPr>
        <p:spPr bwMode="auto">
          <a:xfrm>
            <a:off x="596900" y="1993801"/>
            <a:ext cx="4648200" cy="4400550"/>
          </a:xfrm>
          <a:prstGeom prst="rect">
            <a:avLst/>
          </a:prstGeom>
          <a:solidFill>
            <a:schemeClr val="bg2">
              <a:lumMod val="85000"/>
            </a:schemeClr>
          </a:solidFill>
          <a:ln w="9525" cap="flat" cmpd="sng" algn="ctr">
            <a:noFill/>
            <a:prstDash val="solid"/>
            <a:round/>
            <a:headEnd type="none" w="med" len="med"/>
            <a:tailEnd type="none" w="med" len="med"/>
          </a:ln>
          <a:effectLst/>
        </p:spPr>
        <p:txBody>
          <a:bodyPr/>
          <a:lstStyle/>
          <a:p>
            <a:endParaRPr lang="en-US" sz="1800">
              <a:latin typeface="Arial" charset="0"/>
              <a:cs typeface="Arial" charset="0"/>
            </a:endParaRPr>
          </a:p>
        </p:txBody>
      </p:sp>
      <p:sp>
        <p:nvSpPr>
          <p:cNvPr id="159748" name="Title 3"/>
          <p:cNvSpPr>
            <a:spLocks noGrp="1"/>
          </p:cNvSpPr>
          <p:nvPr>
            <p:ph type="title"/>
          </p:nvPr>
        </p:nvSpPr>
        <p:spPr>
          <a:xfrm>
            <a:off x="190079" y="559148"/>
            <a:ext cx="8846417" cy="709612"/>
          </a:xfrm>
        </p:spPr>
        <p:txBody>
          <a:bodyPr>
            <a:noAutofit/>
          </a:bodyPr>
          <a:lstStyle/>
          <a:p>
            <a:r>
              <a:rPr lang="ru-RU" sz="2600" dirty="0" smtClean="0"/>
              <a:t>Чтение научной литературы способствует созданию нового знания</a:t>
            </a:r>
            <a:endParaRPr lang="en-US" sz="2600" dirty="0"/>
          </a:p>
        </p:txBody>
      </p:sp>
      <p:cxnSp>
        <p:nvCxnSpPr>
          <p:cNvPr id="159749" name="Straight Connector 12"/>
          <p:cNvCxnSpPr>
            <a:cxnSpLocks noChangeShapeType="1"/>
          </p:cNvCxnSpPr>
          <p:nvPr>
            <p:custDataLst>
              <p:tags r:id="rId1"/>
            </p:custDataLst>
          </p:nvPr>
        </p:nvCxnSpPr>
        <p:spPr bwMode="gray">
          <a:xfrm>
            <a:off x="2954338" y="1922364"/>
            <a:ext cx="0" cy="2268537"/>
          </a:xfrm>
          <a:prstGeom prst="line">
            <a:avLst/>
          </a:prstGeom>
          <a:noFill/>
          <a:ln w="38100">
            <a:solidFill>
              <a:schemeClr val="bg1"/>
            </a:solidFill>
            <a:round/>
            <a:headEnd/>
            <a:tailEnd/>
          </a:ln>
        </p:spPr>
      </p:cxnSp>
      <p:cxnSp>
        <p:nvCxnSpPr>
          <p:cNvPr id="159750" name="Straight Connector 14"/>
          <p:cNvCxnSpPr>
            <a:cxnSpLocks noChangeShapeType="1"/>
          </p:cNvCxnSpPr>
          <p:nvPr>
            <p:custDataLst>
              <p:tags r:id="rId2"/>
            </p:custDataLst>
          </p:nvPr>
        </p:nvCxnSpPr>
        <p:spPr bwMode="gray">
          <a:xfrm>
            <a:off x="2862263" y="4248051"/>
            <a:ext cx="2447925" cy="2165350"/>
          </a:xfrm>
          <a:prstGeom prst="line">
            <a:avLst/>
          </a:prstGeom>
          <a:noFill/>
          <a:ln w="38100">
            <a:solidFill>
              <a:schemeClr val="bg1"/>
            </a:solidFill>
            <a:round/>
            <a:headEnd/>
            <a:tailEnd/>
          </a:ln>
        </p:spPr>
      </p:cxnSp>
      <p:cxnSp>
        <p:nvCxnSpPr>
          <p:cNvPr id="159751" name="Straight Connector 17"/>
          <p:cNvCxnSpPr>
            <a:cxnSpLocks noChangeShapeType="1"/>
          </p:cNvCxnSpPr>
          <p:nvPr>
            <p:custDataLst>
              <p:tags r:id="rId3"/>
            </p:custDataLst>
          </p:nvPr>
        </p:nvCxnSpPr>
        <p:spPr bwMode="gray">
          <a:xfrm flipH="1">
            <a:off x="508000" y="4198839"/>
            <a:ext cx="2481263" cy="2219325"/>
          </a:xfrm>
          <a:prstGeom prst="line">
            <a:avLst/>
          </a:prstGeom>
          <a:noFill/>
          <a:ln w="38100">
            <a:solidFill>
              <a:schemeClr val="bg1"/>
            </a:solidFill>
            <a:round/>
            <a:headEnd/>
            <a:tailEnd/>
          </a:ln>
        </p:spPr>
      </p:cxnSp>
      <p:sp>
        <p:nvSpPr>
          <p:cNvPr id="159752" name="TextBox 6"/>
          <p:cNvSpPr txBox="1">
            <a:spLocks noChangeArrowheads="1"/>
          </p:cNvSpPr>
          <p:nvPr>
            <p:custDataLst>
              <p:tags r:id="rId4"/>
            </p:custDataLst>
          </p:nvPr>
        </p:nvSpPr>
        <p:spPr bwMode="gray">
          <a:xfrm rot="-5400000">
            <a:off x="-672402" y="4027310"/>
            <a:ext cx="2133789" cy="246221"/>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Скачивания </a:t>
            </a:r>
            <a:r>
              <a:rPr lang="en-US" sz="1600" dirty="0" smtClean="0">
                <a:solidFill>
                  <a:srgbClr val="404040"/>
                </a:solidFill>
                <a:latin typeface="Arial Rounded MT Bold" charset="0"/>
              </a:rPr>
              <a:t>/ </a:t>
            </a:r>
            <a:r>
              <a:rPr lang="ru-RU" sz="1600" b="1" dirty="0">
                <a:solidFill>
                  <a:srgbClr val="404040"/>
                </a:solidFill>
                <a:latin typeface="Arial Rounded MT Bold" charset="0"/>
              </a:rPr>
              <a:t>с</a:t>
            </a:r>
            <a:r>
              <a:rPr lang="ru-RU" sz="1600" b="1" dirty="0" smtClean="0">
                <a:solidFill>
                  <a:srgbClr val="404040"/>
                </a:solidFill>
                <a:latin typeface="Arial Rounded MT Bold" charset="0"/>
              </a:rPr>
              <a:t>сылки</a:t>
            </a:r>
            <a:endParaRPr lang="en-US" sz="1600" b="1" dirty="0">
              <a:solidFill>
                <a:srgbClr val="404040"/>
              </a:solidFill>
              <a:latin typeface="Arial Rounded MT Bold" charset="0"/>
            </a:endParaRPr>
          </a:p>
        </p:txBody>
      </p:sp>
      <p:sp>
        <p:nvSpPr>
          <p:cNvPr id="159753" name="Oval 22"/>
          <p:cNvSpPr>
            <a:spLocks noChangeArrowheads="1"/>
          </p:cNvSpPr>
          <p:nvPr>
            <p:custDataLst>
              <p:tags r:id="rId5"/>
            </p:custDataLst>
          </p:nvPr>
        </p:nvSpPr>
        <p:spPr bwMode="gray">
          <a:xfrm>
            <a:off x="484188" y="1642964"/>
            <a:ext cx="1246187" cy="749300"/>
          </a:xfrm>
          <a:prstGeom prst="ellipse">
            <a:avLst/>
          </a:prstGeom>
          <a:solidFill>
            <a:schemeClr val="bg2"/>
          </a:solidFill>
          <a:ln w="9525">
            <a:noFill/>
            <a:round/>
            <a:headEnd/>
            <a:tailEnd/>
          </a:ln>
        </p:spPr>
        <p:txBody>
          <a:bodyPr lIns="0" tIns="0" rIns="0" bIns="0" anchor="ctr"/>
          <a:lstStyle/>
          <a:p>
            <a:pPr algn="ctr"/>
            <a:r>
              <a:rPr lang="ru-RU" sz="1400" b="1" dirty="0" smtClean="0">
                <a:solidFill>
                  <a:srgbClr val="404040"/>
                </a:solidFill>
                <a:latin typeface="Arial Rounded MT Bold" charset="0"/>
              </a:rPr>
              <a:t>Вход</a:t>
            </a:r>
            <a:endParaRPr lang="en-US" sz="1400" b="1" dirty="0">
              <a:solidFill>
                <a:srgbClr val="404040"/>
              </a:solidFill>
              <a:latin typeface="Arial Rounded MT Bold" charset="0"/>
            </a:endParaRPr>
          </a:p>
          <a:p>
            <a:pPr algn="ctr"/>
            <a:r>
              <a:rPr lang="ru-RU" sz="1400" b="1" dirty="0">
                <a:solidFill>
                  <a:srgbClr val="404040"/>
                </a:solidFill>
                <a:latin typeface="Arial Rounded MT Bold" charset="0"/>
              </a:rPr>
              <a:t>(</a:t>
            </a:r>
            <a:r>
              <a:rPr lang="ru-RU" sz="1400" b="1" dirty="0" smtClean="0">
                <a:solidFill>
                  <a:srgbClr val="404040"/>
                </a:solidFill>
                <a:latin typeface="Arial Rounded MT Bold" charset="0"/>
              </a:rPr>
              <a:t>Скачивания)</a:t>
            </a:r>
            <a:endParaRPr lang="en-US" sz="1400" b="1" dirty="0">
              <a:solidFill>
                <a:srgbClr val="404040"/>
              </a:solidFill>
              <a:latin typeface="Arial Rounded MT Bold" charset="0"/>
            </a:endParaRPr>
          </a:p>
        </p:txBody>
      </p:sp>
      <p:sp>
        <p:nvSpPr>
          <p:cNvPr id="159754" name="TextBox 67"/>
          <p:cNvSpPr txBox="1">
            <a:spLocks noChangeArrowheads="1"/>
          </p:cNvSpPr>
          <p:nvPr/>
        </p:nvSpPr>
        <p:spPr bwMode="auto">
          <a:xfrm>
            <a:off x="-2616200" y="63500"/>
            <a:ext cx="184150" cy="400050"/>
          </a:xfrm>
          <a:prstGeom prst="rect">
            <a:avLst/>
          </a:prstGeom>
          <a:noFill/>
          <a:ln w="9525">
            <a:noFill/>
            <a:miter lim="800000"/>
            <a:headEnd/>
            <a:tailEnd/>
          </a:ln>
        </p:spPr>
        <p:txBody>
          <a:bodyPr wrap="none">
            <a:spAutoFit/>
          </a:bodyPr>
          <a:lstStyle/>
          <a:p>
            <a:endParaRPr lang="en-US"/>
          </a:p>
        </p:txBody>
      </p:sp>
      <p:sp>
        <p:nvSpPr>
          <p:cNvPr id="93" name="Rectangle 92"/>
          <p:cNvSpPr>
            <a:spLocks/>
          </p:cNvSpPr>
          <p:nvPr>
            <p:custDataLst>
              <p:tags r:id="rId6"/>
            </p:custDataLst>
          </p:nvPr>
        </p:nvSpPr>
        <p:spPr bwMode="gray">
          <a:xfrm>
            <a:off x="2514600" y="1412776"/>
            <a:ext cx="901700" cy="373063"/>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400" b="1" kern="0" dirty="0" smtClean="0">
                <a:solidFill>
                  <a:srgbClr val="404040"/>
                </a:solidFill>
                <a:latin typeface="Arial Rounded MT Bold"/>
                <a:ea typeface="+mn-ea"/>
                <a:cs typeface="Arial Rounded MT Bold"/>
              </a:rPr>
              <a:t>Процесс</a:t>
            </a:r>
            <a:endParaRPr lang="en-US" altLang="en-US" sz="1400" b="1" kern="0" dirty="0">
              <a:solidFill>
                <a:srgbClr val="404040"/>
              </a:solidFill>
              <a:latin typeface="Arial Rounded MT Bold"/>
              <a:ea typeface="+mn-ea"/>
              <a:cs typeface="Arial Rounded MT Bold"/>
            </a:endParaRPr>
          </a:p>
        </p:txBody>
      </p:sp>
      <p:grpSp>
        <p:nvGrpSpPr>
          <p:cNvPr id="2" name="Group 148"/>
          <p:cNvGrpSpPr>
            <a:grpSpLocks/>
          </p:cNvGrpSpPr>
          <p:nvPr/>
        </p:nvGrpSpPr>
        <p:grpSpPr bwMode="auto">
          <a:xfrm>
            <a:off x="5829300" y="1412776"/>
            <a:ext cx="3073400" cy="4968875"/>
            <a:chOff x="5829298" y="1051393"/>
            <a:chExt cx="3073402" cy="4968408"/>
          </a:xfrm>
        </p:grpSpPr>
        <p:sp>
          <p:nvSpPr>
            <p:cNvPr id="95" name="Rectangle 94"/>
            <p:cNvSpPr>
              <a:spLocks/>
            </p:cNvSpPr>
            <p:nvPr>
              <p:custDataLst>
                <p:tags r:id="rId20"/>
              </p:custDataLst>
            </p:nvPr>
          </p:nvSpPr>
          <p:spPr bwMode="gray">
            <a:xfrm>
              <a:off x="6516214" y="1051393"/>
              <a:ext cx="2301876" cy="371440"/>
            </a:xfrm>
            <a:prstGeom prst="rect">
              <a:avLst/>
            </a:prstGeom>
            <a:noFill/>
            <a:ln w="9525">
              <a:noFill/>
              <a:miter lim="800000"/>
              <a:headEnd/>
              <a:tailEnd/>
            </a:ln>
            <a:effectLst/>
          </p:spPr>
          <p:txBody>
            <a:bodyPr lIns="72000" tIns="72000" rIns="72000" bIns="72000" anchor="ctr"/>
            <a:lstStyle/>
            <a:p>
              <a:pPr marL="287338" indent="-287338" algn="ctr" fontAlgn="auto">
                <a:spcBef>
                  <a:spcPct val="50000"/>
                </a:spcBef>
                <a:spcAft>
                  <a:spcPts val="0"/>
                </a:spcAft>
                <a:buClr>
                  <a:srgbClr val="D85700"/>
                </a:buClr>
                <a:buSzPct val="75000"/>
                <a:tabLst>
                  <a:tab pos="381000" algn="l"/>
                  <a:tab pos="666750" algn="l"/>
                </a:tabLst>
                <a:defRPr/>
              </a:pPr>
              <a:r>
                <a:rPr lang="ru-RU" altLang="en-US" sz="1400" b="1" kern="0" dirty="0" smtClean="0">
                  <a:solidFill>
                    <a:srgbClr val="404040"/>
                  </a:solidFill>
                  <a:latin typeface="Arial Rounded MT Bold"/>
                  <a:ea typeface="+mn-ea"/>
                  <a:cs typeface="Arial Rounded MT Bold"/>
                </a:rPr>
                <a:t>Результаты</a:t>
              </a:r>
              <a:endParaRPr lang="en-US" altLang="en-US" sz="1400" b="1" kern="0" dirty="0">
                <a:solidFill>
                  <a:srgbClr val="404040"/>
                </a:solidFill>
                <a:latin typeface="Arial Rounded MT Bold"/>
                <a:ea typeface="+mn-ea"/>
                <a:cs typeface="Arial Rounded MT Bold"/>
              </a:endParaRPr>
            </a:p>
          </p:txBody>
        </p:sp>
        <p:cxnSp>
          <p:nvCxnSpPr>
            <p:cNvPr id="96" name="Straight Connector 95"/>
            <p:cNvCxnSpPr/>
            <p:nvPr/>
          </p:nvCxnSpPr>
          <p:spPr bwMode="auto">
            <a:xfrm>
              <a:off x="6413498" y="1435532"/>
              <a:ext cx="2251076" cy="1588"/>
            </a:xfrm>
            <a:prstGeom prst="line">
              <a:avLst/>
            </a:prstGeom>
            <a:ln w="25400"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59779" name="Isosceles Triangle 100"/>
            <p:cNvSpPr>
              <a:spLocks noChangeArrowheads="1"/>
            </p:cNvSpPr>
            <p:nvPr>
              <p:custDataLst>
                <p:tags r:id="rId21"/>
              </p:custDataLst>
            </p:nvPr>
          </p:nvSpPr>
          <p:spPr bwMode="gray">
            <a:xfrm rot="5400000">
              <a:off x="3792743" y="3649870"/>
              <a:ext cx="4406486" cy="333375"/>
            </a:xfrm>
            <a:prstGeom prst="triangle">
              <a:avLst>
                <a:gd name="adj" fmla="val 49264"/>
              </a:avLst>
            </a:prstGeom>
            <a:solidFill>
              <a:srgbClr val="FFD400"/>
            </a:solidFill>
            <a:ln w="9525" algn="ctr">
              <a:noFill/>
              <a:round/>
              <a:headEnd/>
              <a:tailEnd/>
            </a:ln>
          </p:spPr>
          <p:txBody>
            <a:bodyPr wrap="none" anchor="ctr"/>
            <a:lstStyle/>
            <a:p>
              <a:pPr algn="ctr" eaLnBrk="0" hangingPunct="0"/>
              <a:endParaRPr lang="en-US" sz="2400">
                <a:solidFill>
                  <a:srgbClr val="404040"/>
                </a:solidFill>
                <a:latin typeface="Arial Rounded MT Bold" charset="0"/>
              </a:endParaRPr>
            </a:p>
          </p:txBody>
        </p:sp>
        <p:sp>
          <p:nvSpPr>
            <p:cNvPr id="159780" name="Text Placeholder 2"/>
            <p:cNvSpPr txBox="1">
              <a:spLocks/>
            </p:cNvSpPr>
            <p:nvPr/>
          </p:nvSpPr>
          <p:spPr bwMode="auto">
            <a:xfrm>
              <a:off x="6432747" y="1123394"/>
              <a:ext cx="2469953" cy="4375723"/>
            </a:xfrm>
            <a:prstGeom prst="rect">
              <a:avLst/>
            </a:prstGeom>
            <a:noFill/>
            <a:ln w="9525">
              <a:noFill/>
              <a:miter lim="800000"/>
              <a:headEnd/>
              <a:tailEnd/>
            </a:ln>
          </p:spPr>
          <p:txBody>
            <a:bodyPr anchor="ctr"/>
            <a:lstStyle/>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Качество науки</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err="1" smtClean="0">
                  <a:solidFill>
                    <a:srgbClr val="404040"/>
                  </a:solidFill>
                  <a:latin typeface="Arial Rounded MT Bold" charset="0"/>
                </a:rPr>
                <a:t>Финансиро-вание</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Качество образования</a:t>
              </a:r>
              <a:endParaRPr lang="en-US" sz="2400" dirty="0">
                <a:solidFill>
                  <a:srgbClr val="404040"/>
                </a:solidFill>
                <a:latin typeface="Arial Rounded MT Bold" charset="0"/>
              </a:endParaRPr>
            </a:p>
            <a:p>
              <a:pPr marL="180975" indent="-180975" eaLnBrk="0" hangingPunct="0">
                <a:spcBef>
                  <a:spcPct val="50000"/>
                </a:spcBef>
                <a:buClr>
                  <a:schemeClr val="accent1"/>
                </a:buClr>
                <a:buFont typeface="Wingdings" charset="2"/>
                <a:buChar char="§"/>
              </a:pPr>
              <a:r>
                <a:rPr lang="ru-RU" sz="2400" dirty="0" smtClean="0">
                  <a:solidFill>
                    <a:srgbClr val="404040"/>
                  </a:solidFill>
                  <a:latin typeface="Arial Rounded MT Bold" charset="0"/>
                </a:rPr>
                <a:t>Инновации</a:t>
              </a:r>
              <a:endParaRPr lang="en-US" sz="2400" dirty="0">
                <a:solidFill>
                  <a:srgbClr val="404040"/>
                </a:solidFill>
                <a:latin typeface="Arial Rounded MT Bold" charset="0"/>
              </a:endParaRPr>
            </a:p>
          </p:txBody>
        </p:sp>
      </p:grpSp>
      <p:grpSp>
        <p:nvGrpSpPr>
          <p:cNvPr id="3" name="Group 128"/>
          <p:cNvGrpSpPr>
            <a:grpSpLocks/>
          </p:cNvGrpSpPr>
          <p:nvPr/>
        </p:nvGrpSpPr>
        <p:grpSpPr bwMode="auto">
          <a:xfrm>
            <a:off x="2152650" y="3079651"/>
            <a:ext cx="1573213" cy="2078038"/>
            <a:chOff x="1409700" y="4453458"/>
            <a:chExt cx="1636774" cy="2163242"/>
          </a:xfrm>
        </p:grpSpPr>
        <p:pic>
          <p:nvPicPr>
            <p:cNvPr id="159775" name="Picture 126"/>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409700" y="4453458"/>
              <a:ext cx="1636774" cy="1090092"/>
            </a:xfrm>
            <a:prstGeom prst="rect">
              <a:avLst/>
            </a:prstGeom>
            <a:noFill/>
            <a:ln w="9525">
              <a:noFill/>
              <a:miter lim="800000"/>
              <a:headEnd/>
              <a:tailEnd/>
            </a:ln>
          </p:spPr>
        </p:pic>
        <p:pic>
          <p:nvPicPr>
            <p:cNvPr id="159776" name="Picture 127"/>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422400" y="5465558"/>
              <a:ext cx="1612900" cy="1151142"/>
            </a:xfrm>
            <a:prstGeom prst="rect">
              <a:avLst/>
            </a:prstGeom>
            <a:noFill/>
            <a:ln w="9525">
              <a:noFill/>
              <a:miter lim="800000"/>
              <a:headEnd/>
              <a:tailEnd/>
            </a:ln>
          </p:spPr>
        </p:pic>
      </p:grpSp>
      <p:pic>
        <p:nvPicPr>
          <p:cNvPr id="159759" name="Diagram 5"/>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gray">
          <a:xfrm>
            <a:off x="2349500" y="2276872"/>
            <a:ext cx="1130300" cy="592137"/>
          </a:xfrm>
          <a:prstGeom prst="rect">
            <a:avLst/>
          </a:prstGeom>
          <a:noFill/>
          <a:ln w="9525">
            <a:noFill/>
            <a:miter lim="800000"/>
            <a:headEnd/>
            <a:tailEnd/>
          </a:ln>
        </p:spPr>
      </p:pic>
      <p:pic>
        <p:nvPicPr>
          <p:cNvPr id="159760" name="Diagram 5"/>
          <p:cNvPicPr>
            <a:picLocks noChangeArrowheads="1"/>
          </p:cNvPicPr>
          <p:nvPr>
            <p:custDataLst>
              <p:tags r:id="rId7"/>
            </p:custDataLst>
          </p:nvPr>
        </p:nvPicPr>
        <p:blipFill>
          <a:blip r:embed="rId27" cstate="email">
            <a:extLst>
              <a:ext uri="{28A0092B-C50C-407E-A947-70E740481C1C}">
                <a14:useLocalDpi xmlns:a14="http://schemas.microsoft.com/office/drawing/2010/main"/>
              </a:ext>
            </a:extLst>
          </a:blip>
          <a:srcRect/>
          <a:stretch>
            <a:fillRect/>
          </a:stretch>
        </p:blipFill>
        <p:spPr bwMode="gray">
          <a:xfrm>
            <a:off x="989013" y="2965351"/>
            <a:ext cx="1030287" cy="1244600"/>
          </a:xfrm>
          <a:prstGeom prst="rect">
            <a:avLst/>
          </a:prstGeom>
          <a:noFill/>
          <a:ln w="9525">
            <a:noFill/>
            <a:miter lim="800000"/>
            <a:headEnd/>
            <a:tailEnd/>
          </a:ln>
        </p:spPr>
      </p:pic>
      <p:sp>
        <p:nvSpPr>
          <p:cNvPr id="141" name="Rectangle 140"/>
          <p:cNvSpPr>
            <a:spLocks/>
          </p:cNvSpPr>
          <p:nvPr>
            <p:custDataLst>
              <p:tags r:id="rId8"/>
            </p:custDataLst>
          </p:nvPr>
        </p:nvSpPr>
        <p:spPr bwMode="gray">
          <a:xfrm>
            <a:off x="1320800" y="2517676"/>
            <a:ext cx="901700" cy="373063"/>
          </a:xfrm>
          <a:prstGeom prst="rect">
            <a:avLst/>
          </a:prstGeom>
          <a:noFill/>
          <a:ln w="9525">
            <a:noFill/>
            <a:miter lim="800000"/>
            <a:headEnd/>
            <a:tailEnd/>
          </a:ln>
          <a:effectLst/>
        </p:spPr>
        <p:txBody>
          <a:bodyPr lIns="72000" tIns="72000" rIns="72000" bIns="72000" anchor="ctr"/>
          <a:lstStyle/>
          <a:p>
            <a:pPr marL="287338" indent="-287338" algn="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Чтение</a:t>
            </a:r>
            <a:endParaRPr lang="en-US" altLang="en-US" sz="1600" b="1" kern="0" dirty="0">
              <a:solidFill>
                <a:srgbClr val="404040"/>
              </a:solidFill>
              <a:latin typeface="Arial Rounded MT Bold"/>
              <a:ea typeface="+mn-ea"/>
              <a:cs typeface="Arial Rounded MT Bold"/>
            </a:endParaRPr>
          </a:p>
        </p:txBody>
      </p:sp>
      <p:sp>
        <p:nvSpPr>
          <p:cNvPr id="142" name="Rectangle 141"/>
          <p:cNvSpPr>
            <a:spLocks/>
          </p:cNvSpPr>
          <p:nvPr>
            <p:custDataLst>
              <p:tags r:id="rId9"/>
            </p:custDataLst>
          </p:nvPr>
        </p:nvSpPr>
        <p:spPr bwMode="gray">
          <a:xfrm>
            <a:off x="596900" y="4221088"/>
            <a:ext cx="1555750" cy="434975"/>
          </a:xfrm>
          <a:prstGeom prst="rect">
            <a:avLst/>
          </a:prstGeom>
          <a:noFill/>
          <a:ln w="9525">
            <a:noFill/>
            <a:miter lim="800000"/>
            <a:headEnd/>
            <a:tailEnd/>
          </a:ln>
          <a:effectLst/>
        </p:spPr>
        <p:txBody>
          <a:bodyPr lIns="72000" tIns="72000" rIns="72000" bIns="72000" anchor="ctr"/>
          <a:lstStyle/>
          <a:p>
            <a:pPr marL="287338" indent="-287338" algn="ct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cs typeface="Arial Rounded MT Bold"/>
              </a:rPr>
              <a:t>Ц</a:t>
            </a:r>
            <a:r>
              <a:rPr lang="ru-RU" altLang="en-US" sz="1600" b="1" kern="0" dirty="0" smtClean="0">
                <a:solidFill>
                  <a:srgbClr val="404040"/>
                </a:solidFill>
                <a:latin typeface="Arial Rounded MT Bold"/>
                <a:ea typeface="+mn-ea"/>
                <a:cs typeface="Arial Rounded MT Bold"/>
              </a:rPr>
              <a:t>итирование</a:t>
            </a:r>
            <a:endParaRPr lang="en-US" altLang="en-US" sz="1600" b="1" kern="0" dirty="0">
              <a:solidFill>
                <a:srgbClr val="404040"/>
              </a:solidFill>
              <a:latin typeface="Arial Rounded MT Bold"/>
              <a:ea typeface="+mn-ea"/>
              <a:cs typeface="Arial Rounded MT Bold"/>
            </a:endParaRPr>
          </a:p>
        </p:txBody>
      </p:sp>
      <p:grpSp>
        <p:nvGrpSpPr>
          <p:cNvPr id="4" name="Group 146"/>
          <p:cNvGrpSpPr>
            <a:grpSpLocks/>
          </p:cNvGrpSpPr>
          <p:nvPr/>
        </p:nvGrpSpPr>
        <p:grpSpPr bwMode="auto">
          <a:xfrm>
            <a:off x="849313" y="4743351"/>
            <a:ext cx="4157595" cy="2082816"/>
            <a:chOff x="849478" y="4381500"/>
            <a:chExt cx="4156747" cy="2082954"/>
          </a:xfrm>
        </p:grpSpPr>
        <p:sp>
          <p:nvSpPr>
            <p:cNvPr id="159771" name="Oval 23"/>
            <p:cNvSpPr>
              <a:spLocks noChangeArrowheads="1"/>
            </p:cNvSpPr>
            <p:nvPr>
              <p:custDataLst>
                <p:tags r:id="rId16"/>
              </p:custDataLst>
            </p:nvPr>
          </p:nvSpPr>
          <p:spPr bwMode="gray">
            <a:xfrm>
              <a:off x="2294837" y="5598087"/>
              <a:ext cx="1246973" cy="748939"/>
            </a:xfrm>
            <a:prstGeom prst="ellipse">
              <a:avLst/>
            </a:prstGeom>
            <a:solidFill>
              <a:schemeClr val="bg2"/>
            </a:solidFill>
            <a:ln w="9525">
              <a:noFill/>
              <a:round/>
              <a:headEnd/>
              <a:tailEnd/>
            </a:ln>
          </p:spPr>
          <p:txBody>
            <a:bodyPr anchor="ctr"/>
            <a:lstStyle/>
            <a:p>
              <a:pPr algn="ctr"/>
              <a:r>
                <a:rPr lang="ru-RU" sz="1400" b="1" dirty="0" smtClean="0">
                  <a:solidFill>
                    <a:srgbClr val="404040"/>
                  </a:solidFill>
                  <a:latin typeface="Arial Rounded MT Bold" charset="0"/>
                </a:rPr>
                <a:t>Выход</a:t>
              </a:r>
              <a:endParaRPr lang="en-US" sz="1400" b="1" dirty="0">
                <a:solidFill>
                  <a:srgbClr val="404040"/>
                </a:solidFill>
                <a:latin typeface="Arial Rounded MT Bold" charset="0"/>
              </a:endParaRPr>
            </a:p>
          </p:txBody>
        </p:sp>
        <p:sp>
          <p:nvSpPr>
            <p:cNvPr id="159772" name="TextBox 6"/>
            <p:cNvSpPr txBox="1">
              <a:spLocks noChangeArrowheads="1"/>
            </p:cNvSpPr>
            <p:nvPr>
              <p:custDataLst>
                <p:tags r:id="rId17"/>
              </p:custDataLst>
            </p:nvPr>
          </p:nvSpPr>
          <p:spPr bwMode="gray">
            <a:xfrm>
              <a:off x="887924" y="6218217"/>
              <a:ext cx="4118301" cy="246237"/>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Статьи</a:t>
              </a:r>
              <a:r>
                <a:rPr lang="en-US" sz="1600" b="1" dirty="0" smtClean="0">
                  <a:solidFill>
                    <a:srgbClr val="404040"/>
                  </a:solidFill>
                  <a:latin typeface="Arial Rounded MT Bold" charset="0"/>
                </a:rPr>
                <a:t>/ </a:t>
              </a:r>
              <a:r>
                <a:rPr lang="ru-RU" sz="1600" b="1" dirty="0" smtClean="0">
                  <a:solidFill>
                    <a:srgbClr val="404040"/>
                  </a:solidFill>
                  <a:latin typeface="Arial Rounded MT Bold" charset="0"/>
                </a:rPr>
                <a:t>Диссертации</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Патенты</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Отчеты</a:t>
              </a:r>
              <a:endParaRPr lang="en-US" sz="1600" b="1" dirty="0">
                <a:solidFill>
                  <a:srgbClr val="404040"/>
                </a:solidFill>
                <a:latin typeface="Arial Rounded MT Bold" charset="0"/>
              </a:endParaRPr>
            </a:p>
          </p:txBody>
        </p:sp>
        <p:pic>
          <p:nvPicPr>
            <p:cNvPr id="159773" name="Diagram 5"/>
            <p:cNvPicPr>
              <a:picLocks noChangeArrowheads="1"/>
            </p:cNvPicPr>
            <p:nvPr>
              <p:custDataLst>
                <p:tags r:id="rId18"/>
              </p:custDataLst>
            </p:nvPr>
          </p:nvPicPr>
          <p:blipFill>
            <a:blip r:embed="rId28" cstate="email">
              <a:extLst>
                <a:ext uri="{28A0092B-C50C-407E-A947-70E740481C1C}">
                  <a14:useLocalDpi xmlns:a14="http://schemas.microsoft.com/office/drawing/2010/main"/>
                </a:ext>
              </a:extLst>
            </a:blip>
            <a:srcRect/>
            <a:stretch>
              <a:fillRect/>
            </a:stretch>
          </p:blipFill>
          <p:spPr bwMode="gray">
            <a:xfrm flipH="1">
              <a:off x="849478" y="4381500"/>
              <a:ext cx="1512722" cy="1152314"/>
            </a:xfrm>
            <a:prstGeom prst="rect">
              <a:avLst/>
            </a:prstGeom>
            <a:noFill/>
            <a:ln w="9525">
              <a:noFill/>
              <a:miter lim="800000"/>
              <a:headEnd/>
              <a:tailEnd/>
            </a:ln>
          </p:spPr>
        </p:pic>
        <p:sp>
          <p:nvSpPr>
            <p:cNvPr id="143" name="Rectangle 142"/>
            <p:cNvSpPr>
              <a:spLocks/>
            </p:cNvSpPr>
            <p:nvPr>
              <p:custDataLst>
                <p:tags r:id="rId19"/>
              </p:custDataLst>
            </p:nvPr>
          </p:nvSpPr>
          <p:spPr bwMode="gray">
            <a:xfrm>
              <a:off x="2164754" y="5071388"/>
              <a:ext cx="1458056" cy="373088"/>
            </a:xfrm>
            <a:prstGeom prst="rect">
              <a:avLst/>
            </a:prstGeom>
            <a:noFill/>
            <a:ln w="9525">
              <a:noFill/>
              <a:miter lim="800000"/>
              <a:headEnd/>
              <a:tailEnd/>
            </a:ln>
            <a:effectLst/>
          </p:spPr>
          <p:txBody>
            <a:bodyPr lIns="72000" tIns="72000" rIns="72000" bIns="72000" anchor="ctr"/>
            <a:lstStyle/>
            <a:p>
              <a:pPr marL="287338" indent="-287338" algn="r"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Публикация</a:t>
              </a:r>
              <a:endParaRPr lang="en-US" altLang="en-US" sz="1600" b="1" kern="0" dirty="0">
                <a:solidFill>
                  <a:srgbClr val="404040"/>
                </a:solidFill>
                <a:latin typeface="Arial Rounded MT Bold"/>
                <a:ea typeface="+mn-ea"/>
                <a:cs typeface="Arial Rounded MT Bold"/>
              </a:endParaRPr>
            </a:p>
          </p:txBody>
        </p:sp>
      </p:grpSp>
      <p:grpSp>
        <p:nvGrpSpPr>
          <p:cNvPr id="5" name="Group 147"/>
          <p:cNvGrpSpPr>
            <a:grpSpLocks/>
          </p:cNvGrpSpPr>
          <p:nvPr/>
        </p:nvGrpSpPr>
        <p:grpSpPr bwMode="auto">
          <a:xfrm>
            <a:off x="3551806" y="1681064"/>
            <a:ext cx="2172322" cy="4700264"/>
            <a:chOff x="3479799" y="1319885"/>
            <a:chExt cx="2173037" cy="4700192"/>
          </a:xfrm>
        </p:grpSpPr>
        <p:sp>
          <p:nvSpPr>
            <p:cNvPr id="159765" name="Oval 24"/>
            <p:cNvSpPr>
              <a:spLocks noChangeArrowheads="1"/>
            </p:cNvSpPr>
            <p:nvPr>
              <p:custDataLst>
                <p:tags r:id="rId10"/>
              </p:custDataLst>
            </p:nvPr>
          </p:nvSpPr>
          <p:spPr bwMode="gray">
            <a:xfrm>
              <a:off x="4247439" y="1319885"/>
              <a:ext cx="1405397" cy="748939"/>
            </a:xfrm>
            <a:prstGeom prst="ellipse">
              <a:avLst/>
            </a:prstGeom>
            <a:solidFill>
              <a:schemeClr val="bg2"/>
            </a:solidFill>
            <a:ln w="9525">
              <a:noFill/>
              <a:round/>
              <a:headEnd/>
              <a:tailEnd/>
            </a:ln>
          </p:spPr>
          <p:txBody>
            <a:bodyPr lIns="0" tIns="0" rIns="0" bIns="0" anchor="ctr"/>
            <a:lstStyle/>
            <a:p>
              <a:pPr algn="ctr"/>
              <a:r>
                <a:rPr lang="ru-RU" sz="1400" b="1" dirty="0" smtClean="0">
                  <a:solidFill>
                    <a:srgbClr val="404040"/>
                  </a:solidFill>
                  <a:latin typeface="Arial Rounded MT Bold" charset="0"/>
                </a:rPr>
                <a:t>Прямые </a:t>
              </a:r>
              <a:r>
                <a:rPr lang="ru-RU" sz="1400" b="1" dirty="0" err="1" smtClean="0">
                  <a:solidFill>
                    <a:srgbClr val="404040"/>
                  </a:solidFill>
                  <a:latin typeface="Arial Rounded MT Bold" charset="0"/>
                </a:rPr>
                <a:t>резуль</a:t>
              </a:r>
              <a:r>
                <a:rPr lang="ru-RU" sz="1400" b="1" dirty="0" smtClean="0">
                  <a:solidFill>
                    <a:srgbClr val="404040"/>
                  </a:solidFill>
                  <a:latin typeface="Arial Rounded MT Bold" charset="0"/>
                </a:rPr>
                <a:t>-таты</a:t>
              </a:r>
              <a:endParaRPr lang="en-US" sz="1400" b="1" dirty="0">
                <a:solidFill>
                  <a:srgbClr val="404040"/>
                </a:solidFill>
                <a:latin typeface="Arial Rounded MT Bold" charset="0"/>
              </a:endParaRPr>
            </a:p>
          </p:txBody>
        </p:sp>
        <p:sp>
          <p:nvSpPr>
            <p:cNvPr id="159766" name="TextBox 6"/>
            <p:cNvSpPr txBox="1">
              <a:spLocks noChangeArrowheads="1"/>
            </p:cNvSpPr>
            <p:nvPr>
              <p:custDataLst>
                <p:tags r:id="rId11"/>
              </p:custDataLst>
            </p:nvPr>
          </p:nvSpPr>
          <p:spPr bwMode="gray">
            <a:xfrm rot="16200000">
              <a:off x="3442171" y="3927507"/>
              <a:ext cx="3938839" cy="246302"/>
            </a:xfrm>
            <a:prstGeom prst="rect">
              <a:avLst/>
            </a:prstGeom>
            <a:noFill/>
            <a:ln w="9525">
              <a:noFill/>
              <a:miter lim="800000"/>
              <a:headEnd/>
              <a:tailEnd/>
            </a:ln>
          </p:spPr>
          <p:txBody>
            <a:bodyPr wrap="none" lIns="0" tIns="0" rIns="0" bIns="0">
              <a:spAutoFit/>
            </a:bodyPr>
            <a:lstStyle/>
            <a:p>
              <a:r>
                <a:rPr lang="ru-RU" sz="1600" b="1" dirty="0" smtClean="0">
                  <a:solidFill>
                    <a:srgbClr val="404040"/>
                  </a:solidFill>
                  <a:latin typeface="Arial Rounded MT Bold" charset="0"/>
                </a:rPr>
                <a:t>Скачивания</a:t>
              </a:r>
              <a:r>
                <a:rPr lang="en-US" sz="1600" b="1" dirty="0" smtClean="0">
                  <a:solidFill>
                    <a:srgbClr val="404040"/>
                  </a:solidFill>
                  <a:latin typeface="Arial Rounded MT Bold" charset="0"/>
                </a:rPr>
                <a:t> </a:t>
              </a:r>
              <a:r>
                <a:rPr lang="en-US" sz="1600" b="1" dirty="0">
                  <a:solidFill>
                    <a:srgbClr val="404040"/>
                  </a:solidFill>
                  <a:latin typeface="Arial Rounded MT Bold" charset="0"/>
                </a:rPr>
                <a:t>/ </a:t>
              </a:r>
              <a:r>
                <a:rPr lang="ru-RU" sz="1600" b="1" dirty="0" smtClean="0">
                  <a:solidFill>
                    <a:srgbClr val="404040"/>
                  </a:solidFill>
                  <a:latin typeface="Arial Rounded MT Bold" charset="0"/>
                </a:rPr>
                <a:t>количество цитирований</a:t>
              </a:r>
              <a:endParaRPr lang="en-US" sz="1600" b="1" dirty="0">
                <a:solidFill>
                  <a:srgbClr val="404040"/>
                </a:solidFill>
                <a:latin typeface="Arial Rounded MT Bold" charset="0"/>
              </a:endParaRPr>
            </a:p>
          </p:txBody>
        </p:sp>
        <p:pic>
          <p:nvPicPr>
            <p:cNvPr id="159767" name="Diagram 5"/>
            <p:cNvPicPr>
              <a:picLocks noChangeArrowheads="1"/>
            </p:cNvPicPr>
            <p:nvPr>
              <p:custDataLst>
                <p:tags r:id="rId12"/>
              </p:custDataLst>
            </p:nvPr>
          </p:nvPicPr>
          <p:blipFill>
            <a:blip r:embed="rId28" cstate="email">
              <a:extLst>
                <a:ext uri="{28A0092B-C50C-407E-A947-70E740481C1C}">
                  <a14:useLocalDpi xmlns:a14="http://schemas.microsoft.com/office/drawing/2010/main"/>
                </a:ext>
              </a:extLst>
            </a:blip>
            <a:srcRect/>
            <a:stretch>
              <a:fillRect/>
            </a:stretch>
          </p:blipFill>
          <p:spPr bwMode="gray">
            <a:xfrm rot="16546902" flipH="1">
              <a:off x="3300577" y="4495800"/>
              <a:ext cx="1512722" cy="1152314"/>
            </a:xfrm>
            <a:prstGeom prst="rect">
              <a:avLst/>
            </a:prstGeom>
            <a:noFill/>
            <a:ln w="9525">
              <a:noFill/>
              <a:miter lim="800000"/>
              <a:headEnd/>
              <a:tailEnd/>
            </a:ln>
          </p:spPr>
        </p:pic>
        <p:pic>
          <p:nvPicPr>
            <p:cNvPr id="159768" name="Diagram 5"/>
            <p:cNvPicPr>
              <a:picLocks noChangeArrowheads="1"/>
            </p:cNvPicPr>
            <p:nvPr>
              <p:custDataLst>
                <p:tags r:id="rId13"/>
              </p:custDataLst>
            </p:nvPr>
          </p:nvPicPr>
          <p:blipFill>
            <a:blip r:embed="rId29" cstate="email">
              <a:extLst>
                <a:ext uri="{28A0092B-C50C-407E-A947-70E740481C1C}">
                  <a14:useLocalDpi xmlns:a14="http://schemas.microsoft.com/office/drawing/2010/main"/>
                </a:ext>
              </a:extLst>
            </a:blip>
            <a:srcRect/>
            <a:stretch>
              <a:fillRect/>
            </a:stretch>
          </p:blipFill>
          <p:spPr bwMode="gray">
            <a:xfrm rot="8219607" flipH="1">
              <a:off x="3732378" y="2451100"/>
              <a:ext cx="1030122" cy="1244600"/>
            </a:xfrm>
            <a:prstGeom prst="rect">
              <a:avLst/>
            </a:prstGeom>
            <a:noFill/>
            <a:ln w="9525">
              <a:noFill/>
              <a:miter lim="800000"/>
              <a:headEnd/>
              <a:tailEnd/>
            </a:ln>
          </p:spPr>
        </p:pic>
        <p:sp>
          <p:nvSpPr>
            <p:cNvPr id="144" name="Rectangle 143"/>
            <p:cNvSpPr>
              <a:spLocks/>
            </p:cNvSpPr>
            <p:nvPr>
              <p:custDataLst>
                <p:tags r:id="rId14"/>
              </p:custDataLst>
            </p:nvPr>
          </p:nvSpPr>
          <p:spPr bwMode="gray">
            <a:xfrm>
              <a:off x="3886334" y="3909059"/>
              <a:ext cx="1143376" cy="371469"/>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ea typeface="+mn-ea"/>
                  <a:cs typeface="Arial Rounded MT Bold"/>
                </a:rPr>
                <a:t>Чтение</a:t>
              </a:r>
              <a:endParaRPr lang="en-US" altLang="en-US" sz="1600" b="1" kern="0" dirty="0">
                <a:solidFill>
                  <a:srgbClr val="404040"/>
                </a:solidFill>
                <a:latin typeface="Arial Rounded MT Bold"/>
                <a:ea typeface="+mn-ea"/>
                <a:cs typeface="Arial Rounded MT Bold"/>
              </a:endParaRPr>
            </a:p>
          </p:txBody>
        </p:sp>
        <p:sp>
          <p:nvSpPr>
            <p:cNvPr id="145" name="Rectangle 144"/>
            <p:cNvSpPr>
              <a:spLocks/>
            </p:cNvSpPr>
            <p:nvPr>
              <p:custDataLst>
                <p:tags r:id="rId15"/>
              </p:custDataLst>
            </p:nvPr>
          </p:nvSpPr>
          <p:spPr bwMode="gray">
            <a:xfrm>
              <a:off x="3479799" y="2120270"/>
              <a:ext cx="1568898" cy="409272"/>
            </a:xfrm>
            <a:prstGeom prst="rect">
              <a:avLst/>
            </a:prstGeom>
            <a:noFill/>
            <a:ln w="9525">
              <a:noFill/>
              <a:miter lim="800000"/>
              <a:headEnd/>
              <a:tailEnd/>
            </a:ln>
            <a:effectLst/>
          </p:spPr>
          <p:txBody>
            <a:bodyPr lIns="72000" tIns="72000" rIns="72000" bIns="72000" anchor="ctr"/>
            <a:lstStyle/>
            <a:p>
              <a:pPr marL="287338" indent="-287338" fontAlgn="auto">
                <a:spcBef>
                  <a:spcPct val="50000"/>
                </a:spcBef>
                <a:spcAft>
                  <a:spcPts val="0"/>
                </a:spcAft>
                <a:buClr>
                  <a:srgbClr val="D85700"/>
                </a:buClr>
                <a:buSzPct val="75000"/>
                <a:tabLst>
                  <a:tab pos="381000" algn="l"/>
                  <a:tab pos="666750" algn="l"/>
                </a:tabLst>
                <a:defRPr/>
              </a:pPr>
              <a:r>
                <a:rPr lang="ru-RU" altLang="en-US" sz="1600" b="1" kern="0" dirty="0" smtClean="0">
                  <a:solidFill>
                    <a:srgbClr val="404040"/>
                  </a:solidFill>
                  <a:latin typeface="Arial Rounded MT Bold"/>
                  <a:cs typeface="Arial Rounded MT Bold"/>
                </a:rPr>
                <a:t>Цитирование</a:t>
              </a:r>
              <a:endParaRPr lang="en-US" altLang="en-US" sz="1600" b="1" kern="0" dirty="0">
                <a:solidFill>
                  <a:srgbClr val="404040"/>
                </a:solidFill>
                <a:latin typeface="Arial Rounded MT Bold"/>
                <a:ea typeface="+mn-ea"/>
                <a:cs typeface="Arial Rounded MT Bold"/>
              </a:endParaRPr>
            </a:p>
          </p:txBody>
        </p:sp>
      </p:grpSp>
    </p:spTree>
    <p:extLst>
      <p:ext uri="{BB962C8B-B14F-4D97-AF65-F5344CB8AC3E}">
        <p14:creationId xmlns:p14="http://schemas.microsoft.com/office/powerpoint/2010/main" val="1043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609600"/>
            <a:ext cx="8237538" cy="419100"/>
          </a:xfrm>
        </p:spPr>
        <p:txBody>
          <a:bodyPr/>
          <a:lstStyle/>
          <a:p>
            <a:r>
              <a:rPr lang="ru-RU" altLang="en-US" smtClean="0">
                <a:latin typeface="Arial Bold" pitchFamily="34" charset="0"/>
                <a:cs typeface="Arial Bold" pitchFamily="34" charset="0"/>
              </a:rPr>
              <a:t>Признаки хорошего журнала</a:t>
            </a:r>
            <a:endParaRPr lang="en-US" altLang="en-US" smtClean="0">
              <a:latin typeface="Arial Bold" pitchFamily="34" charset="0"/>
              <a:cs typeface="Arial Bold" pitchFamily="34" charset="0"/>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303338"/>
            <a:ext cx="8456612"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814513" y="3248025"/>
            <a:ext cx="2773362" cy="838200"/>
          </a:xfrm>
          <a:prstGeom prst="wedgeRoundRectCallout">
            <a:avLst>
              <a:gd name="adj1" fmla="val -56831"/>
              <a:gd name="adj2" fmla="val -97536"/>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a:solidFill>
                  <a:srgbClr val="FF0000"/>
                </a:solidFill>
              </a:rPr>
              <a:t>Подробная информация про членов совета</a:t>
            </a:r>
            <a:endParaRPr lang="en-US" sz="1300" dirty="0">
              <a:solidFill>
                <a:srgbClr val="FF0000"/>
              </a:solidFill>
            </a:endParaRPr>
          </a:p>
        </p:txBody>
      </p:sp>
      <p:sp>
        <p:nvSpPr>
          <p:cNvPr id="5" name="Rounded Rectangular Callout 4"/>
          <p:cNvSpPr/>
          <p:nvPr/>
        </p:nvSpPr>
        <p:spPr>
          <a:xfrm>
            <a:off x="5540375" y="2828925"/>
            <a:ext cx="1666875" cy="419100"/>
          </a:xfrm>
          <a:prstGeom prst="wedgeRoundRectCallout">
            <a:avLst>
              <a:gd name="adj1" fmla="val 54855"/>
              <a:gd name="adj2" fmla="val 81568"/>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GB" sz="1300" dirty="0">
                <a:solidFill>
                  <a:srgbClr val="FF0000"/>
                </a:solidFill>
              </a:rPr>
              <a:t>ISSN</a:t>
            </a:r>
            <a:endParaRPr lang="en-US" sz="1300" dirty="0">
              <a:solidFill>
                <a:srgbClr val="FF0000"/>
              </a:solidFill>
            </a:endParaRPr>
          </a:p>
        </p:txBody>
      </p:sp>
      <p:sp>
        <p:nvSpPr>
          <p:cNvPr id="6" name="Rounded Rectangular Callout 5"/>
          <p:cNvSpPr/>
          <p:nvPr/>
        </p:nvSpPr>
        <p:spPr>
          <a:xfrm>
            <a:off x="5133975" y="3667125"/>
            <a:ext cx="2773363" cy="838200"/>
          </a:xfrm>
          <a:prstGeom prst="wedgeRoundRectCallout">
            <a:avLst>
              <a:gd name="adj1" fmla="val -34691"/>
              <a:gd name="adj2" fmla="val 88081"/>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a:solidFill>
                  <a:srgbClr val="FF0000"/>
                </a:solidFill>
              </a:rPr>
              <a:t>Развернуто цели изадачи журнала</a:t>
            </a:r>
            <a:endParaRPr lang="en-US" sz="1300" dirty="0">
              <a:solidFill>
                <a:srgbClr val="FF0000"/>
              </a:solidFill>
            </a:endParaRPr>
          </a:p>
        </p:txBody>
      </p:sp>
    </p:spTree>
    <p:extLst>
      <p:ext uri="{BB962C8B-B14F-4D97-AF65-F5344CB8AC3E}">
        <p14:creationId xmlns:p14="http://schemas.microsoft.com/office/powerpoint/2010/main" val="160456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144588"/>
            <a:ext cx="8269287" cy="571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itle 1"/>
          <p:cNvSpPr>
            <a:spLocks noGrp="1"/>
          </p:cNvSpPr>
          <p:nvPr>
            <p:ph type="title"/>
          </p:nvPr>
        </p:nvSpPr>
        <p:spPr>
          <a:xfrm>
            <a:off x="457200" y="704850"/>
            <a:ext cx="8237538" cy="419100"/>
          </a:xfrm>
        </p:spPr>
        <p:txBody>
          <a:bodyPr/>
          <a:lstStyle/>
          <a:p>
            <a:r>
              <a:rPr lang="ru-RU" altLang="en-US" smtClean="0">
                <a:latin typeface="Arial Bold" pitchFamily="34" charset="0"/>
                <a:cs typeface="Arial Bold" pitchFamily="34" charset="0"/>
              </a:rPr>
              <a:t>Признаки хорошего журнала</a:t>
            </a:r>
            <a:endParaRPr lang="en-US" altLang="en-US" smtClean="0">
              <a:latin typeface="Arial Bold" pitchFamily="34" charset="0"/>
              <a:cs typeface="Arial Bold" pitchFamily="34" charset="0"/>
            </a:endParaRPr>
          </a:p>
        </p:txBody>
      </p:sp>
      <p:sp>
        <p:nvSpPr>
          <p:cNvPr id="6" name="Rounded Rectangular Callout 5"/>
          <p:cNvSpPr/>
          <p:nvPr/>
        </p:nvSpPr>
        <p:spPr>
          <a:xfrm>
            <a:off x="5133975" y="3667125"/>
            <a:ext cx="2773363" cy="838200"/>
          </a:xfrm>
          <a:prstGeom prst="wedgeRoundRectCallout">
            <a:avLst>
              <a:gd name="adj1" fmla="val -34691"/>
              <a:gd name="adj2" fmla="val 88081"/>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a:solidFill>
                  <a:srgbClr val="FF0000"/>
                </a:solidFill>
              </a:rPr>
              <a:t>Возможность ознакомиться со всеми статьями журнала</a:t>
            </a:r>
            <a:endParaRPr lang="en-US" sz="1300" dirty="0">
              <a:solidFill>
                <a:srgbClr val="FF0000"/>
              </a:solidFill>
            </a:endParaRPr>
          </a:p>
        </p:txBody>
      </p:sp>
      <p:sp>
        <p:nvSpPr>
          <p:cNvPr id="9" name="Rounded Rectangular Callout 8"/>
          <p:cNvSpPr/>
          <p:nvPr/>
        </p:nvSpPr>
        <p:spPr>
          <a:xfrm>
            <a:off x="1463675" y="3582988"/>
            <a:ext cx="2774950" cy="838200"/>
          </a:xfrm>
          <a:prstGeom prst="wedgeRoundRectCallout">
            <a:avLst>
              <a:gd name="adj1" fmla="val -34691"/>
              <a:gd name="adj2" fmla="val 88081"/>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a:solidFill>
                  <a:srgbClr val="FF0000"/>
                </a:solidFill>
              </a:rPr>
              <a:t>Этическая политика журнала</a:t>
            </a:r>
            <a:endParaRPr lang="en-US" sz="1300" dirty="0">
              <a:solidFill>
                <a:srgbClr val="FF0000"/>
              </a:solidFill>
            </a:endParaRPr>
          </a:p>
        </p:txBody>
      </p:sp>
    </p:spTree>
    <p:extLst>
      <p:ext uri="{BB962C8B-B14F-4D97-AF65-F5344CB8AC3E}">
        <p14:creationId xmlns:p14="http://schemas.microsoft.com/office/powerpoint/2010/main" val="116558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46088" y="274638"/>
            <a:ext cx="8229600" cy="561975"/>
          </a:xfrm>
        </p:spPr>
        <p:txBody>
          <a:bodyPr/>
          <a:lstStyle/>
          <a:p>
            <a:r>
              <a:rPr lang="ru-RU" altLang="en-US" smtClean="0">
                <a:latin typeface="Arial Bold" pitchFamily="34" charset="0"/>
                <a:cs typeface="Arial Bold" pitchFamily="34" charset="0"/>
              </a:rPr>
              <a:t>Будьте бдительны при выборе журнала</a:t>
            </a:r>
            <a:endParaRPr lang="en-US" altLang="en-US" smtClean="0">
              <a:latin typeface="Arial Bold" pitchFamily="34" charset="0"/>
              <a:cs typeface="Arial Bold" pitchFamily="34" charset="0"/>
            </a:endParaRPr>
          </a:p>
        </p:txBody>
      </p:sp>
      <p:sp>
        <p:nvSpPr>
          <p:cNvPr id="33795" name="Content Placeholder 3"/>
          <p:cNvSpPr>
            <a:spLocks noGrp="1"/>
          </p:cNvSpPr>
          <p:nvPr>
            <p:ph idx="1"/>
          </p:nvPr>
        </p:nvSpPr>
        <p:spPr bwMode="auto">
          <a:xfrm>
            <a:off x="457200" y="1052513"/>
            <a:ext cx="8229600" cy="4525962"/>
          </a:xfrm>
        </p:spPr>
        <p:txBody>
          <a:bodyPr wrap="square" numCol="1" anchor="t" anchorCtr="0" compatLnSpc="1">
            <a:prstTxWarp prst="textNoShape">
              <a:avLst/>
            </a:prstTxWarp>
          </a:bodyPr>
          <a:lstStyle/>
          <a:p>
            <a:endParaRPr lang="en-US" altLang="en-US" smtClean="0">
              <a:latin typeface="Arial" pitchFamily="34" charset="0"/>
              <a:cs typeface="Arial" pitchFamily="34" charset="0"/>
            </a:endParaRP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2688"/>
            <a:ext cx="9145588" cy="435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Прямая соединительная линия 4"/>
          <p:cNvCxnSpPr/>
          <p:nvPr/>
        </p:nvCxnSpPr>
        <p:spPr>
          <a:xfrm>
            <a:off x="2535238" y="2478088"/>
            <a:ext cx="4779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4"/>
          <p:cNvCxnSpPr/>
          <p:nvPr/>
        </p:nvCxnSpPr>
        <p:spPr>
          <a:xfrm>
            <a:off x="1828800" y="2725738"/>
            <a:ext cx="23891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4"/>
          <p:cNvCxnSpPr/>
          <p:nvPr/>
        </p:nvCxnSpPr>
        <p:spPr>
          <a:xfrm>
            <a:off x="0" y="4910138"/>
            <a:ext cx="38211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4"/>
          <p:cNvCxnSpPr/>
          <p:nvPr/>
        </p:nvCxnSpPr>
        <p:spPr>
          <a:xfrm>
            <a:off x="0" y="5429250"/>
            <a:ext cx="218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284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8"/>
          <p:cNvSpPr>
            <a:spLocks noGrp="1"/>
          </p:cNvSpPr>
          <p:nvPr>
            <p:ph type="title"/>
          </p:nvPr>
        </p:nvSpPr>
        <p:spPr>
          <a:xfrm>
            <a:off x="457200" y="517525"/>
            <a:ext cx="8229600" cy="777875"/>
          </a:xfrm>
        </p:spPr>
        <p:txBody>
          <a:bodyPr>
            <a:normAutofit fontScale="90000"/>
          </a:bodyPr>
          <a:lstStyle/>
          <a:p>
            <a:r>
              <a:rPr lang="ru-RU" altLang="en-US" dirty="0" smtClean="0">
                <a:ea typeface="SimSun" pitchFamily="2" charset="-122"/>
              </a:rPr>
              <a:t>Открытый портал </a:t>
            </a:r>
            <a:r>
              <a:rPr lang="en-GB" altLang="en-US" dirty="0" smtClean="0">
                <a:ea typeface="SimSun" pitchFamily="2" charset="-122"/>
              </a:rPr>
              <a:t>Elsevier </a:t>
            </a:r>
            <a:r>
              <a:rPr lang="ru-RU" altLang="en-US" dirty="0" smtClean="0">
                <a:ea typeface="SimSun" pitchFamily="2" charset="-122"/>
              </a:rPr>
              <a:t>по обучению исследователей написанию статей – </a:t>
            </a:r>
            <a:r>
              <a:rPr lang="en-GB" altLang="zh-CN" u="sng" dirty="0" smtClean="0">
                <a:solidFill>
                  <a:srgbClr val="0070C0"/>
                </a:solidFill>
                <a:latin typeface="Arial" charset="0"/>
                <a:ea typeface="SimSun" pitchFamily="2" charset="-122"/>
              </a:rPr>
              <a:t>publishingcampus.elsevier.com/</a:t>
            </a:r>
            <a:endParaRPr lang="en-GB" altLang="en-US" dirty="0" smtClean="0">
              <a:ea typeface="SimSun" pitchFamily="2" charset="-122"/>
            </a:endParaRPr>
          </a:p>
        </p:txBody>
      </p:sp>
      <p:pic>
        <p:nvPicPr>
          <p:cNvPr id="7885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57338"/>
            <a:ext cx="8564137" cy="510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88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искать научную литературу?</a:t>
            </a:r>
            <a:endParaRPr lang="en-US" dirty="0"/>
          </a:p>
        </p:txBody>
      </p:sp>
      <p:sp>
        <p:nvSpPr>
          <p:cNvPr id="3" name="Content Placeholder 2"/>
          <p:cNvSpPr>
            <a:spLocks noGrp="1"/>
          </p:cNvSpPr>
          <p:nvPr>
            <p:ph type="body" sz="quarter" idx="18"/>
          </p:nvPr>
        </p:nvSpPr>
        <p:spPr/>
        <p:txBody>
          <a:bodyPr>
            <a:normAutofit/>
          </a:bodyPr>
          <a:lstStyle/>
          <a:p>
            <a:pPr marL="0" indent="0">
              <a:buNone/>
            </a:pPr>
            <a:r>
              <a:rPr lang="ru-RU" sz="2400" dirty="0" smtClean="0"/>
              <a:t>Каким требованиям должен отвечать результат поиска научной литературы:</a:t>
            </a:r>
          </a:p>
          <a:p>
            <a:pPr marL="342900" indent="-342900">
              <a:buFont typeface="Arial" panose="020B0604020202020204" pitchFamily="34" charset="0"/>
              <a:buChar char="•"/>
            </a:pPr>
            <a:r>
              <a:rPr lang="ru-RU" sz="2400" dirty="0" smtClean="0"/>
              <a:t>Актуальность</a:t>
            </a:r>
          </a:p>
          <a:p>
            <a:pPr marL="342900" indent="-342900">
              <a:buFont typeface="Arial" panose="020B0604020202020204" pitchFamily="34" charset="0"/>
              <a:buChar char="•"/>
            </a:pPr>
            <a:r>
              <a:rPr lang="ru-RU" sz="2400" dirty="0" smtClean="0"/>
              <a:t>Достоверность:</a:t>
            </a:r>
          </a:p>
          <a:p>
            <a:pPr lvl="1"/>
            <a:r>
              <a:rPr lang="ru-RU" sz="2400" dirty="0" smtClean="0"/>
              <a:t>только литература, прошедшая научное рецензирование</a:t>
            </a:r>
          </a:p>
          <a:p>
            <a:pPr lvl="1"/>
            <a:r>
              <a:rPr lang="ru-RU" sz="2400" dirty="0" smtClean="0"/>
              <a:t>Только итоговые версии статей и монографий</a:t>
            </a:r>
          </a:p>
          <a:p>
            <a:pPr marL="342900" indent="-342900">
              <a:buFont typeface="Arial" panose="020B0604020202020204" pitchFamily="34" charset="0"/>
              <a:buChar char="•"/>
            </a:pPr>
            <a:r>
              <a:rPr lang="ru-RU" sz="2400" dirty="0" smtClean="0"/>
              <a:t>Охват</a:t>
            </a:r>
          </a:p>
          <a:p>
            <a:pPr marL="342900" indent="-342900">
              <a:buFont typeface="Arial" panose="020B0604020202020204" pitchFamily="34" charset="0"/>
              <a:buChar char="•"/>
            </a:pPr>
            <a:r>
              <a:rPr lang="ru-RU" sz="2400" dirty="0" smtClean="0"/>
              <a:t>Тематическое соотвествие запросу</a:t>
            </a:r>
          </a:p>
          <a:p>
            <a:pPr marL="342900" indent="-342900">
              <a:buFont typeface="Arial" panose="020B0604020202020204" pitchFamily="34" charset="0"/>
              <a:buChar char="•"/>
            </a:pPr>
            <a:r>
              <a:rPr lang="ru-RU" sz="2400" dirty="0" smtClean="0"/>
              <a:t>Временные затраты</a:t>
            </a:r>
            <a:endParaRPr lang="en-US" sz="2400" dirty="0"/>
          </a:p>
        </p:txBody>
      </p:sp>
    </p:spTree>
    <p:extLst>
      <p:ext uri="{BB962C8B-B14F-4D97-AF65-F5344CB8AC3E}">
        <p14:creationId xmlns:p14="http://schemas.microsoft.com/office/powerpoint/2010/main" val="396138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2807" y="381000"/>
            <a:ext cx="4561193" cy="285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0" name="Text Box 2"/>
          <p:cNvSpPr txBox="1">
            <a:spLocks noChangeArrowheads="1"/>
          </p:cNvSpPr>
          <p:nvPr/>
        </p:nvSpPr>
        <p:spPr bwMode="auto">
          <a:xfrm>
            <a:off x="457200" y="1371600"/>
            <a:ext cx="4400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ru-RU" altLang="en-US" sz="2200" dirty="0" smtClean="0">
                <a:solidFill>
                  <a:srgbClr val="036635"/>
                </a:solidFill>
              </a:rPr>
              <a:t>крупнейшая </a:t>
            </a:r>
            <a:r>
              <a:rPr lang="ru-RU" altLang="en-US" sz="2200" dirty="0">
                <a:solidFill>
                  <a:srgbClr val="036635"/>
                </a:solidFill>
              </a:rPr>
              <a:t>в мире </a:t>
            </a:r>
            <a:r>
              <a:rPr lang="ru-RU" altLang="en-US" sz="2200" dirty="0" smtClean="0">
                <a:solidFill>
                  <a:srgbClr val="036635"/>
                </a:solidFill>
              </a:rPr>
              <a:t>реферативная и </a:t>
            </a:r>
            <a:r>
              <a:rPr lang="ru-RU" altLang="en-US" sz="2200" dirty="0">
                <a:solidFill>
                  <a:srgbClr val="036635"/>
                </a:solidFill>
              </a:rPr>
              <a:t>аналитическая база научных публикаций и </a:t>
            </a:r>
            <a:r>
              <a:rPr lang="ru-RU" altLang="en-US" sz="2200" dirty="0" smtClean="0">
                <a:solidFill>
                  <a:srgbClr val="036635"/>
                </a:solidFill>
              </a:rPr>
              <a:t>цитирований </a:t>
            </a:r>
            <a:endParaRPr lang="ru-RU" altLang="en-US" sz="2200" dirty="0">
              <a:solidFill>
                <a:srgbClr val="036635"/>
              </a:solidFill>
            </a:endParaRPr>
          </a:p>
        </p:txBody>
      </p:sp>
      <p:sp>
        <p:nvSpPr>
          <p:cNvPr id="130051" name="Rectangle 3"/>
          <p:cNvSpPr>
            <a:spLocks noChangeArrowheads="1"/>
          </p:cNvSpPr>
          <p:nvPr/>
        </p:nvSpPr>
        <p:spPr bwMode="auto">
          <a:xfrm>
            <a:off x="460375" y="2819400"/>
            <a:ext cx="8378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b="1" dirty="0" smtClean="0">
                <a:solidFill>
                  <a:srgbClr val="2201AF"/>
                </a:solidFill>
              </a:rPr>
              <a:t>2</a:t>
            </a:r>
            <a:r>
              <a:rPr lang="ru-RU" altLang="en-US" b="1" dirty="0" smtClean="0">
                <a:solidFill>
                  <a:srgbClr val="2201AF"/>
                </a:solidFill>
              </a:rPr>
              <a:t>2</a:t>
            </a:r>
            <a:r>
              <a:rPr lang="en-GB" altLang="en-US" b="1" dirty="0" smtClean="0">
                <a:solidFill>
                  <a:srgbClr val="2201AF"/>
                </a:solidFill>
              </a:rPr>
              <a:t> </a:t>
            </a:r>
            <a:r>
              <a:rPr lang="ru-RU" altLang="en-US" b="1" dirty="0" smtClean="0">
                <a:solidFill>
                  <a:srgbClr val="2201AF"/>
                </a:solidFill>
              </a:rPr>
              <a:t>245</a:t>
            </a:r>
            <a:r>
              <a:rPr lang="en-GB" altLang="en-US" dirty="0" smtClean="0"/>
              <a:t> </a:t>
            </a:r>
            <a:r>
              <a:rPr lang="ru-RU" altLang="en-US" dirty="0"/>
              <a:t>академических журналов </a:t>
            </a:r>
            <a:endParaRPr lang="ru-RU" altLang="en-US" dirty="0" smtClean="0"/>
          </a:p>
          <a:p>
            <a:pPr eaLnBrk="1" hangingPunct="1"/>
            <a:r>
              <a:rPr lang="ru-RU" altLang="en-US" dirty="0" smtClean="0"/>
              <a:t>от </a:t>
            </a:r>
            <a:r>
              <a:rPr lang="ru-RU" altLang="en-US" b="1" dirty="0">
                <a:solidFill>
                  <a:srgbClr val="2201AF"/>
                </a:solidFill>
              </a:rPr>
              <a:t>5</a:t>
            </a:r>
            <a:r>
              <a:rPr lang="en-GB" altLang="en-US" b="1" dirty="0">
                <a:solidFill>
                  <a:srgbClr val="2201AF"/>
                </a:solidFill>
              </a:rPr>
              <a:t> 000</a:t>
            </a:r>
            <a:r>
              <a:rPr lang="en-GB" altLang="en-US" dirty="0"/>
              <a:t> </a:t>
            </a:r>
            <a:r>
              <a:rPr lang="ru-RU" altLang="en-US" dirty="0"/>
              <a:t>различных издательств включая </a:t>
            </a:r>
            <a:r>
              <a:rPr lang="ru-RU" altLang="en-US" b="1" dirty="0" smtClean="0">
                <a:solidFill>
                  <a:srgbClr val="2201AF"/>
                </a:solidFill>
              </a:rPr>
              <a:t>340 </a:t>
            </a:r>
            <a:r>
              <a:rPr lang="ru-RU" altLang="en-US" dirty="0"/>
              <a:t>российских изданий</a:t>
            </a:r>
          </a:p>
          <a:p>
            <a:pPr eaLnBrk="1" hangingPunct="1"/>
            <a:endParaRPr lang="ru-RU" altLang="en-US" dirty="0"/>
          </a:p>
          <a:p>
            <a:pPr eaLnBrk="1" hangingPunct="1"/>
            <a:r>
              <a:rPr lang="en-GB" altLang="en-US" b="1" dirty="0">
                <a:solidFill>
                  <a:srgbClr val="2201AF"/>
                </a:solidFill>
              </a:rPr>
              <a:t>5</a:t>
            </a:r>
            <a:r>
              <a:rPr lang="ru-RU" altLang="en-US" b="1" dirty="0">
                <a:solidFill>
                  <a:srgbClr val="2201AF"/>
                </a:solidFill>
              </a:rPr>
              <a:t>8.3</a:t>
            </a:r>
            <a:r>
              <a:rPr lang="en-GB" altLang="en-US" b="1" dirty="0">
                <a:solidFill>
                  <a:srgbClr val="2201AF"/>
                </a:solidFill>
              </a:rPr>
              <a:t> </a:t>
            </a:r>
            <a:r>
              <a:rPr lang="ru-RU" altLang="en-US" dirty="0"/>
              <a:t>миллионов рефератов</a:t>
            </a:r>
            <a:r>
              <a:rPr lang="en-GB" altLang="en-US" dirty="0"/>
              <a:t> </a:t>
            </a:r>
            <a:endParaRPr lang="ru-RU" altLang="en-US" dirty="0" smtClean="0"/>
          </a:p>
          <a:p>
            <a:pPr eaLnBrk="1" hangingPunct="1"/>
            <a:r>
              <a:rPr lang="ru-RU" altLang="en-US" dirty="0" smtClean="0"/>
              <a:t>Более </a:t>
            </a:r>
            <a:r>
              <a:rPr lang="ru-RU" altLang="en-US" b="1" dirty="0">
                <a:solidFill>
                  <a:srgbClr val="2201AF"/>
                </a:solidFill>
              </a:rPr>
              <a:t>120</a:t>
            </a:r>
            <a:r>
              <a:rPr lang="ru-RU" altLang="en-US" dirty="0" smtClean="0"/>
              <a:t> тысяч книг (в рамках программы расширения книжного контента)</a:t>
            </a:r>
            <a:endParaRPr lang="ru-RU" altLang="en-US" dirty="0"/>
          </a:p>
          <a:p>
            <a:pPr eaLnBrk="1" hangingPunct="1"/>
            <a:r>
              <a:rPr lang="ru-RU" altLang="en-US" dirty="0" smtClean="0"/>
              <a:t>Более </a:t>
            </a:r>
            <a:r>
              <a:rPr lang="ru-RU" altLang="en-US" b="1" dirty="0">
                <a:solidFill>
                  <a:srgbClr val="2201AF"/>
                </a:solidFill>
              </a:rPr>
              <a:t>100 </a:t>
            </a:r>
            <a:r>
              <a:rPr lang="ru-RU" altLang="en-US" dirty="0" smtClean="0"/>
              <a:t>стран мира</a:t>
            </a:r>
          </a:p>
          <a:p>
            <a:pPr eaLnBrk="1" hangingPunct="1"/>
            <a:endParaRPr lang="ru-RU" altLang="en-US" dirty="0"/>
          </a:p>
          <a:p>
            <a:pPr eaLnBrk="1" hangingPunct="1"/>
            <a:r>
              <a:rPr lang="en-GB" altLang="en-US" b="1" dirty="0">
                <a:solidFill>
                  <a:srgbClr val="2201AF"/>
                </a:solidFill>
              </a:rPr>
              <a:t>5</a:t>
            </a:r>
            <a:r>
              <a:rPr lang="ru-RU" altLang="en-US" b="1" dirty="0">
                <a:solidFill>
                  <a:srgbClr val="2201AF"/>
                </a:solidFill>
              </a:rPr>
              <a:t>,</a:t>
            </a:r>
            <a:r>
              <a:rPr lang="en-GB" altLang="en-US" b="1" dirty="0">
                <a:solidFill>
                  <a:srgbClr val="2201AF"/>
                </a:solidFill>
              </a:rPr>
              <a:t>5</a:t>
            </a:r>
            <a:r>
              <a:rPr lang="ru-RU" altLang="en-US" b="1" dirty="0">
                <a:solidFill>
                  <a:srgbClr val="2201AF"/>
                </a:solidFill>
              </a:rPr>
              <a:t> </a:t>
            </a:r>
            <a:r>
              <a:rPr lang="ru-RU" altLang="en-US" dirty="0"/>
              <a:t>млн. материалов научных конференций</a:t>
            </a:r>
          </a:p>
          <a:p>
            <a:pPr eaLnBrk="1" hangingPunct="1"/>
            <a:r>
              <a:rPr lang="en-GB" altLang="en-US" b="1" dirty="0" smtClean="0">
                <a:solidFill>
                  <a:srgbClr val="2201AF"/>
                </a:solidFill>
              </a:rPr>
              <a:t>390</a:t>
            </a:r>
            <a:r>
              <a:rPr lang="en-GB" altLang="en-US" dirty="0" smtClean="0"/>
              <a:t> </a:t>
            </a:r>
            <a:r>
              <a:rPr lang="ru-RU" altLang="en-US" dirty="0"/>
              <a:t>отраслевых изданий</a:t>
            </a:r>
          </a:p>
          <a:p>
            <a:pPr eaLnBrk="1" hangingPunct="1"/>
            <a:r>
              <a:rPr lang="ru-RU" altLang="en-US" b="1" dirty="0">
                <a:solidFill>
                  <a:srgbClr val="2201AF"/>
                </a:solidFill>
              </a:rPr>
              <a:t>2</a:t>
            </a:r>
            <a:r>
              <a:rPr lang="en-GB" altLang="en-US" b="1" dirty="0">
                <a:solidFill>
                  <a:srgbClr val="2201AF"/>
                </a:solidFill>
              </a:rPr>
              <a:t>5,2 </a:t>
            </a:r>
            <a:r>
              <a:rPr lang="ru-RU" altLang="en-US" dirty="0"/>
              <a:t>миллиона патентных записей</a:t>
            </a:r>
          </a:p>
        </p:txBody>
      </p:sp>
      <p:sp>
        <p:nvSpPr>
          <p:cNvPr id="2" name="AutoShape 2" descr="data:image/jpeg;base64,/9j/4AAQSkZJRgABAQAAAQABAAD/2wCEAAkGBxQSEhUUExQWFBQWGRsbFhgXFR8YGBkaGh4YGBwZHxgdHSggGB0lHR0cITMhKikrLjIuHB8zODUtNygtLysBCgoKDg0OGxAQGywkICQvLCw0MjQsLCw0LC8sLCwsLCwsLCwsLCwsLCwsLCwsLCwsLCwsLCwsLCwsLCwsLCwsLP/AABEIAFQBFQMBEQACEQEDEQH/xAAcAAACAgMBAQAAAAAAAAAAAAAABwUGAQQIAwL/xABDEAACAQMABwUEBggFBAMAAAABAgMABBEFBgcSITFRE0FhcYEikaGxMkJScpKyIzQ1YnOCosEUM0PR4URTY/AVJCX/xAAaAQEAAwEBAQAAAAAAAAAAAAAAAwQFAgEG/8QALBEAAgIBAwMCBgMBAQEAAAAAAAECAxEEEjEhMkEFMxMiUWFxgRRCUpGxFf/aAAwDAQACEQMRAD8Ab2sGnIrOIyzHA5KB9Jm+yB1rqMXJ4RHbbGuO6QnNP7Qru5JCN/h4+5Yz7Xq/MnyxVuNMV9zHt1tk+OiKpLKzHLMWPUkk+81LjBUbb5Pez0jLEcxSyR/dcr8jXjinydRslHteC86qbS5kdY7siSMkDtMYdM95xwYde+oZ0LGYl6jXSTxPqhwCqhrmaAKAKAKAKAKAKAKAKAKAKAKAKAKAKAKAKAKAKAKAKAKAKAKAKAKAKAKAKAQu0jTZubxxn9HCTGg7sg4Y+pHwFXqY7YmFrLd9jXhdCq1IVC6aM2aXkqB23IsjIVyd71AHCoXfFF2GhsksvoaWltQr6AZ7Iyr1i9v+ke18K6jbFnFmjth4z+DS0DqzcXUyxrG6jI33ZCFQd5JI547uZr2U1FZOKtPOyWMHREaAAAcgMD0qgfQo+qAKAwTQADQGaAKAKAwTQADQGaAKAKAKAKAwTQADQGaAKAKAKAKAKAKAKAKAKAxvDrQGaAKA5ivc9o+ee+2fPJzWkuD5mfc8n3oq5EU0UjLvKjqxXqFIJFeSWVg9rltkm/DOidEacgul3oJVfqAfaXwK81NUJRceT6Gu2E1mLJGuSQKAKA8rm4WNWd2CooyzE4AA7yaJZPG0llij1q2myyMUtP0UY/1CPbbxGfoD41bhQl3GTfr5N4r4KJdXskpzJI7nqzE/M1MklwUJTlLlmbXSEsRzHK6H91yPkaNJ8nsZyjwy/ak7RJu2SG6PaI7BQ5GHUk4GSOBXNQWUrGUX9NrZblGfkblVTWFrrptK7NjDZ7rMODSniAeijkT4nh51Yrpz1kZup1217YC00hpiec5lmkfzY493IVZUUuEZs7Zz7ma9tdyRnMbsh6qxX5V60nycxk48PBd9V9pU8LBLn9NF3t/qL45+sPA8fGoJ0J8F2nXSi8T6ob9hepNGskbB0YZUj/3n4VVaaeGa8ZKSyiM1z0w1pZyzJxcABM8t5iFB9M59K6rjulgj1Fvw63JCIfT90X7Q3Eu/nOe0I+GcY8Ku7I8YMJ32N53Mtl5tOuGtY40ws+CJZcdDgFRyBI4k9eVRKhbs+C3LXz2JLnyyk3d9JKd6SR3J72Yn51MklwUZTlLueTY0bpq4tyDFM6Y7gx3fwngaOKfJ1C2cO1jZ1C19F2RBcbqT/VI4LJjoO5sd3f3dKqW1beq4NbS6v4nyy5/9L3UJeEntF1qnkupIUkaOKJt0BCVLEfSLEc+OfDGKuVVrbkxdXqJuxxTwkbWzDWmYXSW8sjSRy5A3ySVYAsCCeODjGPEV5dWtuUd6LUT37JPKY4qqGuamlr0QQyyniI0ZvwgmvUsvBzOW2Ll9DnzSGsl1NIZHnkBJyArlVXwABwKvqEUsYPn56iyTy2xtbL9YZLuB1mO88RA3u9lIyCfHmKq3QUX0NbR3OyHzcoldcdZ47CHfYb0jcI06nqeijvNcVwc2S6i9VRy+RLaZ1tu7okyTMB9hCUUeGAePrmrka4xMWzU2T5ZDLIQcgkHrnj767ICd0PrleWxG5MzKPqSEup8OJyPQiuJVRkWK9VbDhjo1Q1jS/g7RRusDuyLnO63ge8HmKpzg4vBtUXK2O5Co2latvbXLSqpMMzFg3crHiynoc8R4HwNWqZ7lgydZQ4T3LhlOqUpn3FIVIZSVYciDgj1FOT1Np5RZdFa/X0GMS9ov2ZRvD38G+NRypiyzDWWx85GLqttHguSI5h2Ep4DJyjHoG7j4Gq86XHqjRo1sLOkujLvUJdFNte1iJcWiHCqA0uO9jxVfIDj5kdKtUQ/szK197z8NfsWlWTML5q7synnQSTOIFbiqlcvjqR9Xy51Xnek8Iv06CU1mTwe+ldlM6DMEqS/ut7Deh5fKkdQvJ1Z6fJdYvJ46o7P7o3Mb3EfZRRsHOWUlipyFAUnmRxPSll0dvQ80+jnvTmsJFv2q6wm2txDGcST5GRzVB9I+Gc499RUw3PLLetu2Q2rliTq4YhbtU9Qp71e1JEUPczDJbHPdXp41FO1R6FyjRytW59ESumtlc0aF4JBMQMlCu6x8uOCfCuY3pvqS2enySzF5F6wwcHgRzBqczi/7JdYjFP8A4Vz+jlzuZ+rJjP8AUBjzx1qC+GVuNDQX4lsfDLptW/Z0n3k/MKho7y5rvZf6EXV0wzc0ToyW5lWKFd527u4DvJPcB1ryUlFZZ3XXKyW2IwodkbbntXID9AmVz55zVf8AkfY0V6d06y6lH1k1emspezmHPijj6LjqD16ip4TUllFG6mVUsSI2CZkZXUlWUgqRzBHEGun1Ik2nlHRWqulxd2sU/ew9odGU7rD3g+mKz5x2ywfRU2fEgpCK1y/X7r+M/wAzV2vtRh6r3pfk2dn37Rtvvn8rV5b2M90nvROgqon0BDa5/qF1/Bk/Ka6h3Iiv9uX4ZzpWgfODV2J/RufNPk1VtR4NX07iRW9q960mkHQnhEqKB5qHJ/q+FSULEclfXzbtx9CtaH0ebieOFSAZGCgnkM99SSltWSrXBzkoryMufZGm77Fy2/8AvIN0nyByPjVZah/Q036dHHSRS9L6j3tu2DC0i9zRAuD6DiPUVNG2L8lKzSWwfGfwMzZhq7Ja27mYFXlYNud6qBgZ6HmcVXumpPoaejpdcPm5Zb7q1SVCkih0bgVYZB9KhTwW3FNYYv8ATWymFyWtpDEfsN7a+h+kPeasR1D8mfZ6fB9jwUrSmz6+g49l2q/aibe/p4N8KmV0WU56K2PjJWZIypIYFSOYIwR6VIVWmujPih4O3ZXrC1zbtHIcyQEDJ5sh+iT1IwR7utU7obXlG3ornZDD5Qo9Ybsy3U8h+tI3uyQPhirUFiKRk3S3WN/clNnmjFuL+JWGVTMjDrucQPLexXNssRJNHXvtWfHUf9UTfCgCgEXtWui+kHHdGiIPdvH4sau0LETD10s2lY0ba9rNFH/3HRPxMF/vUknhZK1cd0kvqdLWtusaKiDCqAFHQDhWc3k+kSSWEetD0RW1PRohv2KjAlRZMDqSyt8Vz61dpeYmHroKNvTz1KxYXBjljcHBR1YHyINSNZWCrB7ZJjq2ovvaMc9WjPvYVUp7za1rzQ/0I2rhhjc2L6OUQyz49pn3AegUAn4n4VV1D64Nf0+GIOQyKrmiVLaho0TWEjY9uLDqemCN7+nPwqWmWJFXWQ3VP7CIq6YI4Ni9yTbzIeSSZH8wGflVTULqbHp0swa+4uNcv1+6/jP8zVivtRnar3pfk2dn37Rtvvn8rV5b2M90nvROgqon0BDa5/qF1/Bk/Ka6h3Iiv9uX4ZzpWgfODV2J/RufNPk1VtR4NX03iRG7XtBMk4ulBMcgAc/ZdRgZ6ZAHurqifTaR6+lqW9cMX0blSCpIIOQRwIPWpzPTaeUX3QO1G4iAW4UTqPrfRk9Tyb3DzqCVCfBfq1849J9Riava5Wt57Mcm7Jj/AC3G63p3N6Gq8q5R5NCrU12dE+pYa4LAUAUAUBSNquiYXs3mZQJY8br8ickDdPUGpqZNSwUtbXF1uT5QkquGIMPYux/xMw7jFx/EKg1HCNH07uZR9LQlJ5VPNZHB9GNTReUijYsTa+5Ytl16ItIR73ASBkHmeI+Ix61HcswLGhmo2rPnoPeqRuhQBQCF2nQldIzZ+sFYeRUVepfyGFrVi5kFoS5EVzBIeSSxsfJWVj8q7ksxaIKpbZxf3OllbIyOIPKs4+kM0Ak9r92Hvgo/04lVvvEs/wAmFXKF8pi+oSTt/CKVBHvMqjmSB7zipn0KUVl4HbtOTd0Ww6GIe4gVTp7za1vsf8EfVwxBxbGbwNayxfWSTex4MB/cGqmoXzZNn0+Wa2vuMKoC+VvaJeiLR9wTzddweJc7vyJPpUlSzNFfVT21NnP9Xj58bexSM9jcN3F1A9B/zVXUco1/Tl8j/Ivdcv1+6/jP8zU9fajP1XvS/Js7Pv2jbffP5Wpb2M90nvROgqoH0BDa5/qF1/Bk/Ka6h3Iiv9uX4ZzpWgfODV2J/RufNPk1VtR4NX03iQyrm3WRSjqGRhhlIyCPKqyeDSaTWGLnWDZUjZa0fcP/AG5CSvkG4keuasR1D/sZ1vp6fWDwLzTWrV1af58TKv2h7SH+YcKsRnGXBn2UWV9yItWIIIOCORHAiuiFdBx7PNdBNAyXLjtIsDfPN1OcE9SMYPpVS2vD6GzpNVujib6ooun9fLueZmjmeKME9mqHd9nuJI4knxqaNMUupRt1lkpfK8I2tEbTLyLhIVnX98brfiXHxBryVEXwdV6+yPd1LPHtchx7VvIG8GUj31H/AB39S1/9GH0ZTdctdpb/AAm72UKnO4Dkse4se/HSpq6lAp6nVSt6cIqtSFQbexnRJSKW4YY7QhU8VXJJ8iTj+U1V1EsvBr+n1tRc35K1tW0KYLvtgP0c/EHu3xwYfI+tSUSzHBW11TjZu8MpcblSCCQQQQRzBHEGpiknh5Q2dXNqURQLdhlkHAuq7yt4kDiD5A1VnQ8/Ka1Wvi1ifJsaV2rW6DEEbyt1Ybi/H2vhXkaJPk6n6hBdqyaurG04zTrFcRqgkYKrITwY8ACD3E8M+Nezowso4p1+6W2S5PjbJoMsI7tRndHZyfdySp95I9RXunl/U89QqylNCpqyZQy9S9pKwxLDdhiE4JIoyd3uDDmcdRn+9V7KMvMTT0+uUY7bP+kzpnalbIh/w4eWQj2cqVQHxzxPkBXEaJPkms19aXy9WKG8unldpJDvO5JYnvJq2lhYRkSk5PLLLs20Gbm8RiP0cJDue7I+ivq3wBqO6W2JZ0dW+zPhDJ2rfs6T7yfmFVqO80dd7L/Qi6umGTGq2sEljOJU4g8HTuZenge8H/muZwUlgmoudUtyGtDtQsSm8xkVvsdmSc+Y9n41V+BI1Vr6msi7151xa/cKoKQJxVTzJ+03+1WK69hn6nVO54XBVgKkKh0DqDoY2tlGjDEjZd/Bm449BgehqjbLdLJ9Bpa/h1pPkUe0exMOkJ8jg5EinqGGT/VvD0q1U8wRk6yO25kHou+aCaOZPpRsGHp3evKu5LKwQVzcJKS8Dy0Pr7ZToGMywtj2kkO6QfAngw8RVKVUk+Dcr1dU1nOPyVbaJr3DJA1tbN2hfhI4HsheZAP1ieWeWM1LVU08sq6vVxcXCArKsmUOPY1YlLaSUj/Mf2fJRj55qpe/mwbPp8MVt/UretG0e6M7rbOIokYqPYVi2OG8d4HGegqSFMcdStfrrN7UOiRI6ubVSMLeJn/yRj8yf7e6uZ6f/JJT6h4sX7LPe6+6OMTb0okBB9js2JbwwV4etRqqeSzLV045yIuVgWJAwCTgdB3CrqMNtN9CW1d0LNc7/Y59jd3seO9j5GuJyUeSamqc87SZ1x1EntpGeJDLASSpQZZB9ll58Otc12prryTajRzg8xWUU2pSkFAFAXXVDZ/NcsHmUwwczng7+Cju8zUNlyXBd0+jlN5l0Q6rW2WNFRFCooAUDkAKpt5NqKUVhGlp/Q0d5C0Mo4HkRzVu5h4iuoycXlHFtUbI7ZCM1m1SuLJj2i70fdKoypHj9k+B+NXYWKRh3aadXPH1ICuyuFeguOoWqE1zPHKylIEZWLMMb26QwVeueHHpUNtiSx5Lml00pyUnwO26tlkRkdQyMCGU8iDzFUk8G20msMSmuOoM1qzPCplt+YI4sngw7wOvvxVyu1S6PkxdRo5VvMeqKZUxSCgJnV3Vi4vWAiT2c+1I3BF9e8+AridijyT06edr6IemrGgI7KERR8Tzdzzdup/sKpTm5PLNymmNUdqIbav+zpPvJ+YV3T3kGu9l/oRdXTDN7/4mbsBcBCYclSw4gEYzn7PPnXm5ZwSfClt346GjXpGfSKSQACSeAA4knoB30CWeBnbPdQWDrc3a4C8Y4jzJ7mYd2OYFVrbvETU0mjae+f8AwalVjUKtr5qmL+IFSFnj/wAtjyI70Pgevcakrs2MranTq6P3QkNKaLltn3Jo2jbxHA+IPIjyq7GSl1RhzrlB4kjTr04CgLPqnqXPesp3THB9aRhjI/dH1j8KjnaolqjSzteeEPXR9kkEaRRjdRAFUeA+Z781SbbeWbkYqKUUKLXnUGaKV5rdTJCxLFV4uhPEjd716EVartTWGZOp0clJyh1RQWGCQeBHMHmKnM/GDFAb2iNETXT9nAhdu/HIeJPICvJSUV1JK6pWPEUPfUzVtbG3EeQ0je1Iw5Fug8ByFUbJ7nk3dPQqoY8k/XBOR99oS2mOZYIpD1aNSffjNeqUlwyOVUJcpEc2pFgf+mT0yPka6+LP6nH8Wr/KN2w1dtYDmK3iRh9YIN78R4/GvHOT5Z1GmuPCRKVyShQBQGGUEYIyKAhLnU+xkOWtYs/uruflxXfxJfUhenqf9UellqtZxHKW0QI5EoGI8i2SKOcn5EaK48RRMCuCYKAKAib/AFZtJjvSW8TMebbgDHzIwTXSnJcMilRXLq4o17fU2xQ5FrF/Mu/8GzXvxJfU5WmqX9UTkcYUAKAAOQAwB6VwTJYPqh6U/av+zpPvJ+YVLT3lPXey/wBCLq6YY7NkIzo8g8R2r/Jap395t6D2v2Td1qfYyHLWsWf3V3Py4rhWSXknenqfVxRt6N0BbW5zDBHG32gg3vxc68c5PlnUKoQ7USVckgUAUB43Vqkq7siLIp5q6hh7jwom1weSipLDWSFl1KsGOTax+gK/AEV38Sf1If41X+UbFnqrZxHKW0QI5EoGI8ic4rxzk/J7GiuPEUS4FckxmgCgI7SGgrafjNBFIerIC34uddKTXDI51Qn3JGgmpNgDkWsfrkj3E4r34k/qcfxqv8omrW1SJd2NFjUclRQoHoOFctt8kyiorCR7V4ehQBQBQBQBQBQBQBQBQBQBQBQBQBQBQBQBQFQ2rD/86TwZPzCpae8p672X+hFVeMMd2yEf/Q85Xx/SKpX95t6D2v2XaoS6FAFAFAFAFAFAFAFAFAFAFAFAFAFAFAFAFAFAFAFAFAFAFAFAFAFAFAFAFAFAFAa9/ZpNG8Ug3kcEMPA16nh5RzKKksMRE+gIxpEWoL9mXC5yN7B8cY+FXVN7NxhOmPxtngeui7CO3iSKJd1EGFHxJ8STknzqk228s3YQUIqMeDarw6CgCgCgCgCgCgCgCgCgCgCgCgCgC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738" y="533400"/>
            <a:ext cx="27640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75031" y="5855732"/>
            <a:ext cx="1955530" cy="849868"/>
            <a:chOff x="188714" y="1607403"/>
            <a:chExt cx="1487686" cy="533400"/>
          </a:xfrm>
        </p:grpSpPr>
        <p:sp>
          <p:nvSpPr>
            <p:cNvPr id="9" name="Rounded Rectangle 8"/>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0" name="TextBox 173"/>
            <p:cNvSpPr txBox="1"/>
            <p:nvPr/>
          </p:nvSpPr>
          <p:spPr>
            <a:xfrm>
              <a:off x="188714" y="1637210"/>
              <a:ext cx="1487686" cy="463605"/>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bg1"/>
                  </a:solidFill>
                  <a:effectLst/>
                  <a:uLnTx/>
                  <a:uFillTx/>
                </a:rPr>
                <a:t>Естественно-технические</a:t>
              </a:r>
              <a:r>
                <a:rPr kumimoji="0" lang="ru-RU" sz="1400" b="1" i="0" u="none" strike="noStrike" kern="0" cap="none" spc="0" normalizeH="0" noProof="0" dirty="0" smtClean="0">
                  <a:ln>
                    <a:noFill/>
                  </a:ln>
                  <a:solidFill>
                    <a:schemeClr val="bg1"/>
                  </a:solidFill>
                  <a:effectLst/>
                  <a:uLnTx/>
                  <a:uFillTx/>
                </a:rPr>
                <a:t> науки</a:t>
              </a: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baseline="0" dirty="0" smtClean="0">
                  <a:solidFill>
                    <a:schemeClr val="bg1"/>
                  </a:solidFill>
                </a:rPr>
                <a:t>6600</a:t>
              </a:r>
              <a:endParaRPr kumimoji="0" lang="en-US" sz="1400" i="0" u="none" strike="noStrike" kern="0" cap="none" spc="0" normalizeH="0" baseline="0" noProof="0" dirty="0">
                <a:ln>
                  <a:noFill/>
                </a:ln>
                <a:solidFill>
                  <a:schemeClr val="bg1"/>
                </a:solidFill>
                <a:effectLst/>
                <a:uLnTx/>
                <a:uFillTx/>
              </a:endParaRPr>
            </a:p>
          </p:txBody>
        </p:sp>
      </p:grpSp>
      <p:grpSp>
        <p:nvGrpSpPr>
          <p:cNvPr id="11" name="Group 10"/>
          <p:cNvGrpSpPr/>
          <p:nvPr/>
        </p:nvGrpSpPr>
        <p:grpSpPr>
          <a:xfrm>
            <a:off x="2482962" y="5855732"/>
            <a:ext cx="1904999" cy="849868"/>
            <a:chOff x="188714" y="1607403"/>
            <a:chExt cx="1487686" cy="533400"/>
          </a:xfrm>
        </p:grpSpPr>
        <p:sp>
          <p:nvSpPr>
            <p:cNvPr id="12" name="Rounded Rectangle 11"/>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3" name="TextBox 176"/>
            <p:cNvSpPr txBox="1"/>
            <p:nvPr/>
          </p:nvSpPr>
          <p:spPr>
            <a:xfrm>
              <a:off x="188714" y="1607403"/>
              <a:ext cx="1487686" cy="4636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smtClean="0">
                  <a:solidFill>
                    <a:schemeClr val="bg1"/>
                  </a:solidFill>
                </a:rPr>
                <a:t>Медицина</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smtClean="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smtClean="0">
                  <a:solidFill>
                    <a:schemeClr val="bg1"/>
                  </a:solidFill>
                </a:rPr>
                <a:t>6300</a:t>
              </a:r>
              <a:endParaRPr kumimoji="0" lang="en-US" sz="1400" b="0" i="0" u="none" strike="noStrike" kern="0" cap="none" spc="0" normalizeH="0" baseline="0" noProof="0" dirty="0">
                <a:ln>
                  <a:noFill/>
                </a:ln>
                <a:solidFill>
                  <a:schemeClr val="bg1"/>
                </a:solidFill>
                <a:effectLst/>
                <a:uLnTx/>
                <a:uFillTx/>
              </a:endParaRPr>
            </a:p>
          </p:txBody>
        </p:sp>
      </p:grpSp>
      <p:grpSp>
        <p:nvGrpSpPr>
          <p:cNvPr id="14" name="Group 13"/>
          <p:cNvGrpSpPr/>
          <p:nvPr/>
        </p:nvGrpSpPr>
        <p:grpSpPr>
          <a:xfrm>
            <a:off x="4540686" y="5855732"/>
            <a:ext cx="1955529" cy="849868"/>
            <a:chOff x="188714" y="1607403"/>
            <a:chExt cx="1487686" cy="533400"/>
          </a:xfrm>
        </p:grpSpPr>
        <p:sp>
          <p:nvSpPr>
            <p:cNvPr id="15" name="Rounded Rectangle 14"/>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6" name="TextBox 179"/>
            <p:cNvSpPr txBox="1"/>
            <p:nvPr/>
          </p:nvSpPr>
          <p:spPr>
            <a:xfrm>
              <a:off x="188714" y="1607403"/>
              <a:ext cx="1487686" cy="4636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bg1"/>
                  </a:solidFill>
                  <a:effectLst/>
                  <a:uLnTx/>
                  <a:uFillTx/>
                </a:rPr>
                <a:t>Биология и смежные науки</a:t>
              </a:r>
            </a:p>
            <a:p>
              <a:pPr marL="0" marR="0" lvl="0" indent="0" algn="ctr" defTabSz="914400" eaLnBrk="1" fontAlgn="auto" latinLnBrk="0" hangingPunct="1">
                <a:lnSpc>
                  <a:spcPct val="100000"/>
                </a:lnSpc>
                <a:spcBef>
                  <a:spcPts val="0"/>
                </a:spcBef>
                <a:spcAft>
                  <a:spcPts val="0"/>
                </a:spcAft>
                <a:buClrTx/>
                <a:buSzTx/>
                <a:buFontTx/>
                <a:buNone/>
                <a:tabLst/>
                <a:defRPr/>
              </a:pPr>
              <a:r>
                <a:rPr lang="ru-RU" sz="1400" kern="0" dirty="0" smtClean="0">
                  <a:solidFill>
                    <a:schemeClr val="bg1"/>
                  </a:solidFill>
                </a:rPr>
                <a:t>4050</a:t>
              </a:r>
              <a:endParaRPr kumimoji="0" lang="en-US" sz="1400" i="0" u="none" strike="noStrike" kern="0" cap="none" spc="0" normalizeH="0" baseline="0" noProof="0" dirty="0">
                <a:ln>
                  <a:noFill/>
                </a:ln>
                <a:solidFill>
                  <a:schemeClr val="bg1"/>
                </a:solidFill>
                <a:effectLst/>
                <a:uLnTx/>
                <a:uFillTx/>
              </a:endParaRPr>
            </a:p>
          </p:txBody>
        </p:sp>
      </p:grpSp>
      <p:grpSp>
        <p:nvGrpSpPr>
          <p:cNvPr id="17" name="Group 16"/>
          <p:cNvGrpSpPr/>
          <p:nvPr/>
        </p:nvGrpSpPr>
        <p:grpSpPr>
          <a:xfrm>
            <a:off x="6609557" y="5855732"/>
            <a:ext cx="1877410" cy="849868"/>
            <a:chOff x="188714" y="1607403"/>
            <a:chExt cx="1487686" cy="533400"/>
          </a:xfrm>
        </p:grpSpPr>
        <p:sp>
          <p:nvSpPr>
            <p:cNvPr id="18" name="Rounded Rectangle 17"/>
            <p:cNvSpPr/>
            <p:nvPr/>
          </p:nvSpPr>
          <p:spPr>
            <a:xfrm>
              <a:off x="188714" y="1607403"/>
              <a:ext cx="1487686"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19" name="TextBox 182"/>
            <p:cNvSpPr txBox="1"/>
            <p:nvPr/>
          </p:nvSpPr>
          <p:spPr>
            <a:xfrm>
              <a:off x="188714" y="1607403"/>
              <a:ext cx="1487686" cy="4636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smtClean="0">
                  <a:solidFill>
                    <a:schemeClr val="bg1"/>
                  </a:solidFill>
                </a:rPr>
                <a:t>Гуманитарные науки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i="0" u="none" strike="noStrike" kern="0" cap="none" spc="0" normalizeH="0" baseline="0" noProof="0" dirty="0" smtClean="0">
                  <a:ln>
                    <a:noFill/>
                  </a:ln>
                  <a:solidFill>
                    <a:schemeClr val="bg1"/>
                  </a:solidFill>
                  <a:effectLst/>
                  <a:uLnTx/>
                  <a:uFillTx/>
                </a:rPr>
                <a:t>6350</a:t>
              </a:r>
              <a:endParaRPr kumimoji="0" lang="en-US" sz="140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76022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76400"/>
            <a:ext cx="8382000" cy="4614863"/>
          </a:xfrm>
        </p:spPr>
        <p:txBody>
          <a:bodyPr>
            <a:normAutofit fontScale="92500"/>
          </a:bodyPr>
          <a:lstStyle/>
          <a:p>
            <a:pPr indent="-342900">
              <a:defRPr/>
            </a:pPr>
            <a:r>
              <a:rPr lang="ru-RU" sz="2400" dirty="0" smtClean="0"/>
              <a:t>Реферативная база данных: ресурс, который не содержит полных текстов, но предоставляет ссылки на них</a:t>
            </a:r>
          </a:p>
          <a:p>
            <a:pPr indent="-342900">
              <a:defRPr/>
            </a:pPr>
            <a:r>
              <a:rPr lang="ru-RU" sz="2400" dirty="0" smtClean="0"/>
              <a:t>Для статей имеются библиографические описания, аннотации и списки цитируемой литературы</a:t>
            </a:r>
          </a:p>
          <a:p>
            <a:pPr indent="-342900">
              <a:defRPr/>
            </a:pPr>
            <a:r>
              <a:rPr lang="ru-RU" sz="2400" dirty="0" smtClean="0"/>
              <a:t>Функциональность позволяет искать все статьи, ссылающиеся на данную статью</a:t>
            </a:r>
          </a:p>
          <a:p>
            <a:pPr indent="-342900">
              <a:defRPr/>
            </a:pPr>
            <a:r>
              <a:rPr lang="ru-RU" sz="2400" dirty="0" smtClean="0"/>
              <a:t>Доступна сортировка по количеству цитирований статьи (от наиболее цитируемых к наименее)</a:t>
            </a:r>
          </a:p>
          <a:p>
            <a:pPr indent="-342900">
              <a:defRPr/>
            </a:pPr>
            <a:r>
              <a:rPr lang="ru-RU" sz="2400" dirty="0" smtClean="0"/>
              <a:t>Базовый пакет для анализа цитирований</a:t>
            </a:r>
          </a:p>
          <a:p>
            <a:pPr indent="-342900">
              <a:defRPr/>
            </a:pPr>
            <a:r>
              <a:rPr lang="ru-RU" sz="2400" dirty="0" smtClean="0"/>
              <a:t>Поисковый механизм позволяющий мгновенно получить и проанализировать результаты научной работы</a:t>
            </a:r>
          </a:p>
          <a:p>
            <a:pPr marL="0" indent="0">
              <a:buFont typeface="Wingdings" pitchFamily="2" charset="2"/>
              <a:buNone/>
              <a:defRPr/>
            </a:pPr>
            <a:endParaRPr lang="ru-RU" sz="2400" dirty="0" smtClean="0"/>
          </a:p>
          <a:p>
            <a:pPr>
              <a:buFont typeface="Wingdings" pitchFamily="2" charset="2"/>
              <a:buNone/>
              <a:defRPr/>
            </a:pPr>
            <a:endParaRPr lang="ru-RU"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868461"/>
            <a:ext cx="2209799" cy="67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39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25"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344"/>
          <p:cNvGrpSpPr>
            <a:grpSpLocks/>
          </p:cNvGrpSpPr>
          <p:nvPr/>
        </p:nvGrpSpPr>
        <p:grpSpPr bwMode="auto">
          <a:xfrm>
            <a:off x="564765" y="1807282"/>
            <a:ext cx="7396162" cy="4254126"/>
            <a:chOff x="717" y="940"/>
            <a:chExt cx="4326" cy="2371"/>
          </a:xfrm>
          <a:solidFill>
            <a:schemeClr val="accent5"/>
          </a:solidFill>
        </p:grpSpPr>
        <p:sp>
          <p:nvSpPr>
            <p:cNvPr id="156688" name="Freeform 16"/>
            <p:cNvSpPr>
              <a:spLocks/>
            </p:cNvSpPr>
            <p:nvPr/>
          </p:nvSpPr>
          <p:spPr bwMode="auto">
            <a:xfrm>
              <a:off x="1306" y="1496"/>
              <a:ext cx="224" cy="162"/>
            </a:xfrm>
            <a:custGeom>
              <a:avLst/>
              <a:gdLst/>
              <a:ahLst/>
              <a:cxnLst>
                <a:cxn ang="0">
                  <a:pos x="0" y="89"/>
                </a:cxn>
                <a:cxn ang="0">
                  <a:pos x="16" y="97"/>
                </a:cxn>
                <a:cxn ang="0">
                  <a:pos x="9" y="114"/>
                </a:cxn>
                <a:cxn ang="0">
                  <a:pos x="25" y="121"/>
                </a:cxn>
                <a:cxn ang="0">
                  <a:pos x="65" y="121"/>
                </a:cxn>
                <a:cxn ang="0">
                  <a:pos x="81" y="139"/>
                </a:cxn>
                <a:cxn ang="0">
                  <a:pos x="65" y="146"/>
                </a:cxn>
                <a:cxn ang="0">
                  <a:pos x="25" y="146"/>
                </a:cxn>
                <a:cxn ang="0">
                  <a:pos x="34" y="170"/>
                </a:cxn>
                <a:cxn ang="0">
                  <a:pos x="49" y="177"/>
                </a:cxn>
                <a:cxn ang="0">
                  <a:pos x="65" y="177"/>
                </a:cxn>
                <a:cxn ang="0">
                  <a:pos x="74" y="202"/>
                </a:cxn>
                <a:cxn ang="0">
                  <a:pos x="114" y="195"/>
                </a:cxn>
                <a:cxn ang="0">
                  <a:pos x="155" y="177"/>
                </a:cxn>
                <a:cxn ang="0">
                  <a:pos x="162" y="170"/>
                </a:cxn>
                <a:cxn ang="0">
                  <a:pos x="196" y="195"/>
                </a:cxn>
                <a:cxn ang="0">
                  <a:pos x="211" y="186"/>
                </a:cxn>
                <a:cxn ang="0">
                  <a:pos x="220" y="177"/>
                </a:cxn>
                <a:cxn ang="0">
                  <a:pos x="220" y="162"/>
                </a:cxn>
                <a:cxn ang="0">
                  <a:pos x="227" y="162"/>
                </a:cxn>
                <a:cxn ang="0">
                  <a:pos x="236" y="146"/>
                </a:cxn>
                <a:cxn ang="0">
                  <a:pos x="196" y="121"/>
                </a:cxn>
                <a:cxn ang="0">
                  <a:pos x="180" y="114"/>
                </a:cxn>
                <a:cxn ang="0">
                  <a:pos x="180" y="89"/>
                </a:cxn>
                <a:cxn ang="0">
                  <a:pos x="171" y="49"/>
                </a:cxn>
                <a:cxn ang="0">
                  <a:pos x="186" y="8"/>
                </a:cxn>
                <a:cxn ang="0">
                  <a:pos x="180" y="0"/>
                </a:cxn>
                <a:cxn ang="0">
                  <a:pos x="155" y="0"/>
                </a:cxn>
                <a:cxn ang="0">
                  <a:pos x="139" y="40"/>
                </a:cxn>
                <a:cxn ang="0">
                  <a:pos x="121" y="33"/>
                </a:cxn>
                <a:cxn ang="0">
                  <a:pos x="106" y="33"/>
                </a:cxn>
                <a:cxn ang="0">
                  <a:pos x="89" y="25"/>
                </a:cxn>
                <a:cxn ang="0">
                  <a:pos x="74" y="40"/>
                </a:cxn>
                <a:cxn ang="0">
                  <a:pos x="65" y="15"/>
                </a:cxn>
                <a:cxn ang="0">
                  <a:pos x="49" y="15"/>
                </a:cxn>
                <a:cxn ang="0">
                  <a:pos x="9" y="49"/>
                </a:cxn>
                <a:cxn ang="0">
                  <a:pos x="9" y="56"/>
                </a:cxn>
                <a:cxn ang="0">
                  <a:pos x="0" y="74"/>
                </a:cxn>
                <a:cxn ang="0">
                  <a:pos x="0" y="89"/>
                </a:cxn>
              </a:cxnLst>
              <a:rect l="0" t="0" r="r" b="b"/>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89" name="Freeform 17"/>
            <p:cNvSpPr>
              <a:spLocks/>
            </p:cNvSpPr>
            <p:nvPr/>
          </p:nvSpPr>
          <p:spPr bwMode="auto">
            <a:xfrm>
              <a:off x="1658" y="1488"/>
              <a:ext cx="347" cy="331"/>
            </a:xfrm>
            <a:custGeom>
              <a:avLst/>
              <a:gdLst/>
              <a:ahLst/>
              <a:cxnLst>
                <a:cxn ang="0">
                  <a:pos x="34" y="148"/>
                </a:cxn>
                <a:cxn ang="0">
                  <a:pos x="99" y="163"/>
                </a:cxn>
                <a:cxn ang="0">
                  <a:pos x="131" y="171"/>
                </a:cxn>
                <a:cxn ang="0">
                  <a:pos x="146" y="148"/>
                </a:cxn>
                <a:cxn ang="0">
                  <a:pos x="179" y="186"/>
                </a:cxn>
                <a:cxn ang="0">
                  <a:pos x="187" y="195"/>
                </a:cxn>
                <a:cxn ang="0">
                  <a:pos x="211" y="226"/>
                </a:cxn>
                <a:cxn ang="0">
                  <a:pos x="196" y="292"/>
                </a:cxn>
                <a:cxn ang="0">
                  <a:pos x="196" y="317"/>
                </a:cxn>
                <a:cxn ang="0">
                  <a:pos x="155" y="325"/>
                </a:cxn>
                <a:cxn ang="0">
                  <a:pos x="146" y="350"/>
                </a:cxn>
                <a:cxn ang="0">
                  <a:pos x="179" y="341"/>
                </a:cxn>
                <a:cxn ang="0">
                  <a:pos x="227" y="365"/>
                </a:cxn>
                <a:cxn ang="0">
                  <a:pos x="261" y="397"/>
                </a:cxn>
                <a:cxn ang="0">
                  <a:pos x="301" y="413"/>
                </a:cxn>
                <a:cxn ang="0">
                  <a:pos x="268" y="373"/>
                </a:cxn>
                <a:cxn ang="0">
                  <a:pos x="310" y="390"/>
                </a:cxn>
                <a:cxn ang="0">
                  <a:pos x="326" y="365"/>
                </a:cxn>
                <a:cxn ang="0">
                  <a:pos x="317" y="341"/>
                </a:cxn>
                <a:cxn ang="0">
                  <a:pos x="285" y="300"/>
                </a:cxn>
                <a:cxn ang="0">
                  <a:pos x="310" y="300"/>
                </a:cxn>
                <a:cxn ang="0">
                  <a:pos x="333" y="325"/>
                </a:cxn>
                <a:cxn ang="0">
                  <a:pos x="350" y="308"/>
                </a:cxn>
                <a:cxn ang="0">
                  <a:pos x="317" y="226"/>
                </a:cxn>
                <a:cxn ang="0">
                  <a:pos x="276" y="211"/>
                </a:cxn>
                <a:cxn ang="0">
                  <a:pos x="293" y="186"/>
                </a:cxn>
                <a:cxn ang="0">
                  <a:pos x="285" y="163"/>
                </a:cxn>
                <a:cxn ang="0">
                  <a:pos x="251" y="130"/>
                </a:cxn>
                <a:cxn ang="0">
                  <a:pos x="220" y="98"/>
                </a:cxn>
                <a:cxn ang="0">
                  <a:pos x="196" y="58"/>
                </a:cxn>
                <a:cxn ang="0">
                  <a:pos x="155" y="49"/>
                </a:cxn>
                <a:cxn ang="0">
                  <a:pos x="122" y="58"/>
                </a:cxn>
                <a:cxn ang="0">
                  <a:pos x="114" y="49"/>
                </a:cxn>
                <a:cxn ang="0">
                  <a:pos x="106" y="9"/>
                </a:cxn>
                <a:cxn ang="0">
                  <a:pos x="90" y="0"/>
                </a:cxn>
                <a:cxn ang="0">
                  <a:pos x="49" y="74"/>
                </a:cxn>
                <a:cxn ang="0">
                  <a:pos x="40" y="83"/>
                </a:cxn>
                <a:cxn ang="0">
                  <a:pos x="59" y="17"/>
                </a:cxn>
                <a:cxn ang="0">
                  <a:pos x="34" y="0"/>
                </a:cxn>
                <a:cxn ang="0">
                  <a:pos x="0" y="65"/>
                </a:cxn>
              </a:cxnLst>
              <a:rect l="0" t="0" r="r" b="b"/>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0" name="Freeform 18"/>
            <p:cNvSpPr>
              <a:spLocks/>
            </p:cNvSpPr>
            <p:nvPr/>
          </p:nvSpPr>
          <p:spPr bwMode="auto">
            <a:xfrm>
              <a:off x="1239" y="2045"/>
              <a:ext cx="696" cy="316"/>
            </a:xfrm>
            <a:custGeom>
              <a:avLst/>
              <a:gdLst/>
              <a:ahLst/>
              <a:cxnLst>
                <a:cxn ang="0">
                  <a:pos x="380" y="0"/>
                </a:cxn>
                <a:cxn ang="0">
                  <a:pos x="420" y="32"/>
                </a:cxn>
                <a:cxn ang="0">
                  <a:pos x="429" y="48"/>
                </a:cxn>
                <a:cxn ang="0">
                  <a:pos x="461" y="56"/>
                </a:cxn>
                <a:cxn ang="0">
                  <a:pos x="504" y="56"/>
                </a:cxn>
                <a:cxn ang="0">
                  <a:pos x="519" y="72"/>
                </a:cxn>
                <a:cxn ang="0">
                  <a:pos x="479" y="88"/>
                </a:cxn>
                <a:cxn ang="0">
                  <a:pos x="470" y="145"/>
                </a:cxn>
                <a:cxn ang="0">
                  <a:pos x="485" y="103"/>
                </a:cxn>
                <a:cxn ang="0">
                  <a:pos x="504" y="72"/>
                </a:cxn>
                <a:cxn ang="0">
                  <a:pos x="519" y="113"/>
                </a:cxn>
                <a:cxn ang="0">
                  <a:pos x="544" y="122"/>
                </a:cxn>
                <a:cxn ang="0">
                  <a:pos x="551" y="145"/>
                </a:cxn>
                <a:cxn ang="0">
                  <a:pos x="616" y="113"/>
                </a:cxn>
                <a:cxn ang="0">
                  <a:pos x="672" y="88"/>
                </a:cxn>
                <a:cxn ang="0">
                  <a:pos x="713" y="48"/>
                </a:cxn>
                <a:cxn ang="0">
                  <a:pos x="730" y="72"/>
                </a:cxn>
                <a:cxn ang="0">
                  <a:pos x="730" y="97"/>
                </a:cxn>
                <a:cxn ang="0">
                  <a:pos x="690" y="145"/>
                </a:cxn>
                <a:cxn ang="0">
                  <a:pos x="672" y="145"/>
                </a:cxn>
                <a:cxn ang="0">
                  <a:pos x="641" y="194"/>
                </a:cxn>
                <a:cxn ang="0">
                  <a:pos x="624" y="218"/>
                </a:cxn>
                <a:cxn ang="0">
                  <a:pos x="616" y="178"/>
                </a:cxn>
                <a:cxn ang="0">
                  <a:pos x="624" y="242"/>
                </a:cxn>
                <a:cxn ang="0">
                  <a:pos x="559" y="299"/>
                </a:cxn>
                <a:cxn ang="0">
                  <a:pos x="567" y="396"/>
                </a:cxn>
                <a:cxn ang="0">
                  <a:pos x="535" y="371"/>
                </a:cxn>
                <a:cxn ang="0">
                  <a:pos x="504" y="331"/>
                </a:cxn>
                <a:cxn ang="0">
                  <a:pos x="445" y="331"/>
                </a:cxn>
                <a:cxn ang="0">
                  <a:pos x="420" y="331"/>
                </a:cxn>
                <a:cxn ang="0">
                  <a:pos x="348" y="364"/>
                </a:cxn>
                <a:cxn ang="0">
                  <a:pos x="292" y="331"/>
                </a:cxn>
                <a:cxn ang="0">
                  <a:pos x="268" y="339"/>
                </a:cxn>
                <a:cxn ang="0">
                  <a:pos x="234" y="299"/>
                </a:cxn>
                <a:cxn ang="0">
                  <a:pos x="97" y="290"/>
                </a:cxn>
                <a:cxn ang="0">
                  <a:pos x="81" y="267"/>
                </a:cxn>
                <a:cxn ang="0">
                  <a:pos x="32" y="234"/>
                </a:cxn>
                <a:cxn ang="0">
                  <a:pos x="24" y="210"/>
                </a:cxn>
                <a:cxn ang="0">
                  <a:pos x="24" y="202"/>
                </a:cxn>
                <a:cxn ang="0">
                  <a:pos x="0" y="169"/>
                </a:cxn>
                <a:cxn ang="0">
                  <a:pos x="7" y="63"/>
                </a:cxn>
                <a:cxn ang="0">
                  <a:pos x="16" y="40"/>
                </a:cxn>
              </a:cxnLst>
              <a:rect l="0" t="0" r="r" b="b"/>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1" name="Freeform 19"/>
            <p:cNvSpPr>
              <a:spLocks/>
            </p:cNvSpPr>
            <p:nvPr/>
          </p:nvSpPr>
          <p:spPr bwMode="auto">
            <a:xfrm>
              <a:off x="717" y="1573"/>
              <a:ext cx="453" cy="394"/>
            </a:xfrm>
            <a:custGeom>
              <a:avLst/>
              <a:gdLst/>
              <a:ahLst/>
              <a:cxnLst>
                <a:cxn ang="0">
                  <a:pos x="479" y="453"/>
                </a:cxn>
                <a:cxn ang="0">
                  <a:pos x="432" y="388"/>
                </a:cxn>
                <a:cxn ang="0">
                  <a:pos x="414" y="365"/>
                </a:cxn>
                <a:cxn ang="0">
                  <a:pos x="389" y="381"/>
                </a:cxn>
                <a:cxn ang="0">
                  <a:pos x="366" y="348"/>
                </a:cxn>
                <a:cxn ang="0">
                  <a:pos x="341" y="348"/>
                </a:cxn>
                <a:cxn ang="0">
                  <a:pos x="317" y="49"/>
                </a:cxn>
                <a:cxn ang="0">
                  <a:pos x="276" y="49"/>
                </a:cxn>
                <a:cxn ang="0">
                  <a:pos x="236" y="33"/>
                </a:cxn>
                <a:cxn ang="0">
                  <a:pos x="196" y="17"/>
                </a:cxn>
                <a:cxn ang="0">
                  <a:pos x="162" y="8"/>
                </a:cxn>
                <a:cxn ang="0">
                  <a:pos x="131" y="17"/>
                </a:cxn>
                <a:cxn ang="0">
                  <a:pos x="90" y="42"/>
                </a:cxn>
                <a:cxn ang="0">
                  <a:pos x="65" y="57"/>
                </a:cxn>
                <a:cxn ang="0">
                  <a:pos x="25" y="98"/>
                </a:cxn>
                <a:cxn ang="0">
                  <a:pos x="50" y="139"/>
                </a:cxn>
                <a:cxn ang="0">
                  <a:pos x="74" y="179"/>
                </a:cxn>
                <a:cxn ang="0">
                  <a:pos x="50" y="186"/>
                </a:cxn>
                <a:cxn ang="0">
                  <a:pos x="40" y="170"/>
                </a:cxn>
                <a:cxn ang="0">
                  <a:pos x="0" y="202"/>
                </a:cxn>
                <a:cxn ang="0">
                  <a:pos x="18" y="219"/>
                </a:cxn>
                <a:cxn ang="0">
                  <a:pos x="34" y="235"/>
                </a:cxn>
                <a:cxn ang="0">
                  <a:pos x="65" y="235"/>
                </a:cxn>
                <a:cxn ang="0">
                  <a:pos x="82" y="235"/>
                </a:cxn>
                <a:cxn ang="0">
                  <a:pos x="82" y="267"/>
                </a:cxn>
                <a:cxn ang="0">
                  <a:pos x="59" y="276"/>
                </a:cxn>
                <a:cxn ang="0">
                  <a:pos x="40" y="276"/>
                </a:cxn>
                <a:cxn ang="0">
                  <a:pos x="50" y="365"/>
                </a:cxn>
                <a:cxn ang="0">
                  <a:pos x="74" y="356"/>
                </a:cxn>
                <a:cxn ang="0">
                  <a:pos x="74" y="381"/>
                </a:cxn>
                <a:cxn ang="0">
                  <a:pos x="106" y="388"/>
                </a:cxn>
                <a:cxn ang="0">
                  <a:pos x="114" y="388"/>
                </a:cxn>
                <a:cxn ang="0">
                  <a:pos x="131" y="406"/>
                </a:cxn>
                <a:cxn ang="0">
                  <a:pos x="90" y="453"/>
                </a:cxn>
                <a:cxn ang="0">
                  <a:pos x="59" y="471"/>
                </a:cxn>
                <a:cxn ang="0">
                  <a:pos x="40" y="493"/>
                </a:cxn>
                <a:cxn ang="0">
                  <a:pos x="114" y="453"/>
                </a:cxn>
                <a:cxn ang="0">
                  <a:pos x="139" y="429"/>
                </a:cxn>
                <a:cxn ang="0">
                  <a:pos x="187" y="388"/>
                </a:cxn>
                <a:cxn ang="0">
                  <a:pos x="179" y="372"/>
                </a:cxn>
                <a:cxn ang="0">
                  <a:pos x="196" y="341"/>
                </a:cxn>
                <a:cxn ang="0">
                  <a:pos x="227" y="325"/>
                </a:cxn>
                <a:cxn ang="0">
                  <a:pos x="211" y="341"/>
                </a:cxn>
                <a:cxn ang="0">
                  <a:pos x="211" y="372"/>
                </a:cxn>
                <a:cxn ang="0">
                  <a:pos x="211" y="381"/>
                </a:cxn>
                <a:cxn ang="0">
                  <a:pos x="243" y="365"/>
                </a:cxn>
                <a:cxn ang="0">
                  <a:pos x="243" y="332"/>
                </a:cxn>
                <a:cxn ang="0">
                  <a:pos x="301" y="356"/>
                </a:cxn>
                <a:cxn ang="0">
                  <a:pos x="349" y="365"/>
                </a:cxn>
                <a:cxn ang="0">
                  <a:pos x="358" y="372"/>
                </a:cxn>
                <a:cxn ang="0">
                  <a:pos x="423" y="453"/>
                </a:cxn>
                <a:cxn ang="0">
                  <a:pos x="407" y="406"/>
                </a:cxn>
                <a:cxn ang="0">
                  <a:pos x="414" y="388"/>
                </a:cxn>
                <a:cxn ang="0">
                  <a:pos x="432" y="421"/>
                </a:cxn>
                <a:cxn ang="0">
                  <a:pos x="432" y="429"/>
                </a:cxn>
                <a:cxn ang="0">
                  <a:pos x="432" y="453"/>
                </a:cxn>
                <a:cxn ang="0">
                  <a:pos x="438" y="462"/>
                </a:cxn>
                <a:cxn ang="0">
                  <a:pos x="455" y="471"/>
                </a:cxn>
                <a:cxn ang="0">
                  <a:pos x="455" y="453"/>
                </a:cxn>
                <a:cxn ang="0">
                  <a:pos x="463" y="478"/>
                </a:cxn>
                <a:cxn ang="0">
                  <a:pos x="479" y="478"/>
                </a:cxn>
              </a:cxnLst>
              <a:rect l="0" t="0" r="r" b="b"/>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2" name="Freeform 20"/>
            <p:cNvSpPr>
              <a:spLocks/>
            </p:cNvSpPr>
            <p:nvPr/>
          </p:nvSpPr>
          <p:spPr bwMode="auto">
            <a:xfrm>
              <a:off x="1039" y="1476"/>
              <a:ext cx="1034" cy="686"/>
            </a:xfrm>
            <a:custGeom>
              <a:avLst/>
              <a:gdLst/>
              <a:ahLst/>
              <a:cxnLst>
                <a:cxn ang="0">
                  <a:pos x="756" y="851"/>
                </a:cxn>
                <a:cxn ang="0">
                  <a:pos x="763" y="827"/>
                </a:cxn>
                <a:cxn ang="0">
                  <a:pos x="771" y="786"/>
                </a:cxn>
                <a:cxn ang="0">
                  <a:pos x="706" y="746"/>
                </a:cxn>
                <a:cxn ang="0">
                  <a:pos x="632" y="746"/>
                </a:cxn>
                <a:cxn ang="0">
                  <a:pos x="585" y="722"/>
                </a:cxn>
                <a:cxn ang="0">
                  <a:pos x="171" y="680"/>
                </a:cxn>
                <a:cxn ang="0">
                  <a:pos x="138" y="615"/>
                </a:cxn>
                <a:cxn ang="0">
                  <a:pos x="91" y="510"/>
                </a:cxn>
                <a:cxn ang="0">
                  <a:pos x="48" y="503"/>
                </a:cxn>
                <a:cxn ang="0">
                  <a:pos x="0" y="470"/>
                </a:cxn>
                <a:cxn ang="0">
                  <a:pos x="66" y="202"/>
                </a:cxn>
                <a:cxn ang="0">
                  <a:pos x="147" y="164"/>
                </a:cxn>
                <a:cxn ang="0">
                  <a:pos x="187" y="171"/>
                </a:cxn>
                <a:cxn ang="0">
                  <a:pos x="212" y="195"/>
                </a:cxn>
                <a:cxn ang="0">
                  <a:pos x="268" y="195"/>
                </a:cxn>
                <a:cxn ang="0">
                  <a:pos x="341" y="220"/>
                </a:cxn>
                <a:cxn ang="0">
                  <a:pos x="358" y="261"/>
                </a:cxn>
                <a:cxn ang="0">
                  <a:pos x="415" y="236"/>
                </a:cxn>
                <a:cxn ang="0">
                  <a:pos x="504" y="252"/>
                </a:cxn>
                <a:cxn ang="0">
                  <a:pos x="552" y="227"/>
                </a:cxn>
                <a:cxn ang="0">
                  <a:pos x="569" y="202"/>
                </a:cxn>
                <a:cxn ang="0">
                  <a:pos x="577" y="261"/>
                </a:cxn>
                <a:cxn ang="0">
                  <a:pos x="601" y="195"/>
                </a:cxn>
                <a:cxn ang="0">
                  <a:pos x="592" y="105"/>
                </a:cxn>
                <a:cxn ang="0">
                  <a:pos x="617" y="0"/>
                </a:cxn>
                <a:cxn ang="0">
                  <a:pos x="617" y="65"/>
                </a:cxn>
                <a:cxn ang="0">
                  <a:pos x="632" y="171"/>
                </a:cxn>
                <a:cxn ang="0">
                  <a:pos x="666" y="202"/>
                </a:cxn>
                <a:cxn ang="0">
                  <a:pos x="697" y="267"/>
                </a:cxn>
                <a:cxn ang="0">
                  <a:pos x="731" y="179"/>
                </a:cxn>
                <a:cxn ang="0">
                  <a:pos x="763" y="227"/>
                </a:cxn>
                <a:cxn ang="0">
                  <a:pos x="763" y="276"/>
                </a:cxn>
                <a:cxn ang="0">
                  <a:pos x="697" y="292"/>
                </a:cxn>
                <a:cxn ang="0">
                  <a:pos x="673" y="373"/>
                </a:cxn>
                <a:cxn ang="0">
                  <a:pos x="626" y="413"/>
                </a:cxn>
                <a:cxn ang="0">
                  <a:pos x="592" y="478"/>
                </a:cxn>
                <a:cxn ang="0">
                  <a:pos x="626" y="560"/>
                </a:cxn>
                <a:cxn ang="0">
                  <a:pos x="716" y="593"/>
                </a:cxn>
                <a:cxn ang="0">
                  <a:pos x="788" y="680"/>
                </a:cxn>
                <a:cxn ang="0">
                  <a:pos x="819" y="575"/>
                </a:cxn>
                <a:cxn ang="0">
                  <a:pos x="812" y="503"/>
                </a:cxn>
                <a:cxn ang="0">
                  <a:pos x="803" y="429"/>
                </a:cxn>
                <a:cxn ang="0">
                  <a:pos x="859" y="413"/>
                </a:cxn>
                <a:cxn ang="0">
                  <a:pos x="918" y="454"/>
                </a:cxn>
                <a:cxn ang="0">
                  <a:pos x="967" y="487"/>
                </a:cxn>
                <a:cxn ang="0">
                  <a:pos x="1015" y="575"/>
                </a:cxn>
                <a:cxn ang="0">
                  <a:pos x="1055" y="600"/>
                </a:cxn>
                <a:cxn ang="0">
                  <a:pos x="1070" y="633"/>
                </a:cxn>
                <a:cxn ang="0">
                  <a:pos x="1095" y="665"/>
                </a:cxn>
                <a:cxn ang="0">
                  <a:pos x="1015" y="705"/>
                </a:cxn>
                <a:cxn ang="0">
                  <a:pos x="933" y="722"/>
                </a:cxn>
                <a:cxn ang="0">
                  <a:pos x="925" y="737"/>
                </a:cxn>
                <a:cxn ang="0">
                  <a:pos x="983" y="737"/>
                </a:cxn>
                <a:cxn ang="0">
                  <a:pos x="974" y="746"/>
                </a:cxn>
                <a:cxn ang="0">
                  <a:pos x="1015" y="786"/>
                </a:cxn>
                <a:cxn ang="0">
                  <a:pos x="1039" y="777"/>
                </a:cxn>
                <a:cxn ang="0">
                  <a:pos x="967" y="827"/>
                </a:cxn>
                <a:cxn ang="0">
                  <a:pos x="974" y="786"/>
                </a:cxn>
                <a:cxn ang="0">
                  <a:pos x="933" y="762"/>
                </a:cxn>
                <a:cxn ang="0">
                  <a:pos x="902" y="795"/>
                </a:cxn>
                <a:cxn ang="0">
                  <a:pos x="819" y="817"/>
                </a:cxn>
              </a:cxnLst>
              <a:rect l="0" t="0" r="r" b="b"/>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3" name="Freeform 21"/>
            <p:cNvSpPr>
              <a:spLocks/>
            </p:cNvSpPr>
            <p:nvPr/>
          </p:nvSpPr>
          <p:spPr bwMode="auto">
            <a:xfrm>
              <a:off x="3634" y="1981"/>
              <a:ext cx="736" cy="433"/>
            </a:xfrm>
            <a:custGeom>
              <a:avLst/>
              <a:gdLst/>
              <a:ahLst/>
              <a:cxnLst>
                <a:cxn ang="0">
                  <a:pos x="194" y="113"/>
                </a:cxn>
                <a:cxn ang="0">
                  <a:pos x="219" y="162"/>
                </a:cxn>
                <a:cxn ang="0">
                  <a:pos x="340" y="203"/>
                </a:cxn>
                <a:cxn ang="0">
                  <a:pos x="430" y="209"/>
                </a:cxn>
                <a:cxn ang="0">
                  <a:pos x="480" y="178"/>
                </a:cxn>
                <a:cxn ang="0">
                  <a:pos x="535" y="153"/>
                </a:cxn>
                <a:cxn ang="0">
                  <a:pos x="575" y="121"/>
                </a:cxn>
                <a:cxn ang="0">
                  <a:pos x="535" y="121"/>
                </a:cxn>
                <a:cxn ang="0">
                  <a:pos x="560" y="81"/>
                </a:cxn>
                <a:cxn ang="0">
                  <a:pos x="600" y="32"/>
                </a:cxn>
                <a:cxn ang="0">
                  <a:pos x="600" y="7"/>
                </a:cxn>
                <a:cxn ang="0">
                  <a:pos x="672" y="23"/>
                </a:cxn>
                <a:cxn ang="0">
                  <a:pos x="731" y="97"/>
                </a:cxn>
                <a:cxn ang="0">
                  <a:pos x="779" y="104"/>
                </a:cxn>
                <a:cxn ang="0">
                  <a:pos x="747" y="162"/>
                </a:cxn>
                <a:cxn ang="0">
                  <a:pos x="731" y="209"/>
                </a:cxn>
                <a:cxn ang="0">
                  <a:pos x="697" y="218"/>
                </a:cxn>
                <a:cxn ang="0">
                  <a:pos x="650" y="250"/>
                </a:cxn>
                <a:cxn ang="0">
                  <a:pos x="609" y="275"/>
                </a:cxn>
                <a:cxn ang="0">
                  <a:pos x="617" y="243"/>
                </a:cxn>
                <a:cxn ang="0">
                  <a:pos x="575" y="266"/>
                </a:cxn>
                <a:cxn ang="0">
                  <a:pos x="585" y="299"/>
                </a:cxn>
                <a:cxn ang="0">
                  <a:pos x="625" y="308"/>
                </a:cxn>
                <a:cxn ang="0">
                  <a:pos x="585" y="331"/>
                </a:cxn>
                <a:cxn ang="0">
                  <a:pos x="617" y="380"/>
                </a:cxn>
                <a:cxn ang="0">
                  <a:pos x="592" y="405"/>
                </a:cxn>
                <a:cxn ang="0">
                  <a:pos x="592" y="452"/>
                </a:cxn>
                <a:cxn ang="0">
                  <a:pos x="575" y="485"/>
                </a:cxn>
                <a:cxn ang="0">
                  <a:pos x="544" y="510"/>
                </a:cxn>
                <a:cxn ang="0">
                  <a:pos x="511" y="510"/>
                </a:cxn>
                <a:cxn ang="0">
                  <a:pos x="470" y="533"/>
                </a:cxn>
                <a:cxn ang="0">
                  <a:pos x="446" y="526"/>
                </a:cxn>
                <a:cxn ang="0">
                  <a:pos x="423" y="510"/>
                </a:cxn>
                <a:cxn ang="0">
                  <a:pos x="364" y="510"/>
                </a:cxn>
                <a:cxn ang="0">
                  <a:pos x="358" y="533"/>
                </a:cxn>
                <a:cxn ang="0">
                  <a:pos x="340" y="526"/>
                </a:cxn>
                <a:cxn ang="0">
                  <a:pos x="324" y="502"/>
                </a:cxn>
                <a:cxn ang="0">
                  <a:pos x="317" y="452"/>
                </a:cxn>
                <a:cxn ang="0">
                  <a:pos x="284" y="420"/>
                </a:cxn>
                <a:cxn ang="0">
                  <a:pos x="202" y="436"/>
                </a:cxn>
                <a:cxn ang="0">
                  <a:pos x="178" y="436"/>
                </a:cxn>
                <a:cxn ang="0">
                  <a:pos x="129" y="420"/>
                </a:cxn>
                <a:cxn ang="0">
                  <a:pos x="88" y="405"/>
                </a:cxn>
                <a:cxn ang="0">
                  <a:pos x="73" y="371"/>
                </a:cxn>
                <a:cxn ang="0">
                  <a:pos x="82" y="323"/>
                </a:cxn>
                <a:cxn ang="0">
                  <a:pos x="32" y="315"/>
                </a:cxn>
                <a:cxn ang="0">
                  <a:pos x="16" y="299"/>
                </a:cxn>
                <a:cxn ang="0">
                  <a:pos x="0" y="250"/>
                </a:cxn>
                <a:cxn ang="0">
                  <a:pos x="40" y="234"/>
                </a:cxn>
                <a:cxn ang="0">
                  <a:pos x="88" y="203"/>
                </a:cxn>
                <a:cxn ang="0">
                  <a:pos x="106" y="162"/>
                </a:cxn>
                <a:cxn ang="0">
                  <a:pos x="147" y="129"/>
                </a:cxn>
              </a:cxnLst>
              <a:rect l="0" t="0" r="r" b="b"/>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4" name="Freeform 22"/>
            <p:cNvSpPr>
              <a:spLocks/>
            </p:cNvSpPr>
            <p:nvPr/>
          </p:nvSpPr>
          <p:spPr bwMode="auto">
            <a:xfrm>
              <a:off x="3481" y="2219"/>
              <a:ext cx="199" cy="163"/>
            </a:xfrm>
            <a:custGeom>
              <a:avLst/>
              <a:gdLst/>
              <a:ahLst/>
              <a:cxnLst>
                <a:cxn ang="0">
                  <a:pos x="8" y="178"/>
                </a:cxn>
                <a:cxn ang="0">
                  <a:pos x="8" y="162"/>
                </a:cxn>
                <a:cxn ang="0">
                  <a:pos x="23" y="153"/>
                </a:cxn>
                <a:cxn ang="0">
                  <a:pos x="16" y="137"/>
                </a:cxn>
                <a:cxn ang="0">
                  <a:pos x="8" y="129"/>
                </a:cxn>
                <a:cxn ang="0">
                  <a:pos x="0" y="113"/>
                </a:cxn>
                <a:cxn ang="0">
                  <a:pos x="16" y="121"/>
                </a:cxn>
                <a:cxn ang="0">
                  <a:pos x="65" y="113"/>
                </a:cxn>
                <a:cxn ang="0">
                  <a:pos x="65" y="97"/>
                </a:cxn>
                <a:cxn ang="0">
                  <a:pos x="73" y="90"/>
                </a:cxn>
                <a:cxn ang="0">
                  <a:pos x="107" y="81"/>
                </a:cxn>
                <a:cxn ang="0">
                  <a:pos x="107" y="66"/>
                </a:cxn>
                <a:cxn ang="0">
                  <a:pos x="113" y="56"/>
                </a:cxn>
                <a:cxn ang="0">
                  <a:pos x="113" y="49"/>
                </a:cxn>
                <a:cxn ang="0">
                  <a:pos x="122" y="49"/>
                </a:cxn>
                <a:cxn ang="0">
                  <a:pos x="129" y="32"/>
                </a:cxn>
                <a:cxn ang="0">
                  <a:pos x="129" y="16"/>
                </a:cxn>
                <a:cxn ang="0">
                  <a:pos x="147" y="9"/>
                </a:cxn>
                <a:cxn ang="0">
                  <a:pos x="162" y="0"/>
                </a:cxn>
                <a:cxn ang="0">
                  <a:pos x="170" y="0"/>
                </a:cxn>
                <a:cxn ang="0">
                  <a:pos x="187" y="9"/>
                </a:cxn>
                <a:cxn ang="0">
                  <a:pos x="194" y="16"/>
                </a:cxn>
                <a:cxn ang="0">
                  <a:pos x="210" y="24"/>
                </a:cxn>
                <a:cxn ang="0">
                  <a:pos x="202" y="32"/>
                </a:cxn>
                <a:cxn ang="0">
                  <a:pos x="187" y="41"/>
                </a:cxn>
                <a:cxn ang="0">
                  <a:pos x="170" y="32"/>
                </a:cxn>
                <a:cxn ang="0">
                  <a:pos x="162" y="41"/>
                </a:cxn>
                <a:cxn ang="0">
                  <a:pos x="170" y="49"/>
                </a:cxn>
                <a:cxn ang="0">
                  <a:pos x="162" y="66"/>
                </a:cxn>
                <a:cxn ang="0">
                  <a:pos x="178" y="72"/>
                </a:cxn>
                <a:cxn ang="0">
                  <a:pos x="178" y="81"/>
                </a:cxn>
                <a:cxn ang="0">
                  <a:pos x="170" y="81"/>
                </a:cxn>
                <a:cxn ang="0">
                  <a:pos x="178" y="90"/>
                </a:cxn>
                <a:cxn ang="0">
                  <a:pos x="138" y="137"/>
                </a:cxn>
                <a:cxn ang="0">
                  <a:pos x="122" y="146"/>
                </a:cxn>
                <a:cxn ang="0">
                  <a:pos x="113" y="137"/>
                </a:cxn>
                <a:cxn ang="0">
                  <a:pos x="107" y="146"/>
                </a:cxn>
                <a:cxn ang="0">
                  <a:pos x="107" y="162"/>
                </a:cxn>
                <a:cxn ang="0">
                  <a:pos x="113" y="162"/>
                </a:cxn>
                <a:cxn ang="0">
                  <a:pos x="113" y="169"/>
                </a:cxn>
                <a:cxn ang="0">
                  <a:pos x="122" y="169"/>
                </a:cxn>
                <a:cxn ang="0">
                  <a:pos x="122" y="186"/>
                </a:cxn>
                <a:cxn ang="0">
                  <a:pos x="122" y="194"/>
                </a:cxn>
                <a:cxn ang="0">
                  <a:pos x="97" y="194"/>
                </a:cxn>
                <a:cxn ang="0">
                  <a:pos x="88" y="203"/>
                </a:cxn>
                <a:cxn ang="0">
                  <a:pos x="82" y="194"/>
                </a:cxn>
                <a:cxn ang="0">
                  <a:pos x="73" y="178"/>
                </a:cxn>
                <a:cxn ang="0">
                  <a:pos x="48" y="178"/>
                </a:cxn>
                <a:cxn ang="0">
                  <a:pos x="32" y="178"/>
                </a:cxn>
                <a:cxn ang="0">
                  <a:pos x="8" y="178"/>
                </a:cxn>
              </a:cxnLst>
              <a:rect l="0" t="0" r="r" b="b"/>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5" name="Freeform 23"/>
            <p:cNvSpPr>
              <a:spLocks/>
            </p:cNvSpPr>
            <p:nvPr/>
          </p:nvSpPr>
          <p:spPr bwMode="auto">
            <a:xfrm>
              <a:off x="3473" y="2200"/>
              <a:ext cx="176" cy="116"/>
            </a:xfrm>
            <a:custGeom>
              <a:avLst/>
              <a:gdLst/>
              <a:ahLst/>
              <a:cxnLst>
                <a:cxn ang="0">
                  <a:pos x="179" y="24"/>
                </a:cxn>
                <a:cxn ang="0">
                  <a:pos x="171" y="24"/>
                </a:cxn>
                <a:cxn ang="0">
                  <a:pos x="156" y="33"/>
                </a:cxn>
                <a:cxn ang="0">
                  <a:pos x="138" y="40"/>
                </a:cxn>
                <a:cxn ang="0">
                  <a:pos x="138" y="56"/>
                </a:cxn>
                <a:cxn ang="0">
                  <a:pos x="131" y="73"/>
                </a:cxn>
                <a:cxn ang="0">
                  <a:pos x="122" y="73"/>
                </a:cxn>
                <a:cxn ang="0">
                  <a:pos x="122" y="80"/>
                </a:cxn>
                <a:cxn ang="0">
                  <a:pos x="116" y="90"/>
                </a:cxn>
                <a:cxn ang="0">
                  <a:pos x="116" y="105"/>
                </a:cxn>
                <a:cxn ang="0">
                  <a:pos x="82" y="114"/>
                </a:cxn>
                <a:cxn ang="0">
                  <a:pos x="74" y="121"/>
                </a:cxn>
                <a:cxn ang="0">
                  <a:pos x="74" y="137"/>
                </a:cxn>
                <a:cxn ang="0">
                  <a:pos x="25" y="145"/>
                </a:cxn>
                <a:cxn ang="0">
                  <a:pos x="9" y="137"/>
                </a:cxn>
                <a:cxn ang="0">
                  <a:pos x="17" y="121"/>
                </a:cxn>
                <a:cxn ang="0">
                  <a:pos x="17" y="114"/>
                </a:cxn>
                <a:cxn ang="0">
                  <a:pos x="0" y="105"/>
                </a:cxn>
                <a:cxn ang="0">
                  <a:pos x="0" y="73"/>
                </a:cxn>
                <a:cxn ang="0">
                  <a:pos x="9" y="56"/>
                </a:cxn>
                <a:cxn ang="0">
                  <a:pos x="9" y="48"/>
                </a:cxn>
                <a:cxn ang="0">
                  <a:pos x="32" y="48"/>
                </a:cxn>
                <a:cxn ang="0">
                  <a:pos x="32" y="40"/>
                </a:cxn>
                <a:cxn ang="0">
                  <a:pos x="50" y="40"/>
                </a:cxn>
                <a:cxn ang="0">
                  <a:pos x="57" y="24"/>
                </a:cxn>
                <a:cxn ang="0">
                  <a:pos x="66" y="24"/>
                </a:cxn>
                <a:cxn ang="0">
                  <a:pos x="66" y="16"/>
                </a:cxn>
                <a:cxn ang="0">
                  <a:pos x="97" y="24"/>
                </a:cxn>
                <a:cxn ang="0">
                  <a:pos x="116" y="24"/>
                </a:cxn>
                <a:cxn ang="0">
                  <a:pos x="116" y="16"/>
                </a:cxn>
                <a:cxn ang="0">
                  <a:pos x="122" y="16"/>
                </a:cxn>
                <a:cxn ang="0">
                  <a:pos x="131" y="0"/>
                </a:cxn>
                <a:cxn ang="0">
                  <a:pos x="138" y="8"/>
                </a:cxn>
                <a:cxn ang="0">
                  <a:pos x="147" y="33"/>
                </a:cxn>
                <a:cxn ang="0">
                  <a:pos x="162" y="16"/>
                </a:cxn>
                <a:cxn ang="0">
                  <a:pos x="187" y="24"/>
                </a:cxn>
                <a:cxn ang="0">
                  <a:pos x="179" y="24"/>
                </a:cxn>
              </a:cxnLst>
              <a:rect l="0" t="0" r="r" b="b"/>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6" name="Freeform 24"/>
            <p:cNvSpPr>
              <a:spLocks/>
            </p:cNvSpPr>
            <p:nvPr/>
          </p:nvSpPr>
          <p:spPr bwMode="auto">
            <a:xfrm>
              <a:off x="3275" y="2180"/>
              <a:ext cx="228" cy="182"/>
            </a:xfrm>
            <a:custGeom>
              <a:avLst/>
              <a:gdLst/>
              <a:ahLst/>
              <a:cxnLst>
                <a:cxn ang="0">
                  <a:pos x="227" y="227"/>
                </a:cxn>
                <a:cxn ang="0">
                  <a:pos x="170" y="218"/>
                </a:cxn>
                <a:cxn ang="0">
                  <a:pos x="162" y="202"/>
                </a:cxn>
                <a:cxn ang="0">
                  <a:pos x="137" y="211"/>
                </a:cxn>
                <a:cxn ang="0">
                  <a:pos x="121" y="211"/>
                </a:cxn>
                <a:cxn ang="0">
                  <a:pos x="96" y="186"/>
                </a:cxn>
                <a:cxn ang="0">
                  <a:pos x="80" y="162"/>
                </a:cxn>
                <a:cxn ang="0">
                  <a:pos x="65" y="155"/>
                </a:cxn>
                <a:cxn ang="0">
                  <a:pos x="56" y="155"/>
                </a:cxn>
                <a:cxn ang="0">
                  <a:pos x="48" y="146"/>
                </a:cxn>
                <a:cxn ang="0">
                  <a:pos x="40" y="121"/>
                </a:cxn>
                <a:cxn ang="0">
                  <a:pos x="24" y="115"/>
                </a:cxn>
                <a:cxn ang="0">
                  <a:pos x="15" y="98"/>
                </a:cxn>
                <a:cxn ang="0">
                  <a:pos x="24" y="81"/>
                </a:cxn>
                <a:cxn ang="0">
                  <a:pos x="24" y="65"/>
                </a:cxn>
                <a:cxn ang="0">
                  <a:pos x="15" y="65"/>
                </a:cxn>
                <a:cxn ang="0">
                  <a:pos x="8" y="49"/>
                </a:cxn>
                <a:cxn ang="0">
                  <a:pos x="0" y="9"/>
                </a:cxn>
                <a:cxn ang="0">
                  <a:pos x="8" y="0"/>
                </a:cxn>
                <a:cxn ang="0">
                  <a:pos x="15" y="16"/>
                </a:cxn>
                <a:cxn ang="0">
                  <a:pos x="24" y="16"/>
                </a:cxn>
                <a:cxn ang="0">
                  <a:pos x="31" y="16"/>
                </a:cxn>
                <a:cxn ang="0">
                  <a:pos x="48" y="9"/>
                </a:cxn>
                <a:cxn ang="0">
                  <a:pos x="56" y="9"/>
                </a:cxn>
                <a:cxn ang="0">
                  <a:pos x="48" y="16"/>
                </a:cxn>
                <a:cxn ang="0">
                  <a:pos x="65" y="25"/>
                </a:cxn>
                <a:cxn ang="0">
                  <a:pos x="65" y="41"/>
                </a:cxn>
                <a:cxn ang="0">
                  <a:pos x="96" y="58"/>
                </a:cxn>
                <a:cxn ang="0">
                  <a:pos x="130" y="58"/>
                </a:cxn>
                <a:cxn ang="0">
                  <a:pos x="130" y="41"/>
                </a:cxn>
                <a:cxn ang="0">
                  <a:pos x="145" y="33"/>
                </a:cxn>
                <a:cxn ang="0">
                  <a:pos x="170" y="33"/>
                </a:cxn>
                <a:cxn ang="0">
                  <a:pos x="219" y="58"/>
                </a:cxn>
                <a:cxn ang="0">
                  <a:pos x="219" y="65"/>
                </a:cxn>
                <a:cxn ang="0">
                  <a:pos x="219" y="73"/>
                </a:cxn>
                <a:cxn ang="0">
                  <a:pos x="219" y="81"/>
                </a:cxn>
                <a:cxn ang="0">
                  <a:pos x="210" y="98"/>
                </a:cxn>
                <a:cxn ang="0">
                  <a:pos x="210" y="130"/>
                </a:cxn>
                <a:cxn ang="0">
                  <a:pos x="227" y="139"/>
                </a:cxn>
                <a:cxn ang="0">
                  <a:pos x="227" y="146"/>
                </a:cxn>
                <a:cxn ang="0">
                  <a:pos x="219" y="162"/>
                </a:cxn>
                <a:cxn ang="0">
                  <a:pos x="227" y="178"/>
                </a:cxn>
                <a:cxn ang="0">
                  <a:pos x="235" y="186"/>
                </a:cxn>
                <a:cxn ang="0">
                  <a:pos x="242" y="202"/>
                </a:cxn>
                <a:cxn ang="0">
                  <a:pos x="227" y="211"/>
                </a:cxn>
                <a:cxn ang="0">
                  <a:pos x="227" y="227"/>
                </a:cxn>
              </a:cxnLst>
              <a:rect l="0" t="0" r="r" b="b"/>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7" name="Freeform 25"/>
            <p:cNvSpPr>
              <a:spLocks/>
            </p:cNvSpPr>
            <p:nvPr/>
          </p:nvSpPr>
          <p:spPr bwMode="auto">
            <a:xfrm>
              <a:off x="3582" y="2136"/>
              <a:ext cx="130" cy="52"/>
            </a:xfrm>
            <a:custGeom>
              <a:avLst/>
              <a:gdLst/>
              <a:ahLst/>
              <a:cxnLst>
                <a:cxn ang="0">
                  <a:pos x="137" y="15"/>
                </a:cxn>
                <a:cxn ang="0">
                  <a:pos x="137" y="24"/>
                </a:cxn>
                <a:cxn ang="0">
                  <a:pos x="112" y="40"/>
                </a:cxn>
                <a:cxn ang="0">
                  <a:pos x="95" y="40"/>
                </a:cxn>
                <a:cxn ang="0">
                  <a:pos x="87" y="49"/>
                </a:cxn>
                <a:cxn ang="0">
                  <a:pos x="71" y="49"/>
                </a:cxn>
                <a:cxn ang="0">
                  <a:pos x="55" y="56"/>
                </a:cxn>
                <a:cxn ang="0">
                  <a:pos x="55" y="65"/>
                </a:cxn>
                <a:cxn ang="0">
                  <a:pos x="31" y="65"/>
                </a:cxn>
                <a:cxn ang="0">
                  <a:pos x="22" y="65"/>
                </a:cxn>
                <a:cxn ang="0">
                  <a:pos x="0" y="65"/>
                </a:cxn>
                <a:cxn ang="0">
                  <a:pos x="0" y="56"/>
                </a:cxn>
                <a:cxn ang="0">
                  <a:pos x="15" y="56"/>
                </a:cxn>
                <a:cxn ang="0">
                  <a:pos x="15" y="49"/>
                </a:cxn>
                <a:cxn ang="0">
                  <a:pos x="31" y="49"/>
                </a:cxn>
                <a:cxn ang="0">
                  <a:pos x="46" y="40"/>
                </a:cxn>
                <a:cxn ang="0">
                  <a:pos x="31" y="32"/>
                </a:cxn>
                <a:cxn ang="0">
                  <a:pos x="22" y="32"/>
                </a:cxn>
                <a:cxn ang="0">
                  <a:pos x="6" y="32"/>
                </a:cxn>
                <a:cxn ang="0">
                  <a:pos x="22" y="15"/>
                </a:cxn>
                <a:cxn ang="0">
                  <a:pos x="15" y="15"/>
                </a:cxn>
                <a:cxn ang="0">
                  <a:pos x="22" y="9"/>
                </a:cxn>
                <a:cxn ang="0">
                  <a:pos x="46" y="15"/>
                </a:cxn>
                <a:cxn ang="0">
                  <a:pos x="46" y="9"/>
                </a:cxn>
                <a:cxn ang="0">
                  <a:pos x="55" y="0"/>
                </a:cxn>
                <a:cxn ang="0">
                  <a:pos x="71" y="9"/>
                </a:cxn>
                <a:cxn ang="0">
                  <a:pos x="120" y="9"/>
                </a:cxn>
                <a:cxn ang="0">
                  <a:pos x="137" y="15"/>
                </a:cxn>
              </a:cxnLst>
              <a:rect l="0" t="0" r="r" b="b"/>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8" name="Freeform 26"/>
            <p:cNvSpPr>
              <a:spLocks/>
            </p:cNvSpPr>
            <p:nvPr/>
          </p:nvSpPr>
          <p:spPr bwMode="auto">
            <a:xfrm>
              <a:off x="3373" y="2143"/>
              <a:ext cx="178" cy="96"/>
            </a:xfrm>
            <a:custGeom>
              <a:avLst/>
              <a:gdLst/>
              <a:ahLst/>
              <a:cxnLst>
                <a:cxn ang="0">
                  <a:pos x="179" y="96"/>
                </a:cxn>
                <a:cxn ang="0">
                  <a:pos x="171" y="88"/>
                </a:cxn>
                <a:cxn ang="0">
                  <a:pos x="171" y="96"/>
                </a:cxn>
                <a:cxn ang="0">
                  <a:pos x="162" y="96"/>
                </a:cxn>
                <a:cxn ang="0">
                  <a:pos x="155" y="112"/>
                </a:cxn>
                <a:cxn ang="0">
                  <a:pos x="137" y="112"/>
                </a:cxn>
                <a:cxn ang="0">
                  <a:pos x="137" y="120"/>
                </a:cxn>
                <a:cxn ang="0">
                  <a:pos x="114" y="120"/>
                </a:cxn>
                <a:cxn ang="0">
                  <a:pos x="114" y="112"/>
                </a:cxn>
                <a:cxn ang="0">
                  <a:pos x="114" y="105"/>
                </a:cxn>
                <a:cxn ang="0">
                  <a:pos x="65" y="80"/>
                </a:cxn>
                <a:cxn ang="0">
                  <a:pos x="40" y="80"/>
                </a:cxn>
                <a:cxn ang="0">
                  <a:pos x="25" y="88"/>
                </a:cxn>
                <a:cxn ang="0">
                  <a:pos x="25" y="63"/>
                </a:cxn>
                <a:cxn ang="0">
                  <a:pos x="16" y="63"/>
                </a:cxn>
                <a:cxn ang="0">
                  <a:pos x="16" y="47"/>
                </a:cxn>
                <a:cxn ang="0">
                  <a:pos x="9" y="47"/>
                </a:cxn>
                <a:cxn ang="0">
                  <a:pos x="9" y="40"/>
                </a:cxn>
                <a:cxn ang="0">
                  <a:pos x="25" y="40"/>
                </a:cxn>
                <a:cxn ang="0">
                  <a:pos x="32" y="31"/>
                </a:cxn>
                <a:cxn ang="0">
                  <a:pos x="16" y="15"/>
                </a:cxn>
                <a:cxn ang="0">
                  <a:pos x="9" y="15"/>
                </a:cxn>
                <a:cxn ang="0">
                  <a:pos x="9" y="31"/>
                </a:cxn>
                <a:cxn ang="0">
                  <a:pos x="0" y="15"/>
                </a:cxn>
                <a:cxn ang="0">
                  <a:pos x="25" y="6"/>
                </a:cxn>
                <a:cxn ang="0">
                  <a:pos x="40" y="23"/>
                </a:cxn>
                <a:cxn ang="0">
                  <a:pos x="49" y="23"/>
                </a:cxn>
                <a:cxn ang="0">
                  <a:pos x="57" y="23"/>
                </a:cxn>
                <a:cxn ang="0">
                  <a:pos x="57" y="15"/>
                </a:cxn>
                <a:cxn ang="0">
                  <a:pos x="74" y="6"/>
                </a:cxn>
                <a:cxn ang="0">
                  <a:pos x="81" y="6"/>
                </a:cxn>
                <a:cxn ang="0">
                  <a:pos x="74" y="0"/>
                </a:cxn>
                <a:cxn ang="0">
                  <a:pos x="81" y="0"/>
                </a:cxn>
                <a:cxn ang="0">
                  <a:pos x="97" y="6"/>
                </a:cxn>
                <a:cxn ang="0">
                  <a:pos x="97" y="23"/>
                </a:cxn>
                <a:cxn ang="0">
                  <a:pos x="122" y="23"/>
                </a:cxn>
                <a:cxn ang="0">
                  <a:pos x="130" y="47"/>
                </a:cxn>
                <a:cxn ang="0">
                  <a:pos x="171" y="72"/>
                </a:cxn>
                <a:cxn ang="0">
                  <a:pos x="187" y="80"/>
                </a:cxn>
                <a:cxn ang="0">
                  <a:pos x="179" y="96"/>
                </a:cxn>
              </a:cxnLst>
              <a:rect l="0" t="0" r="r" b="b"/>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699" name="Freeform 27"/>
            <p:cNvSpPr>
              <a:spLocks/>
            </p:cNvSpPr>
            <p:nvPr/>
          </p:nvSpPr>
          <p:spPr bwMode="auto">
            <a:xfrm>
              <a:off x="3420" y="2103"/>
              <a:ext cx="207" cy="117"/>
            </a:xfrm>
            <a:custGeom>
              <a:avLst/>
              <a:gdLst/>
              <a:ahLst/>
              <a:cxnLst>
                <a:cxn ang="0">
                  <a:pos x="130" y="146"/>
                </a:cxn>
                <a:cxn ang="0">
                  <a:pos x="147" y="146"/>
                </a:cxn>
                <a:cxn ang="0">
                  <a:pos x="153" y="130"/>
                </a:cxn>
                <a:cxn ang="0">
                  <a:pos x="153" y="113"/>
                </a:cxn>
                <a:cxn ang="0">
                  <a:pos x="147" y="106"/>
                </a:cxn>
                <a:cxn ang="0">
                  <a:pos x="162" y="106"/>
                </a:cxn>
                <a:cxn ang="0">
                  <a:pos x="172" y="90"/>
                </a:cxn>
                <a:cxn ang="0">
                  <a:pos x="172" y="81"/>
                </a:cxn>
                <a:cxn ang="0">
                  <a:pos x="187" y="81"/>
                </a:cxn>
                <a:cxn ang="0">
                  <a:pos x="187" y="90"/>
                </a:cxn>
                <a:cxn ang="0">
                  <a:pos x="203" y="90"/>
                </a:cxn>
                <a:cxn ang="0">
                  <a:pos x="218" y="81"/>
                </a:cxn>
                <a:cxn ang="0">
                  <a:pos x="203" y="73"/>
                </a:cxn>
                <a:cxn ang="0">
                  <a:pos x="194" y="73"/>
                </a:cxn>
                <a:cxn ang="0">
                  <a:pos x="178" y="73"/>
                </a:cxn>
                <a:cxn ang="0">
                  <a:pos x="194" y="56"/>
                </a:cxn>
                <a:cxn ang="0">
                  <a:pos x="187" y="56"/>
                </a:cxn>
                <a:cxn ang="0">
                  <a:pos x="162" y="81"/>
                </a:cxn>
                <a:cxn ang="0">
                  <a:pos x="153" y="73"/>
                </a:cxn>
                <a:cxn ang="0">
                  <a:pos x="138" y="73"/>
                </a:cxn>
                <a:cxn ang="0">
                  <a:pos x="138" y="65"/>
                </a:cxn>
                <a:cxn ang="0">
                  <a:pos x="130" y="65"/>
                </a:cxn>
                <a:cxn ang="0">
                  <a:pos x="130" y="50"/>
                </a:cxn>
                <a:cxn ang="0">
                  <a:pos x="113" y="31"/>
                </a:cxn>
                <a:cxn ang="0">
                  <a:pos x="73" y="31"/>
                </a:cxn>
                <a:cxn ang="0">
                  <a:pos x="48" y="9"/>
                </a:cxn>
                <a:cxn ang="0">
                  <a:pos x="32" y="0"/>
                </a:cxn>
                <a:cxn ang="0">
                  <a:pos x="0" y="9"/>
                </a:cxn>
                <a:cxn ang="0">
                  <a:pos x="0" y="73"/>
                </a:cxn>
                <a:cxn ang="0">
                  <a:pos x="8" y="73"/>
                </a:cxn>
                <a:cxn ang="0">
                  <a:pos x="8" y="65"/>
                </a:cxn>
                <a:cxn ang="0">
                  <a:pos x="25" y="56"/>
                </a:cxn>
                <a:cxn ang="0">
                  <a:pos x="32" y="56"/>
                </a:cxn>
                <a:cxn ang="0">
                  <a:pos x="25" y="50"/>
                </a:cxn>
                <a:cxn ang="0">
                  <a:pos x="32" y="50"/>
                </a:cxn>
                <a:cxn ang="0">
                  <a:pos x="48" y="56"/>
                </a:cxn>
                <a:cxn ang="0">
                  <a:pos x="48" y="73"/>
                </a:cxn>
                <a:cxn ang="0">
                  <a:pos x="73" y="73"/>
                </a:cxn>
                <a:cxn ang="0">
                  <a:pos x="81" y="97"/>
                </a:cxn>
                <a:cxn ang="0">
                  <a:pos x="122" y="122"/>
                </a:cxn>
                <a:cxn ang="0">
                  <a:pos x="138" y="130"/>
                </a:cxn>
                <a:cxn ang="0">
                  <a:pos x="130" y="146"/>
                </a:cxn>
              </a:cxnLst>
              <a:rect l="0" t="0" r="r" b="b"/>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0" name="Freeform 28"/>
            <p:cNvSpPr>
              <a:spLocks/>
            </p:cNvSpPr>
            <p:nvPr/>
          </p:nvSpPr>
          <p:spPr bwMode="auto">
            <a:xfrm>
              <a:off x="3304" y="1949"/>
              <a:ext cx="498" cy="219"/>
            </a:xfrm>
            <a:custGeom>
              <a:avLst/>
              <a:gdLst/>
              <a:ahLst/>
              <a:cxnLst>
                <a:cxn ang="0">
                  <a:pos x="504" y="144"/>
                </a:cxn>
                <a:cxn ang="0">
                  <a:pos x="487" y="169"/>
                </a:cxn>
                <a:cxn ang="0">
                  <a:pos x="456" y="202"/>
                </a:cxn>
                <a:cxn ang="0">
                  <a:pos x="432" y="209"/>
                </a:cxn>
                <a:cxn ang="0">
                  <a:pos x="432" y="249"/>
                </a:cxn>
                <a:cxn ang="0">
                  <a:pos x="366" y="243"/>
                </a:cxn>
                <a:cxn ang="0">
                  <a:pos x="341" y="243"/>
                </a:cxn>
                <a:cxn ang="0">
                  <a:pos x="317" y="243"/>
                </a:cxn>
                <a:cxn ang="0">
                  <a:pos x="285" y="274"/>
                </a:cxn>
                <a:cxn ang="0">
                  <a:pos x="261" y="266"/>
                </a:cxn>
                <a:cxn ang="0">
                  <a:pos x="253" y="258"/>
                </a:cxn>
                <a:cxn ang="0">
                  <a:pos x="236" y="224"/>
                </a:cxn>
                <a:cxn ang="0">
                  <a:pos x="171" y="202"/>
                </a:cxn>
                <a:cxn ang="0">
                  <a:pos x="123" y="202"/>
                </a:cxn>
                <a:cxn ang="0">
                  <a:pos x="114" y="266"/>
                </a:cxn>
                <a:cxn ang="0">
                  <a:pos x="74" y="258"/>
                </a:cxn>
                <a:cxn ang="0">
                  <a:pos x="65" y="243"/>
                </a:cxn>
                <a:cxn ang="0">
                  <a:pos x="49" y="218"/>
                </a:cxn>
                <a:cxn ang="0">
                  <a:pos x="59" y="209"/>
                </a:cxn>
                <a:cxn ang="0">
                  <a:pos x="99" y="202"/>
                </a:cxn>
                <a:cxn ang="0">
                  <a:pos x="74" y="169"/>
                </a:cxn>
                <a:cxn ang="0">
                  <a:pos x="34" y="177"/>
                </a:cxn>
                <a:cxn ang="0">
                  <a:pos x="34" y="169"/>
                </a:cxn>
                <a:cxn ang="0">
                  <a:pos x="9" y="153"/>
                </a:cxn>
                <a:cxn ang="0">
                  <a:pos x="9" y="96"/>
                </a:cxn>
                <a:cxn ang="0">
                  <a:pos x="34" y="112"/>
                </a:cxn>
                <a:cxn ang="0">
                  <a:pos x="49" y="72"/>
                </a:cxn>
                <a:cxn ang="0">
                  <a:pos x="74" y="72"/>
                </a:cxn>
                <a:cxn ang="0">
                  <a:pos x="114" y="96"/>
                </a:cxn>
                <a:cxn ang="0">
                  <a:pos x="148" y="87"/>
                </a:cxn>
                <a:cxn ang="0">
                  <a:pos x="188" y="96"/>
                </a:cxn>
                <a:cxn ang="0">
                  <a:pos x="171" y="72"/>
                </a:cxn>
                <a:cxn ang="0">
                  <a:pos x="179" y="56"/>
                </a:cxn>
                <a:cxn ang="0">
                  <a:pos x="188" y="22"/>
                </a:cxn>
                <a:cxn ang="0">
                  <a:pos x="276" y="7"/>
                </a:cxn>
                <a:cxn ang="0">
                  <a:pos x="285" y="0"/>
                </a:cxn>
                <a:cxn ang="0">
                  <a:pos x="317" y="16"/>
                </a:cxn>
                <a:cxn ang="0">
                  <a:pos x="326" y="22"/>
                </a:cxn>
                <a:cxn ang="0">
                  <a:pos x="341" y="40"/>
                </a:cxn>
                <a:cxn ang="0">
                  <a:pos x="375" y="22"/>
                </a:cxn>
                <a:cxn ang="0">
                  <a:pos x="398" y="40"/>
                </a:cxn>
                <a:cxn ang="0">
                  <a:pos x="438" y="81"/>
                </a:cxn>
                <a:cxn ang="0">
                  <a:pos x="472" y="87"/>
                </a:cxn>
                <a:cxn ang="0">
                  <a:pos x="512" y="121"/>
                </a:cxn>
                <a:cxn ang="0">
                  <a:pos x="528" y="129"/>
                </a:cxn>
              </a:cxnLst>
              <a:rect l="0" t="0" r="r" b="b"/>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1" name="Freeform 29"/>
            <p:cNvSpPr>
              <a:spLocks/>
            </p:cNvSpPr>
            <p:nvPr/>
          </p:nvSpPr>
          <p:spPr bwMode="auto">
            <a:xfrm>
              <a:off x="3035" y="2284"/>
              <a:ext cx="140" cy="117"/>
            </a:xfrm>
            <a:custGeom>
              <a:avLst/>
              <a:gdLst/>
              <a:ahLst/>
              <a:cxnLst>
                <a:cxn ang="0">
                  <a:pos x="147" y="130"/>
                </a:cxn>
                <a:cxn ang="0">
                  <a:pos x="122" y="146"/>
                </a:cxn>
                <a:cxn ang="0">
                  <a:pos x="115" y="137"/>
                </a:cxn>
                <a:cxn ang="0">
                  <a:pos x="10" y="137"/>
                </a:cxn>
                <a:cxn ang="0">
                  <a:pos x="10" y="48"/>
                </a:cxn>
                <a:cxn ang="0">
                  <a:pos x="0" y="32"/>
                </a:cxn>
                <a:cxn ang="0">
                  <a:pos x="10" y="0"/>
                </a:cxn>
                <a:cxn ang="0">
                  <a:pos x="10" y="9"/>
                </a:cxn>
                <a:cxn ang="0">
                  <a:pos x="34" y="9"/>
                </a:cxn>
                <a:cxn ang="0">
                  <a:pos x="57" y="16"/>
                </a:cxn>
                <a:cxn ang="0">
                  <a:pos x="91" y="9"/>
                </a:cxn>
                <a:cxn ang="0">
                  <a:pos x="97" y="9"/>
                </a:cxn>
                <a:cxn ang="0">
                  <a:pos x="97" y="16"/>
                </a:cxn>
                <a:cxn ang="0">
                  <a:pos x="107" y="9"/>
                </a:cxn>
                <a:cxn ang="0">
                  <a:pos x="107" y="16"/>
                </a:cxn>
                <a:cxn ang="0">
                  <a:pos x="122" y="9"/>
                </a:cxn>
                <a:cxn ang="0">
                  <a:pos x="131" y="40"/>
                </a:cxn>
                <a:cxn ang="0">
                  <a:pos x="122" y="65"/>
                </a:cxn>
                <a:cxn ang="0">
                  <a:pos x="115" y="48"/>
                </a:cxn>
                <a:cxn ang="0">
                  <a:pos x="107" y="25"/>
                </a:cxn>
                <a:cxn ang="0">
                  <a:pos x="107" y="32"/>
                </a:cxn>
                <a:cxn ang="0">
                  <a:pos x="107" y="40"/>
                </a:cxn>
                <a:cxn ang="0">
                  <a:pos x="147" y="130"/>
                </a:cxn>
              </a:cxnLst>
              <a:rect l="0" t="0" r="r" b="b"/>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2" name="Freeform 30"/>
            <p:cNvSpPr>
              <a:spLocks/>
            </p:cNvSpPr>
            <p:nvPr/>
          </p:nvSpPr>
          <p:spPr bwMode="auto">
            <a:xfrm>
              <a:off x="2855" y="2272"/>
              <a:ext cx="191" cy="154"/>
            </a:xfrm>
            <a:custGeom>
              <a:avLst/>
              <a:gdLst/>
              <a:ahLst/>
              <a:cxnLst>
                <a:cxn ang="0">
                  <a:pos x="31" y="137"/>
                </a:cxn>
                <a:cxn ang="0">
                  <a:pos x="22" y="120"/>
                </a:cxn>
                <a:cxn ang="0">
                  <a:pos x="15" y="120"/>
                </a:cxn>
                <a:cxn ang="0">
                  <a:pos x="0" y="96"/>
                </a:cxn>
                <a:cxn ang="0">
                  <a:pos x="6" y="87"/>
                </a:cxn>
                <a:cxn ang="0">
                  <a:pos x="6" y="71"/>
                </a:cxn>
                <a:cxn ang="0">
                  <a:pos x="6" y="55"/>
                </a:cxn>
                <a:cxn ang="0">
                  <a:pos x="0" y="47"/>
                </a:cxn>
                <a:cxn ang="0">
                  <a:pos x="0" y="40"/>
                </a:cxn>
                <a:cxn ang="0">
                  <a:pos x="6" y="31"/>
                </a:cxn>
                <a:cxn ang="0">
                  <a:pos x="6" y="24"/>
                </a:cxn>
                <a:cxn ang="0">
                  <a:pos x="22" y="6"/>
                </a:cxn>
                <a:cxn ang="0">
                  <a:pos x="22" y="0"/>
                </a:cxn>
                <a:cxn ang="0">
                  <a:pos x="40" y="0"/>
                </a:cxn>
                <a:cxn ang="0">
                  <a:pos x="63" y="6"/>
                </a:cxn>
                <a:cxn ang="0">
                  <a:pos x="80" y="6"/>
                </a:cxn>
                <a:cxn ang="0">
                  <a:pos x="80" y="24"/>
                </a:cxn>
                <a:cxn ang="0">
                  <a:pos x="128" y="40"/>
                </a:cxn>
                <a:cxn ang="0">
                  <a:pos x="137" y="31"/>
                </a:cxn>
                <a:cxn ang="0">
                  <a:pos x="137" y="15"/>
                </a:cxn>
                <a:cxn ang="0">
                  <a:pos x="161" y="0"/>
                </a:cxn>
                <a:cxn ang="0">
                  <a:pos x="177" y="6"/>
                </a:cxn>
                <a:cxn ang="0">
                  <a:pos x="177" y="15"/>
                </a:cxn>
                <a:cxn ang="0">
                  <a:pos x="202" y="15"/>
                </a:cxn>
                <a:cxn ang="0">
                  <a:pos x="192" y="47"/>
                </a:cxn>
                <a:cxn ang="0">
                  <a:pos x="202" y="63"/>
                </a:cxn>
                <a:cxn ang="0">
                  <a:pos x="202" y="152"/>
                </a:cxn>
                <a:cxn ang="0">
                  <a:pos x="202" y="177"/>
                </a:cxn>
                <a:cxn ang="0">
                  <a:pos x="192" y="186"/>
                </a:cxn>
                <a:cxn ang="0">
                  <a:pos x="184" y="192"/>
                </a:cxn>
                <a:cxn ang="0">
                  <a:pos x="87" y="137"/>
                </a:cxn>
                <a:cxn ang="0">
                  <a:pos x="72" y="145"/>
                </a:cxn>
                <a:cxn ang="0">
                  <a:pos x="63" y="137"/>
                </a:cxn>
                <a:cxn ang="0">
                  <a:pos x="31" y="137"/>
                </a:cxn>
              </a:cxnLst>
              <a:rect l="0" t="0" r="r" b="b"/>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3" name="Freeform 31"/>
            <p:cNvSpPr>
              <a:spLocks/>
            </p:cNvSpPr>
            <p:nvPr/>
          </p:nvSpPr>
          <p:spPr bwMode="auto">
            <a:xfrm>
              <a:off x="2639" y="2219"/>
              <a:ext cx="246" cy="207"/>
            </a:xfrm>
            <a:custGeom>
              <a:avLst/>
              <a:gdLst/>
              <a:ahLst/>
              <a:cxnLst>
                <a:cxn ang="0">
                  <a:pos x="82" y="32"/>
                </a:cxn>
                <a:cxn ang="0">
                  <a:pos x="90" y="32"/>
                </a:cxn>
                <a:cxn ang="0">
                  <a:pos x="98" y="72"/>
                </a:cxn>
                <a:cxn ang="0">
                  <a:pos x="65" y="81"/>
                </a:cxn>
                <a:cxn ang="0">
                  <a:pos x="65" y="90"/>
                </a:cxn>
                <a:cxn ang="0">
                  <a:pos x="42" y="106"/>
                </a:cxn>
                <a:cxn ang="0">
                  <a:pos x="8" y="121"/>
                </a:cxn>
                <a:cxn ang="0">
                  <a:pos x="0" y="129"/>
                </a:cxn>
                <a:cxn ang="0">
                  <a:pos x="0" y="146"/>
                </a:cxn>
                <a:cxn ang="0">
                  <a:pos x="48" y="178"/>
                </a:cxn>
                <a:cxn ang="0">
                  <a:pos x="122" y="234"/>
                </a:cxn>
                <a:cxn ang="0">
                  <a:pos x="130" y="243"/>
                </a:cxn>
                <a:cxn ang="0">
                  <a:pos x="145" y="252"/>
                </a:cxn>
                <a:cxn ang="0">
                  <a:pos x="154" y="258"/>
                </a:cxn>
                <a:cxn ang="0">
                  <a:pos x="163" y="258"/>
                </a:cxn>
                <a:cxn ang="0">
                  <a:pos x="179" y="258"/>
                </a:cxn>
                <a:cxn ang="0">
                  <a:pos x="260" y="203"/>
                </a:cxn>
                <a:cxn ang="0">
                  <a:pos x="251" y="186"/>
                </a:cxn>
                <a:cxn ang="0">
                  <a:pos x="244" y="186"/>
                </a:cxn>
                <a:cxn ang="0">
                  <a:pos x="229" y="162"/>
                </a:cxn>
                <a:cxn ang="0">
                  <a:pos x="235" y="153"/>
                </a:cxn>
                <a:cxn ang="0">
                  <a:pos x="235" y="137"/>
                </a:cxn>
                <a:cxn ang="0">
                  <a:pos x="235" y="121"/>
                </a:cxn>
                <a:cxn ang="0">
                  <a:pos x="229" y="113"/>
                </a:cxn>
                <a:cxn ang="0">
                  <a:pos x="229" y="106"/>
                </a:cxn>
                <a:cxn ang="0">
                  <a:pos x="229" y="81"/>
                </a:cxn>
                <a:cxn ang="0">
                  <a:pos x="210" y="72"/>
                </a:cxn>
                <a:cxn ang="0">
                  <a:pos x="204" y="56"/>
                </a:cxn>
                <a:cxn ang="0">
                  <a:pos x="219" y="41"/>
                </a:cxn>
                <a:cxn ang="0">
                  <a:pos x="210" y="9"/>
                </a:cxn>
                <a:cxn ang="0">
                  <a:pos x="219" y="0"/>
                </a:cxn>
                <a:cxn ang="0">
                  <a:pos x="210" y="9"/>
                </a:cxn>
                <a:cxn ang="0">
                  <a:pos x="187" y="0"/>
                </a:cxn>
                <a:cxn ang="0">
                  <a:pos x="179" y="9"/>
                </a:cxn>
                <a:cxn ang="0">
                  <a:pos x="163" y="0"/>
                </a:cxn>
                <a:cxn ang="0">
                  <a:pos x="145" y="9"/>
                </a:cxn>
                <a:cxn ang="0">
                  <a:pos x="122" y="9"/>
                </a:cxn>
                <a:cxn ang="0">
                  <a:pos x="82" y="32"/>
                </a:cxn>
              </a:cxnLst>
              <a:rect l="0" t="0" r="r" b="b"/>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4" name="Freeform 32"/>
            <p:cNvSpPr>
              <a:spLocks/>
            </p:cNvSpPr>
            <p:nvPr/>
          </p:nvSpPr>
          <p:spPr bwMode="auto">
            <a:xfrm>
              <a:off x="2594" y="2361"/>
              <a:ext cx="199" cy="162"/>
            </a:xfrm>
            <a:custGeom>
              <a:avLst/>
              <a:gdLst/>
              <a:ahLst/>
              <a:cxnLst>
                <a:cxn ang="0">
                  <a:pos x="96" y="0"/>
                </a:cxn>
                <a:cxn ang="0">
                  <a:pos x="170" y="56"/>
                </a:cxn>
                <a:cxn ang="0">
                  <a:pos x="178" y="65"/>
                </a:cxn>
                <a:cxn ang="0">
                  <a:pos x="193" y="74"/>
                </a:cxn>
                <a:cxn ang="0">
                  <a:pos x="202" y="80"/>
                </a:cxn>
                <a:cxn ang="0">
                  <a:pos x="211" y="80"/>
                </a:cxn>
                <a:cxn ang="0">
                  <a:pos x="211" y="121"/>
                </a:cxn>
                <a:cxn ang="0">
                  <a:pos x="202" y="130"/>
                </a:cxn>
                <a:cxn ang="0">
                  <a:pos x="162" y="137"/>
                </a:cxn>
                <a:cxn ang="0">
                  <a:pos x="146" y="137"/>
                </a:cxn>
                <a:cxn ang="0">
                  <a:pos x="130" y="155"/>
                </a:cxn>
                <a:cxn ang="0">
                  <a:pos x="113" y="162"/>
                </a:cxn>
                <a:cxn ang="0">
                  <a:pos x="96" y="187"/>
                </a:cxn>
                <a:cxn ang="0">
                  <a:pos x="90" y="195"/>
                </a:cxn>
                <a:cxn ang="0">
                  <a:pos x="81" y="202"/>
                </a:cxn>
                <a:cxn ang="0">
                  <a:pos x="72" y="195"/>
                </a:cxn>
                <a:cxn ang="0">
                  <a:pos x="65" y="202"/>
                </a:cxn>
                <a:cxn ang="0">
                  <a:pos x="56" y="202"/>
                </a:cxn>
                <a:cxn ang="0">
                  <a:pos x="41" y="170"/>
                </a:cxn>
                <a:cxn ang="0">
                  <a:pos x="23" y="177"/>
                </a:cxn>
                <a:cxn ang="0">
                  <a:pos x="7" y="177"/>
                </a:cxn>
                <a:cxn ang="0">
                  <a:pos x="16" y="170"/>
                </a:cxn>
                <a:cxn ang="0">
                  <a:pos x="0" y="137"/>
                </a:cxn>
                <a:cxn ang="0">
                  <a:pos x="16" y="130"/>
                </a:cxn>
                <a:cxn ang="0">
                  <a:pos x="23" y="137"/>
                </a:cxn>
                <a:cxn ang="0">
                  <a:pos x="31" y="130"/>
                </a:cxn>
                <a:cxn ang="0">
                  <a:pos x="90" y="130"/>
                </a:cxn>
                <a:cxn ang="0">
                  <a:pos x="72" y="0"/>
                </a:cxn>
                <a:cxn ang="0">
                  <a:pos x="96" y="0"/>
                </a:cxn>
              </a:cxnLst>
              <a:rect l="0" t="0" r="r" b="b"/>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5" name="Freeform 33"/>
            <p:cNvSpPr>
              <a:spLocks/>
            </p:cNvSpPr>
            <p:nvPr/>
          </p:nvSpPr>
          <p:spPr bwMode="auto">
            <a:xfrm>
              <a:off x="2639" y="2516"/>
              <a:ext cx="78" cy="66"/>
            </a:xfrm>
            <a:custGeom>
              <a:avLst/>
              <a:gdLst/>
              <a:ahLst/>
              <a:cxnLst>
                <a:cxn ang="0">
                  <a:pos x="73" y="72"/>
                </a:cxn>
                <a:cxn ang="0">
                  <a:pos x="73" y="47"/>
                </a:cxn>
                <a:cxn ang="0">
                  <a:pos x="82" y="32"/>
                </a:cxn>
                <a:cxn ang="0">
                  <a:pos x="73" y="16"/>
                </a:cxn>
                <a:cxn ang="0">
                  <a:pos x="65" y="7"/>
                </a:cxn>
                <a:cxn ang="0">
                  <a:pos x="48" y="7"/>
                </a:cxn>
                <a:cxn ang="0">
                  <a:pos x="42" y="0"/>
                </a:cxn>
                <a:cxn ang="0">
                  <a:pos x="33" y="7"/>
                </a:cxn>
                <a:cxn ang="0">
                  <a:pos x="24" y="0"/>
                </a:cxn>
                <a:cxn ang="0">
                  <a:pos x="17" y="7"/>
                </a:cxn>
                <a:cxn ang="0">
                  <a:pos x="8" y="7"/>
                </a:cxn>
                <a:cxn ang="0">
                  <a:pos x="8" y="16"/>
                </a:cxn>
                <a:cxn ang="0">
                  <a:pos x="8" y="23"/>
                </a:cxn>
                <a:cxn ang="0">
                  <a:pos x="8" y="32"/>
                </a:cxn>
                <a:cxn ang="0">
                  <a:pos x="8" y="41"/>
                </a:cxn>
                <a:cxn ang="0">
                  <a:pos x="0" y="41"/>
                </a:cxn>
                <a:cxn ang="0">
                  <a:pos x="0" y="56"/>
                </a:cxn>
                <a:cxn ang="0">
                  <a:pos x="17" y="65"/>
                </a:cxn>
                <a:cxn ang="0">
                  <a:pos x="17" y="81"/>
                </a:cxn>
                <a:cxn ang="0">
                  <a:pos x="33" y="72"/>
                </a:cxn>
                <a:cxn ang="0">
                  <a:pos x="57" y="72"/>
                </a:cxn>
                <a:cxn ang="0">
                  <a:pos x="73" y="72"/>
                </a:cxn>
              </a:cxnLst>
              <a:rect l="0" t="0" r="r" b="b"/>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6" name="Freeform 34"/>
            <p:cNvSpPr>
              <a:spLocks/>
            </p:cNvSpPr>
            <p:nvPr/>
          </p:nvSpPr>
          <p:spPr bwMode="auto">
            <a:xfrm>
              <a:off x="2707" y="2510"/>
              <a:ext cx="48" cy="65"/>
            </a:xfrm>
            <a:custGeom>
              <a:avLst/>
              <a:gdLst/>
              <a:ahLst/>
              <a:cxnLst>
                <a:cxn ang="0">
                  <a:pos x="0" y="24"/>
                </a:cxn>
                <a:cxn ang="0">
                  <a:pos x="0" y="8"/>
                </a:cxn>
                <a:cxn ang="0">
                  <a:pos x="0" y="0"/>
                </a:cxn>
                <a:cxn ang="0">
                  <a:pos x="32" y="0"/>
                </a:cxn>
                <a:cxn ang="0">
                  <a:pos x="41" y="31"/>
                </a:cxn>
                <a:cxn ang="0">
                  <a:pos x="49" y="55"/>
                </a:cxn>
                <a:cxn ang="0">
                  <a:pos x="49" y="64"/>
                </a:cxn>
                <a:cxn ang="0">
                  <a:pos x="9" y="80"/>
                </a:cxn>
                <a:cxn ang="0">
                  <a:pos x="0" y="80"/>
                </a:cxn>
                <a:cxn ang="0">
                  <a:pos x="0" y="55"/>
                </a:cxn>
                <a:cxn ang="0">
                  <a:pos x="9" y="40"/>
                </a:cxn>
                <a:cxn ang="0">
                  <a:pos x="0" y="24"/>
                </a:cxn>
              </a:cxnLst>
              <a:rect l="0" t="0" r="r" b="b"/>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7" name="Freeform 35"/>
            <p:cNvSpPr>
              <a:spLocks/>
            </p:cNvSpPr>
            <p:nvPr/>
          </p:nvSpPr>
          <p:spPr bwMode="auto">
            <a:xfrm>
              <a:off x="2845" y="2601"/>
              <a:ext cx="70" cy="65"/>
            </a:xfrm>
            <a:custGeom>
              <a:avLst/>
              <a:gdLst/>
              <a:ahLst/>
              <a:cxnLst>
                <a:cxn ang="0">
                  <a:pos x="16" y="15"/>
                </a:cxn>
                <a:cxn ang="0">
                  <a:pos x="32" y="15"/>
                </a:cxn>
                <a:cxn ang="0">
                  <a:pos x="32" y="0"/>
                </a:cxn>
                <a:cxn ang="0">
                  <a:pos x="57" y="0"/>
                </a:cxn>
                <a:cxn ang="0">
                  <a:pos x="57" y="15"/>
                </a:cxn>
                <a:cxn ang="0">
                  <a:pos x="65" y="6"/>
                </a:cxn>
                <a:cxn ang="0">
                  <a:pos x="73" y="15"/>
                </a:cxn>
                <a:cxn ang="0">
                  <a:pos x="73" y="23"/>
                </a:cxn>
                <a:cxn ang="0">
                  <a:pos x="73" y="56"/>
                </a:cxn>
                <a:cxn ang="0">
                  <a:pos x="50" y="56"/>
                </a:cxn>
                <a:cxn ang="0">
                  <a:pos x="41" y="63"/>
                </a:cxn>
                <a:cxn ang="0">
                  <a:pos x="41" y="72"/>
                </a:cxn>
                <a:cxn ang="0">
                  <a:pos x="32" y="72"/>
                </a:cxn>
                <a:cxn ang="0">
                  <a:pos x="32" y="80"/>
                </a:cxn>
                <a:cxn ang="0">
                  <a:pos x="16" y="63"/>
                </a:cxn>
                <a:cxn ang="0">
                  <a:pos x="0" y="40"/>
                </a:cxn>
                <a:cxn ang="0">
                  <a:pos x="10" y="31"/>
                </a:cxn>
                <a:cxn ang="0">
                  <a:pos x="10" y="23"/>
                </a:cxn>
                <a:cxn ang="0">
                  <a:pos x="16" y="15"/>
                </a:cxn>
              </a:cxnLst>
              <a:rect l="0" t="0" r="r" b="b"/>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8" name="Freeform 36"/>
            <p:cNvSpPr>
              <a:spLocks/>
            </p:cNvSpPr>
            <p:nvPr/>
          </p:nvSpPr>
          <p:spPr bwMode="auto">
            <a:xfrm>
              <a:off x="2845" y="2490"/>
              <a:ext cx="93" cy="117"/>
            </a:xfrm>
            <a:custGeom>
              <a:avLst/>
              <a:gdLst/>
              <a:ahLst/>
              <a:cxnLst>
                <a:cxn ang="0">
                  <a:pos x="0" y="105"/>
                </a:cxn>
                <a:cxn ang="0">
                  <a:pos x="16" y="80"/>
                </a:cxn>
                <a:cxn ang="0">
                  <a:pos x="25" y="80"/>
                </a:cxn>
                <a:cxn ang="0">
                  <a:pos x="32" y="89"/>
                </a:cxn>
                <a:cxn ang="0">
                  <a:pos x="41" y="80"/>
                </a:cxn>
                <a:cxn ang="0">
                  <a:pos x="57" y="56"/>
                </a:cxn>
                <a:cxn ang="0">
                  <a:pos x="65" y="33"/>
                </a:cxn>
                <a:cxn ang="0">
                  <a:pos x="73" y="15"/>
                </a:cxn>
                <a:cxn ang="0">
                  <a:pos x="73" y="8"/>
                </a:cxn>
                <a:cxn ang="0">
                  <a:pos x="73" y="0"/>
                </a:cxn>
                <a:cxn ang="0">
                  <a:pos x="73" y="8"/>
                </a:cxn>
                <a:cxn ang="0">
                  <a:pos x="90" y="40"/>
                </a:cxn>
                <a:cxn ang="0">
                  <a:pos x="73" y="40"/>
                </a:cxn>
                <a:cxn ang="0">
                  <a:pos x="73" y="49"/>
                </a:cxn>
                <a:cxn ang="0">
                  <a:pos x="82" y="56"/>
                </a:cxn>
                <a:cxn ang="0">
                  <a:pos x="90" y="74"/>
                </a:cxn>
                <a:cxn ang="0">
                  <a:pos x="73" y="98"/>
                </a:cxn>
                <a:cxn ang="0">
                  <a:pos x="82" y="105"/>
                </a:cxn>
                <a:cxn ang="0">
                  <a:pos x="97" y="130"/>
                </a:cxn>
                <a:cxn ang="0">
                  <a:pos x="97" y="145"/>
                </a:cxn>
                <a:cxn ang="0">
                  <a:pos x="57" y="139"/>
                </a:cxn>
                <a:cxn ang="0">
                  <a:pos x="32" y="139"/>
                </a:cxn>
                <a:cxn ang="0">
                  <a:pos x="16" y="139"/>
                </a:cxn>
                <a:cxn ang="0">
                  <a:pos x="16" y="130"/>
                </a:cxn>
                <a:cxn ang="0">
                  <a:pos x="10" y="121"/>
                </a:cxn>
                <a:cxn ang="0">
                  <a:pos x="0" y="114"/>
                </a:cxn>
                <a:cxn ang="0">
                  <a:pos x="0" y="105"/>
                </a:cxn>
              </a:cxnLst>
              <a:rect l="0" t="0" r="r" b="b"/>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09" name="Freeform 37"/>
            <p:cNvSpPr>
              <a:spLocks/>
            </p:cNvSpPr>
            <p:nvPr/>
          </p:nvSpPr>
          <p:spPr bwMode="auto">
            <a:xfrm>
              <a:off x="2775" y="2485"/>
              <a:ext cx="140" cy="97"/>
            </a:xfrm>
            <a:custGeom>
              <a:avLst/>
              <a:gdLst/>
              <a:ahLst/>
              <a:cxnLst>
                <a:cxn ang="0">
                  <a:pos x="74" y="112"/>
                </a:cxn>
                <a:cxn ang="0">
                  <a:pos x="90" y="87"/>
                </a:cxn>
                <a:cxn ang="0">
                  <a:pos x="99" y="87"/>
                </a:cxn>
                <a:cxn ang="0">
                  <a:pos x="106" y="96"/>
                </a:cxn>
                <a:cxn ang="0">
                  <a:pos x="115" y="87"/>
                </a:cxn>
                <a:cxn ang="0">
                  <a:pos x="131" y="63"/>
                </a:cxn>
                <a:cxn ang="0">
                  <a:pos x="139" y="40"/>
                </a:cxn>
                <a:cxn ang="0">
                  <a:pos x="147" y="22"/>
                </a:cxn>
                <a:cxn ang="0">
                  <a:pos x="147" y="15"/>
                </a:cxn>
                <a:cxn ang="0">
                  <a:pos x="147" y="7"/>
                </a:cxn>
                <a:cxn ang="0">
                  <a:pos x="139" y="0"/>
                </a:cxn>
                <a:cxn ang="0">
                  <a:pos x="131" y="0"/>
                </a:cxn>
                <a:cxn ang="0">
                  <a:pos x="124" y="7"/>
                </a:cxn>
                <a:cxn ang="0">
                  <a:pos x="99" y="7"/>
                </a:cxn>
                <a:cxn ang="0">
                  <a:pos x="84" y="15"/>
                </a:cxn>
                <a:cxn ang="0">
                  <a:pos x="65" y="7"/>
                </a:cxn>
                <a:cxn ang="0">
                  <a:pos x="59" y="7"/>
                </a:cxn>
                <a:cxn ang="0">
                  <a:pos x="34" y="0"/>
                </a:cxn>
                <a:cxn ang="0">
                  <a:pos x="25" y="0"/>
                </a:cxn>
                <a:cxn ang="0">
                  <a:pos x="9" y="15"/>
                </a:cxn>
                <a:cxn ang="0">
                  <a:pos x="9" y="22"/>
                </a:cxn>
                <a:cxn ang="0">
                  <a:pos x="9" y="40"/>
                </a:cxn>
                <a:cxn ang="0">
                  <a:pos x="0" y="72"/>
                </a:cxn>
                <a:cxn ang="0">
                  <a:pos x="0" y="96"/>
                </a:cxn>
                <a:cxn ang="0">
                  <a:pos x="25" y="96"/>
                </a:cxn>
                <a:cxn ang="0">
                  <a:pos x="25" y="105"/>
                </a:cxn>
                <a:cxn ang="0">
                  <a:pos x="34" y="121"/>
                </a:cxn>
                <a:cxn ang="0">
                  <a:pos x="42" y="121"/>
                </a:cxn>
                <a:cxn ang="0">
                  <a:pos x="74" y="121"/>
                </a:cxn>
                <a:cxn ang="0">
                  <a:pos x="74" y="112"/>
                </a:cxn>
              </a:cxnLst>
              <a:rect l="0" t="0" r="r" b="b"/>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0" name="Freeform 38"/>
            <p:cNvSpPr>
              <a:spLocks/>
            </p:cNvSpPr>
            <p:nvPr/>
          </p:nvSpPr>
          <p:spPr bwMode="auto">
            <a:xfrm>
              <a:off x="2746" y="2381"/>
              <a:ext cx="192" cy="122"/>
            </a:xfrm>
            <a:custGeom>
              <a:avLst/>
              <a:gdLst/>
              <a:ahLst/>
              <a:cxnLst>
                <a:cxn ang="0">
                  <a:pos x="170" y="130"/>
                </a:cxn>
                <a:cxn ang="0">
                  <a:pos x="170" y="120"/>
                </a:cxn>
                <a:cxn ang="0">
                  <a:pos x="195" y="89"/>
                </a:cxn>
                <a:cxn ang="0">
                  <a:pos x="202" y="40"/>
                </a:cxn>
                <a:cxn ang="0">
                  <a:pos x="187" y="24"/>
                </a:cxn>
                <a:cxn ang="0">
                  <a:pos x="187" y="8"/>
                </a:cxn>
                <a:cxn ang="0">
                  <a:pos x="178" y="0"/>
                </a:cxn>
                <a:cxn ang="0">
                  <a:pos x="146" y="0"/>
                </a:cxn>
                <a:cxn ang="0">
                  <a:pos x="65" y="55"/>
                </a:cxn>
                <a:cxn ang="0">
                  <a:pos x="49" y="55"/>
                </a:cxn>
                <a:cxn ang="0">
                  <a:pos x="49" y="96"/>
                </a:cxn>
                <a:cxn ang="0">
                  <a:pos x="40" y="105"/>
                </a:cxn>
                <a:cxn ang="0">
                  <a:pos x="0" y="112"/>
                </a:cxn>
                <a:cxn ang="0">
                  <a:pos x="0" y="130"/>
                </a:cxn>
                <a:cxn ang="0">
                  <a:pos x="16" y="145"/>
                </a:cxn>
                <a:cxn ang="0">
                  <a:pos x="25" y="145"/>
                </a:cxn>
                <a:cxn ang="0">
                  <a:pos x="25" y="152"/>
                </a:cxn>
                <a:cxn ang="0">
                  <a:pos x="25" y="145"/>
                </a:cxn>
                <a:cxn ang="0">
                  <a:pos x="31" y="145"/>
                </a:cxn>
                <a:cxn ang="0">
                  <a:pos x="40" y="152"/>
                </a:cxn>
                <a:cxn ang="0">
                  <a:pos x="40" y="145"/>
                </a:cxn>
                <a:cxn ang="0">
                  <a:pos x="56" y="130"/>
                </a:cxn>
                <a:cxn ang="0">
                  <a:pos x="65" y="130"/>
                </a:cxn>
                <a:cxn ang="0">
                  <a:pos x="90" y="137"/>
                </a:cxn>
                <a:cxn ang="0">
                  <a:pos x="96" y="137"/>
                </a:cxn>
                <a:cxn ang="0">
                  <a:pos x="115" y="145"/>
                </a:cxn>
                <a:cxn ang="0">
                  <a:pos x="130" y="137"/>
                </a:cxn>
                <a:cxn ang="0">
                  <a:pos x="155" y="137"/>
                </a:cxn>
                <a:cxn ang="0">
                  <a:pos x="162" y="130"/>
                </a:cxn>
                <a:cxn ang="0">
                  <a:pos x="170" y="130"/>
                </a:cxn>
              </a:cxnLst>
              <a:rect l="0" t="0" r="r" b="b"/>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1" name="Freeform 39"/>
            <p:cNvSpPr>
              <a:spLocks/>
            </p:cNvSpPr>
            <p:nvPr/>
          </p:nvSpPr>
          <p:spPr bwMode="auto">
            <a:xfrm>
              <a:off x="3006" y="2388"/>
              <a:ext cx="201" cy="200"/>
            </a:xfrm>
            <a:custGeom>
              <a:avLst/>
              <a:gdLst/>
              <a:ahLst/>
              <a:cxnLst>
                <a:cxn ang="0">
                  <a:pos x="7" y="154"/>
                </a:cxn>
                <a:cxn ang="0">
                  <a:pos x="23" y="169"/>
                </a:cxn>
                <a:cxn ang="0">
                  <a:pos x="23" y="185"/>
                </a:cxn>
                <a:cxn ang="0">
                  <a:pos x="41" y="194"/>
                </a:cxn>
                <a:cxn ang="0">
                  <a:pos x="73" y="234"/>
                </a:cxn>
                <a:cxn ang="0">
                  <a:pos x="81" y="243"/>
                </a:cxn>
                <a:cxn ang="0">
                  <a:pos x="106" y="243"/>
                </a:cxn>
                <a:cxn ang="0">
                  <a:pos x="113" y="250"/>
                </a:cxn>
                <a:cxn ang="0">
                  <a:pos x="128" y="250"/>
                </a:cxn>
                <a:cxn ang="0">
                  <a:pos x="153" y="243"/>
                </a:cxn>
                <a:cxn ang="0">
                  <a:pos x="162" y="243"/>
                </a:cxn>
                <a:cxn ang="0">
                  <a:pos x="178" y="243"/>
                </a:cxn>
                <a:cxn ang="0">
                  <a:pos x="178" y="227"/>
                </a:cxn>
                <a:cxn ang="0">
                  <a:pos x="170" y="227"/>
                </a:cxn>
                <a:cxn ang="0">
                  <a:pos x="153" y="203"/>
                </a:cxn>
                <a:cxn ang="0">
                  <a:pos x="146" y="194"/>
                </a:cxn>
                <a:cxn ang="0">
                  <a:pos x="153" y="185"/>
                </a:cxn>
                <a:cxn ang="0">
                  <a:pos x="162" y="162"/>
                </a:cxn>
                <a:cxn ang="0">
                  <a:pos x="187" y="129"/>
                </a:cxn>
                <a:cxn ang="0">
                  <a:pos x="193" y="81"/>
                </a:cxn>
                <a:cxn ang="0">
                  <a:pos x="212" y="72"/>
                </a:cxn>
                <a:cxn ang="0">
                  <a:pos x="212" y="64"/>
                </a:cxn>
                <a:cxn ang="0">
                  <a:pos x="203" y="57"/>
                </a:cxn>
                <a:cxn ang="0">
                  <a:pos x="193" y="7"/>
                </a:cxn>
                <a:cxn ang="0">
                  <a:pos x="178" y="0"/>
                </a:cxn>
                <a:cxn ang="0">
                  <a:pos x="153" y="16"/>
                </a:cxn>
                <a:cxn ang="0">
                  <a:pos x="146" y="7"/>
                </a:cxn>
                <a:cxn ang="0">
                  <a:pos x="41" y="7"/>
                </a:cxn>
                <a:cxn ang="0">
                  <a:pos x="41" y="32"/>
                </a:cxn>
                <a:cxn ang="0">
                  <a:pos x="31" y="41"/>
                </a:cxn>
                <a:cxn ang="0">
                  <a:pos x="23" y="47"/>
                </a:cxn>
                <a:cxn ang="0">
                  <a:pos x="23" y="88"/>
                </a:cxn>
                <a:cxn ang="0">
                  <a:pos x="23" y="97"/>
                </a:cxn>
                <a:cxn ang="0">
                  <a:pos x="16" y="97"/>
                </a:cxn>
                <a:cxn ang="0">
                  <a:pos x="0" y="129"/>
                </a:cxn>
                <a:cxn ang="0">
                  <a:pos x="16" y="154"/>
                </a:cxn>
                <a:cxn ang="0">
                  <a:pos x="7" y="154"/>
                </a:cxn>
              </a:cxnLst>
              <a:rect l="0" t="0" r="r" b="b"/>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2" name="Freeform 40"/>
            <p:cNvSpPr>
              <a:spLocks/>
            </p:cNvSpPr>
            <p:nvPr/>
          </p:nvSpPr>
          <p:spPr bwMode="auto">
            <a:xfrm>
              <a:off x="2914" y="2510"/>
              <a:ext cx="162" cy="85"/>
            </a:xfrm>
            <a:custGeom>
              <a:avLst/>
              <a:gdLst/>
              <a:ahLst/>
              <a:cxnLst>
                <a:cxn ang="0">
                  <a:pos x="105" y="0"/>
                </a:cxn>
                <a:cxn ang="0">
                  <a:pos x="121" y="15"/>
                </a:cxn>
                <a:cxn ang="0">
                  <a:pos x="121" y="31"/>
                </a:cxn>
                <a:cxn ang="0">
                  <a:pos x="139" y="40"/>
                </a:cxn>
                <a:cxn ang="0">
                  <a:pos x="171" y="80"/>
                </a:cxn>
                <a:cxn ang="0">
                  <a:pos x="114" y="80"/>
                </a:cxn>
                <a:cxn ang="0">
                  <a:pos x="105" y="89"/>
                </a:cxn>
                <a:cxn ang="0">
                  <a:pos x="80" y="89"/>
                </a:cxn>
                <a:cxn ang="0">
                  <a:pos x="74" y="80"/>
                </a:cxn>
                <a:cxn ang="0">
                  <a:pos x="65" y="80"/>
                </a:cxn>
                <a:cxn ang="0">
                  <a:pos x="57" y="96"/>
                </a:cxn>
                <a:cxn ang="0">
                  <a:pos x="34" y="105"/>
                </a:cxn>
                <a:cxn ang="0">
                  <a:pos x="24" y="105"/>
                </a:cxn>
                <a:cxn ang="0">
                  <a:pos x="9" y="80"/>
                </a:cxn>
                <a:cxn ang="0">
                  <a:pos x="0" y="73"/>
                </a:cxn>
                <a:cxn ang="0">
                  <a:pos x="17" y="49"/>
                </a:cxn>
                <a:cxn ang="0">
                  <a:pos x="57" y="40"/>
                </a:cxn>
                <a:cxn ang="0">
                  <a:pos x="65" y="31"/>
                </a:cxn>
                <a:cxn ang="0">
                  <a:pos x="57" y="31"/>
                </a:cxn>
                <a:cxn ang="0">
                  <a:pos x="80" y="24"/>
                </a:cxn>
                <a:cxn ang="0">
                  <a:pos x="98" y="8"/>
                </a:cxn>
                <a:cxn ang="0">
                  <a:pos x="105" y="0"/>
                </a:cxn>
              </a:cxnLst>
              <a:rect l="0" t="0" r="r" b="b"/>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3" name="Freeform 41"/>
            <p:cNvSpPr>
              <a:spLocks/>
            </p:cNvSpPr>
            <p:nvPr/>
          </p:nvSpPr>
          <p:spPr bwMode="auto">
            <a:xfrm>
              <a:off x="3151" y="2581"/>
              <a:ext cx="101" cy="91"/>
            </a:xfrm>
            <a:custGeom>
              <a:avLst/>
              <a:gdLst/>
              <a:ahLst/>
              <a:cxnLst>
                <a:cxn ang="0">
                  <a:pos x="106" y="7"/>
                </a:cxn>
                <a:cxn ang="0">
                  <a:pos x="90" y="0"/>
                </a:cxn>
                <a:cxn ang="0">
                  <a:pos x="65" y="7"/>
                </a:cxn>
                <a:cxn ang="0">
                  <a:pos x="25" y="0"/>
                </a:cxn>
                <a:cxn ang="0">
                  <a:pos x="9" y="0"/>
                </a:cxn>
                <a:cxn ang="0">
                  <a:pos x="0" y="0"/>
                </a:cxn>
                <a:cxn ang="0">
                  <a:pos x="9" y="7"/>
                </a:cxn>
                <a:cxn ang="0">
                  <a:pos x="17" y="31"/>
                </a:cxn>
                <a:cxn ang="0">
                  <a:pos x="0" y="56"/>
                </a:cxn>
                <a:cxn ang="0">
                  <a:pos x="0" y="65"/>
                </a:cxn>
                <a:cxn ang="0">
                  <a:pos x="9" y="65"/>
                </a:cxn>
                <a:cxn ang="0">
                  <a:pos x="50" y="88"/>
                </a:cxn>
                <a:cxn ang="0">
                  <a:pos x="50" y="105"/>
                </a:cxn>
                <a:cxn ang="0">
                  <a:pos x="74" y="113"/>
                </a:cxn>
                <a:cxn ang="0">
                  <a:pos x="82" y="88"/>
                </a:cxn>
                <a:cxn ang="0">
                  <a:pos x="90" y="88"/>
                </a:cxn>
                <a:cxn ang="0">
                  <a:pos x="99" y="72"/>
                </a:cxn>
                <a:cxn ang="0">
                  <a:pos x="90" y="65"/>
                </a:cxn>
                <a:cxn ang="0">
                  <a:pos x="90" y="25"/>
                </a:cxn>
                <a:cxn ang="0">
                  <a:pos x="106" y="7"/>
                </a:cxn>
              </a:cxnLst>
              <a:rect l="0" t="0" r="r" b="b"/>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4" name="Freeform 42"/>
            <p:cNvSpPr>
              <a:spLocks/>
            </p:cNvSpPr>
            <p:nvPr/>
          </p:nvSpPr>
          <p:spPr bwMode="auto">
            <a:xfrm>
              <a:off x="3098" y="2581"/>
              <a:ext cx="70" cy="58"/>
            </a:xfrm>
            <a:custGeom>
              <a:avLst/>
              <a:gdLst/>
              <a:ahLst/>
              <a:cxnLst>
                <a:cxn ang="0">
                  <a:pos x="56" y="0"/>
                </a:cxn>
                <a:cxn ang="0">
                  <a:pos x="65" y="7"/>
                </a:cxn>
                <a:cxn ang="0">
                  <a:pos x="73" y="31"/>
                </a:cxn>
                <a:cxn ang="0">
                  <a:pos x="56" y="56"/>
                </a:cxn>
                <a:cxn ang="0">
                  <a:pos x="56" y="65"/>
                </a:cxn>
                <a:cxn ang="0">
                  <a:pos x="31" y="65"/>
                </a:cxn>
                <a:cxn ang="0">
                  <a:pos x="16" y="65"/>
                </a:cxn>
                <a:cxn ang="0">
                  <a:pos x="0" y="72"/>
                </a:cxn>
                <a:cxn ang="0">
                  <a:pos x="9" y="48"/>
                </a:cxn>
                <a:cxn ang="0">
                  <a:pos x="16" y="40"/>
                </a:cxn>
                <a:cxn ang="0">
                  <a:pos x="25" y="25"/>
                </a:cxn>
                <a:cxn ang="0">
                  <a:pos x="16" y="25"/>
                </a:cxn>
                <a:cxn ang="0">
                  <a:pos x="16" y="7"/>
                </a:cxn>
                <a:cxn ang="0">
                  <a:pos x="31" y="7"/>
                </a:cxn>
                <a:cxn ang="0">
                  <a:pos x="56" y="0"/>
                </a:cxn>
              </a:cxnLst>
              <a:rect l="0" t="0" r="r" b="b"/>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5" name="Freeform 43"/>
            <p:cNvSpPr>
              <a:spLocks/>
            </p:cNvSpPr>
            <p:nvPr/>
          </p:nvSpPr>
          <p:spPr bwMode="auto">
            <a:xfrm>
              <a:off x="3098" y="2633"/>
              <a:ext cx="131" cy="110"/>
            </a:xfrm>
            <a:custGeom>
              <a:avLst/>
              <a:gdLst/>
              <a:ahLst/>
              <a:cxnLst>
                <a:cxn ang="0">
                  <a:pos x="49" y="113"/>
                </a:cxn>
                <a:cxn ang="0">
                  <a:pos x="25" y="97"/>
                </a:cxn>
                <a:cxn ang="0">
                  <a:pos x="16" y="97"/>
                </a:cxn>
                <a:cxn ang="0">
                  <a:pos x="0" y="72"/>
                </a:cxn>
                <a:cxn ang="0">
                  <a:pos x="0" y="48"/>
                </a:cxn>
                <a:cxn ang="0">
                  <a:pos x="16" y="32"/>
                </a:cxn>
                <a:cxn ang="0">
                  <a:pos x="16" y="23"/>
                </a:cxn>
                <a:cxn ang="0">
                  <a:pos x="16" y="16"/>
                </a:cxn>
                <a:cxn ang="0">
                  <a:pos x="16" y="0"/>
                </a:cxn>
                <a:cxn ang="0">
                  <a:pos x="31" y="0"/>
                </a:cxn>
                <a:cxn ang="0">
                  <a:pos x="56" y="0"/>
                </a:cxn>
                <a:cxn ang="0">
                  <a:pos x="65" y="0"/>
                </a:cxn>
                <a:cxn ang="0">
                  <a:pos x="106" y="23"/>
                </a:cxn>
                <a:cxn ang="0">
                  <a:pos x="106" y="40"/>
                </a:cxn>
                <a:cxn ang="0">
                  <a:pos x="130" y="48"/>
                </a:cxn>
                <a:cxn ang="0">
                  <a:pos x="121" y="63"/>
                </a:cxn>
                <a:cxn ang="0">
                  <a:pos x="130" y="80"/>
                </a:cxn>
                <a:cxn ang="0">
                  <a:pos x="130" y="103"/>
                </a:cxn>
                <a:cxn ang="0">
                  <a:pos x="130" y="113"/>
                </a:cxn>
                <a:cxn ang="0">
                  <a:pos x="138" y="122"/>
                </a:cxn>
                <a:cxn ang="0">
                  <a:pos x="121" y="137"/>
                </a:cxn>
                <a:cxn ang="0">
                  <a:pos x="90" y="137"/>
                </a:cxn>
                <a:cxn ang="0">
                  <a:pos x="73" y="137"/>
                </a:cxn>
                <a:cxn ang="0">
                  <a:pos x="65" y="113"/>
                </a:cxn>
                <a:cxn ang="0">
                  <a:pos x="56" y="113"/>
                </a:cxn>
                <a:cxn ang="0">
                  <a:pos x="49" y="113"/>
                </a:cxn>
              </a:cxnLst>
              <a:rect l="0" t="0" r="r" b="b"/>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6" name="Freeform 44"/>
            <p:cNvSpPr>
              <a:spLocks/>
            </p:cNvSpPr>
            <p:nvPr/>
          </p:nvSpPr>
          <p:spPr bwMode="auto">
            <a:xfrm>
              <a:off x="2893" y="2574"/>
              <a:ext cx="229" cy="189"/>
            </a:xfrm>
            <a:custGeom>
              <a:avLst/>
              <a:gdLst/>
              <a:ahLst/>
              <a:cxnLst>
                <a:cxn ang="0">
                  <a:pos x="194" y="0"/>
                </a:cxn>
                <a:cxn ang="0">
                  <a:pos x="137" y="0"/>
                </a:cxn>
                <a:cxn ang="0">
                  <a:pos x="128" y="9"/>
                </a:cxn>
                <a:cxn ang="0">
                  <a:pos x="103" y="9"/>
                </a:cxn>
                <a:cxn ang="0">
                  <a:pos x="97" y="0"/>
                </a:cxn>
                <a:cxn ang="0">
                  <a:pos x="88" y="0"/>
                </a:cxn>
                <a:cxn ang="0">
                  <a:pos x="80" y="16"/>
                </a:cxn>
                <a:cxn ang="0">
                  <a:pos x="63" y="74"/>
                </a:cxn>
                <a:cxn ang="0">
                  <a:pos x="47" y="90"/>
                </a:cxn>
                <a:cxn ang="0">
                  <a:pos x="40" y="114"/>
                </a:cxn>
                <a:cxn ang="0">
                  <a:pos x="23" y="122"/>
                </a:cxn>
                <a:cxn ang="0">
                  <a:pos x="7" y="122"/>
                </a:cxn>
                <a:cxn ang="0">
                  <a:pos x="0" y="137"/>
                </a:cxn>
                <a:cxn ang="0">
                  <a:pos x="0" y="146"/>
                </a:cxn>
                <a:cxn ang="0">
                  <a:pos x="15" y="137"/>
                </a:cxn>
                <a:cxn ang="0">
                  <a:pos x="47" y="137"/>
                </a:cxn>
                <a:cxn ang="0">
                  <a:pos x="57" y="137"/>
                </a:cxn>
                <a:cxn ang="0">
                  <a:pos x="57" y="154"/>
                </a:cxn>
                <a:cxn ang="0">
                  <a:pos x="72" y="171"/>
                </a:cxn>
                <a:cxn ang="0">
                  <a:pos x="88" y="162"/>
                </a:cxn>
                <a:cxn ang="0">
                  <a:pos x="88" y="154"/>
                </a:cxn>
                <a:cxn ang="0">
                  <a:pos x="103" y="154"/>
                </a:cxn>
                <a:cxn ang="0">
                  <a:pos x="121" y="162"/>
                </a:cxn>
                <a:cxn ang="0">
                  <a:pos x="121" y="187"/>
                </a:cxn>
                <a:cxn ang="0">
                  <a:pos x="128" y="196"/>
                </a:cxn>
                <a:cxn ang="0">
                  <a:pos x="121" y="202"/>
                </a:cxn>
                <a:cxn ang="0">
                  <a:pos x="121" y="211"/>
                </a:cxn>
                <a:cxn ang="0">
                  <a:pos x="144" y="202"/>
                </a:cxn>
                <a:cxn ang="0">
                  <a:pos x="177" y="219"/>
                </a:cxn>
                <a:cxn ang="0">
                  <a:pos x="186" y="211"/>
                </a:cxn>
                <a:cxn ang="0">
                  <a:pos x="209" y="227"/>
                </a:cxn>
                <a:cxn ang="0">
                  <a:pos x="218" y="236"/>
                </a:cxn>
                <a:cxn ang="0">
                  <a:pos x="218" y="219"/>
                </a:cxn>
                <a:cxn ang="0">
                  <a:pos x="209" y="219"/>
                </a:cxn>
                <a:cxn ang="0">
                  <a:pos x="209" y="211"/>
                </a:cxn>
                <a:cxn ang="0">
                  <a:pos x="209" y="177"/>
                </a:cxn>
                <a:cxn ang="0">
                  <a:pos x="209" y="171"/>
                </a:cxn>
                <a:cxn ang="0">
                  <a:pos x="234" y="171"/>
                </a:cxn>
                <a:cxn ang="0">
                  <a:pos x="218" y="146"/>
                </a:cxn>
                <a:cxn ang="0">
                  <a:pos x="218" y="122"/>
                </a:cxn>
                <a:cxn ang="0">
                  <a:pos x="218" y="106"/>
                </a:cxn>
                <a:cxn ang="0">
                  <a:pos x="218" y="97"/>
                </a:cxn>
                <a:cxn ang="0">
                  <a:pos x="209" y="97"/>
                </a:cxn>
                <a:cxn ang="0">
                  <a:pos x="218" y="81"/>
                </a:cxn>
                <a:cxn ang="0">
                  <a:pos x="227" y="57"/>
                </a:cxn>
                <a:cxn ang="0">
                  <a:pos x="234" y="49"/>
                </a:cxn>
                <a:cxn ang="0">
                  <a:pos x="243" y="34"/>
                </a:cxn>
                <a:cxn ang="0">
                  <a:pos x="234" y="34"/>
                </a:cxn>
                <a:cxn ang="0">
                  <a:pos x="234" y="16"/>
                </a:cxn>
                <a:cxn ang="0">
                  <a:pos x="227" y="9"/>
                </a:cxn>
                <a:cxn ang="0">
                  <a:pos x="202" y="9"/>
                </a:cxn>
                <a:cxn ang="0">
                  <a:pos x="194" y="0"/>
                </a:cxn>
              </a:cxnLst>
              <a:rect l="0" t="0" r="r" b="b"/>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7" name="Freeform 45"/>
            <p:cNvSpPr>
              <a:spLocks/>
            </p:cNvSpPr>
            <p:nvPr/>
          </p:nvSpPr>
          <p:spPr bwMode="auto">
            <a:xfrm>
              <a:off x="3006" y="2711"/>
              <a:ext cx="145" cy="97"/>
            </a:xfrm>
            <a:custGeom>
              <a:avLst/>
              <a:gdLst/>
              <a:ahLst/>
              <a:cxnLst>
                <a:cxn ang="0">
                  <a:pos x="23" y="31"/>
                </a:cxn>
                <a:cxn ang="0">
                  <a:pos x="56" y="48"/>
                </a:cxn>
                <a:cxn ang="0">
                  <a:pos x="65" y="40"/>
                </a:cxn>
                <a:cxn ang="0">
                  <a:pos x="88" y="56"/>
                </a:cxn>
                <a:cxn ang="0">
                  <a:pos x="97" y="65"/>
                </a:cxn>
                <a:cxn ang="0">
                  <a:pos x="97" y="48"/>
                </a:cxn>
                <a:cxn ang="0">
                  <a:pos x="88" y="48"/>
                </a:cxn>
                <a:cxn ang="0">
                  <a:pos x="88" y="40"/>
                </a:cxn>
                <a:cxn ang="0">
                  <a:pos x="88" y="6"/>
                </a:cxn>
                <a:cxn ang="0">
                  <a:pos x="88" y="0"/>
                </a:cxn>
                <a:cxn ang="0">
                  <a:pos x="113" y="0"/>
                </a:cxn>
                <a:cxn ang="0">
                  <a:pos x="122" y="0"/>
                </a:cxn>
                <a:cxn ang="0">
                  <a:pos x="146" y="16"/>
                </a:cxn>
                <a:cxn ang="0">
                  <a:pos x="153" y="31"/>
                </a:cxn>
                <a:cxn ang="0">
                  <a:pos x="146" y="40"/>
                </a:cxn>
                <a:cxn ang="0">
                  <a:pos x="146" y="48"/>
                </a:cxn>
                <a:cxn ang="0">
                  <a:pos x="138" y="65"/>
                </a:cxn>
                <a:cxn ang="0">
                  <a:pos x="146" y="72"/>
                </a:cxn>
                <a:cxn ang="0">
                  <a:pos x="106" y="88"/>
                </a:cxn>
                <a:cxn ang="0">
                  <a:pos x="106" y="97"/>
                </a:cxn>
                <a:cxn ang="0">
                  <a:pos x="88" y="97"/>
                </a:cxn>
                <a:cxn ang="0">
                  <a:pos x="88" y="105"/>
                </a:cxn>
                <a:cxn ang="0">
                  <a:pos x="65" y="121"/>
                </a:cxn>
                <a:cxn ang="0">
                  <a:pos x="41" y="121"/>
                </a:cxn>
                <a:cxn ang="0">
                  <a:pos x="23" y="112"/>
                </a:cxn>
                <a:cxn ang="0">
                  <a:pos x="16" y="121"/>
                </a:cxn>
                <a:cxn ang="0">
                  <a:pos x="0" y="105"/>
                </a:cxn>
                <a:cxn ang="0">
                  <a:pos x="0" y="65"/>
                </a:cxn>
                <a:cxn ang="0">
                  <a:pos x="31" y="56"/>
                </a:cxn>
                <a:cxn ang="0">
                  <a:pos x="23" y="31"/>
                </a:cxn>
              </a:cxnLst>
              <a:rect l="0" t="0" r="r" b="b"/>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18" name="Freeform 46"/>
            <p:cNvSpPr>
              <a:spLocks/>
            </p:cNvSpPr>
            <p:nvPr/>
          </p:nvSpPr>
          <p:spPr bwMode="auto">
            <a:xfrm>
              <a:off x="3136" y="2723"/>
              <a:ext cx="39" cy="78"/>
            </a:xfrm>
            <a:custGeom>
              <a:avLst/>
              <a:gdLst/>
              <a:ahLst/>
              <a:cxnLst>
                <a:cxn ang="0">
                  <a:pos x="8" y="56"/>
                </a:cxn>
                <a:cxn ang="0">
                  <a:pos x="0" y="49"/>
                </a:cxn>
                <a:cxn ang="0">
                  <a:pos x="8" y="32"/>
                </a:cxn>
                <a:cxn ang="0">
                  <a:pos x="8" y="24"/>
                </a:cxn>
                <a:cxn ang="0">
                  <a:pos x="15" y="15"/>
                </a:cxn>
                <a:cxn ang="0">
                  <a:pos x="8" y="0"/>
                </a:cxn>
                <a:cxn ang="0">
                  <a:pos x="15" y="0"/>
                </a:cxn>
                <a:cxn ang="0">
                  <a:pos x="24" y="0"/>
                </a:cxn>
                <a:cxn ang="0">
                  <a:pos x="32" y="24"/>
                </a:cxn>
                <a:cxn ang="0">
                  <a:pos x="24" y="32"/>
                </a:cxn>
                <a:cxn ang="0">
                  <a:pos x="32" y="49"/>
                </a:cxn>
                <a:cxn ang="0">
                  <a:pos x="40" y="64"/>
                </a:cxn>
                <a:cxn ang="0">
                  <a:pos x="40" y="81"/>
                </a:cxn>
                <a:cxn ang="0">
                  <a:pos x="32" y="96"/>
                </a:cxn>
                <a:cxn ang="0">
                  <a:pos x="24" y="81"/>
                </a:cxn>
                <a:cxn ang="0">
                  <a:pos x="24" y="64"/>
                </a:cxn>
                <a:cxn ang="0">
                  <a:pos x="15" y="64"/>
                </a:cxn>
                <a:cxn ang="0">
                  <a:pos x="8" y="56"/>
                </a:cxn>
              </a:cxnLst>
              <a:rect l="0" t="0" r="r" b="b"/>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19" name="Freeform 47"/>
            <p:cNvSpPr>
              <a:spLocks/>
            </p:cNvSpPr>
            <p:nvPr/>
          </p:nvSpPr>
          <p:spPr bwMode="auto">
            <a:xfrm>
              <a:off x="2899" y="2477"/>
              <a:ext cx="32" cy="21"/>
            </a:xfrm>
            <a:custGeom>
              <a:avLst/>
              <a:gdLst/>
              <a:ahLst/>
              <a:cxnLst>
                <a:cxn ang="0">
                  <a:pos x="0" y="10"/>
                </a:cxn>
                <a:cxn ang="0">
                  <a:pos x="16" y="25"/>
                </a:cxn>
                <a:cxn ang="0">
                  <a:pos x="25" y="17"/>
                </a:cxn>
                <a:cxn ang="0">
                  <a:pos x="33" y="17"/>
                </a:cxn>
                <a:cxn ang="0">
                  <a:pos x="16" y="10"/>
                </a:cxn>
                <a:cxn ang="0">
                  <a:pos x="8" y="0"/>
                </a:cxn>
                <a:cxn ang="0">
                  <a:pos x="0" y="10"/>
                </a:cxn>
              </a:cxnLst>
              <a:rect l="0" t="0" r="r" b="b"/>
              <a:pathLst>
                <a:path w="34" h="26">
                  <a:moveTo>
                    <a:pt x="0" y="10"/>
                  </a:moveTo>
                  <a:lnTo>
                    <a:pt x="16" y="25"/>
                  </a:lnTo>
                  <a:lnTo>
                    <a:pt x="25" y="17"/>
                  </a:lnTo>
                  <a:lnTo>
                    <a:pt x="33" y="17"/>
                  </a:lnTo>
                  <a:lnTo>
                    <a:pt x="16" y="10"/>
                  </a:lnTo>
                  <a:lnTo>
                    <a:pt x="8" y="0"/>
                  </a:lnTo>
                  <a:lnTo>
                    <a:pt x="0" y="1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20" name="Freeform 48"/>
            <p:cNvSpPr>
              <a:spLocks/>
            </p:cNvSpPr>
            <p:nvPr/>
          </p:nvSpPr>
          <p:spPr bwMode="auto">
            <a:xfrm>
              <a:off x="2899" y="2477"/>
              <a:ext cx="32" cy="21"/>
            </a:xfrm>
            <a:custGeom>
              <a:avLst/>
              <a:gdLst/>
              <a:ahLst/>
              <a:cxnLst>
                <a:cxn ang="0">
                  <a:pos x="0" y="10"/>
                </a:cxn>
                <a:cxn ang="0">
                  <a:pos x="16" y="25"/>
                </a:cxn>
                <a:cxn ang="0">
                  <a:pos x="25" y="17"/>
                </a:cxn>
                <a:cxn ang="0">
                  <a:pos x="33" y="17"/>
                </a:cxn>
                <a:cxn ang="0">
                  <a:pos x="16" y="10"/>
                </a:cxn>
                <a:cxn ang="0">
                  <a:pos x="8" y="0"/>
                </a:cxn>
                <a:cxn ang="0">
                  <a:pos x="0" y="10"/>
                </a:cxn>
              </a:cxnLst>
              <a:rect l="0" t="0" r="r" b="b"/>
              <a:pathLst>
                <a:path w="34" h="26">
                  <a:moveTo>
                    <a:pt x="0" y="10"/>
                  </a:moveTo>
                  <a:lnTo>
                    <a:pt x="16" y="25"/>
                  </a:lnTo>
                  <a:lnTo>
                    <a:pt x="25" y="17"/>
                  </a:lnTo>
                  <a:lnTo>
                    <a:pt x="33" y="17"/>
                  </a:lnTo>
                  <a:lnTo>
                    <a:pt x="16" y="10"/>
                  </a:lnTo>
                  <a:lnTo>
                    <a:pt x="8" y="0"/>
                  </a:lnTo>
                  <a:lnTo>
                    <a:pt x="0" y="1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21" name="Line 49"/>
            <p:cNvSpPr>
              <a:spLocks noChangeShapeType="1"/>
            </p:cNvSpPr>
            <p:nvPr/>
          </p:nvSpPr>
          <p:spPr bwMode="auto">
            <a:xfrm>
              <a:off x="841" y="2406"/>
              <a:ext cx="7" cy="0"/>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722" name="Line 50"/>
            <p:cNvSpPr>
              <a:spLocks noChangeShapeType="1"/>
            </p:cNvSpPr>
            <p:nvPr/>
          </p:nvSpPr>
          <p:spPr bwMode="auto">
            <a:xfrm>
              <a:off x="3059" y="2200"/>
              <a:ext cx="0" cy="6"/>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723" name="Line 51"/>
            <p:cNvSpPr>
              <a:spLocks noChangeShapeType="1"/>
            </p:cNvSpPr>
            <p:nvPr/>
          </p:nvSpPr>
          <p:spPr bwMode="auto">
            <a:xfrm flipV="1">
              <a:off x="1827" y="2238"/>
              <a:ext cx="8" cy="7"/>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724" name="Freeform 52"/>
            <p:cNvSpPr>
              <a:spLocks/>
            </p:cNvSpPr>
            <p:nvPr/>
          </p:nvSpPr>
          <p:spPr bwMode="auto">
            <a:xfrm>
              <a:off x="3075" y="2077"/>
              <a:ext cx="170" cy="91"/>
            </a:xfrm>
            <a:custGeom>
              <a:avLst/>
              <a:gdLst/>
              <a:ahLst/>
              <a:cxnLst>
                <a:cxn ang="0">
                  <a:pos x="114" y="41"/>
                </a:cxn>
                <a:cxn ang="0">
                  <a:pos x="105" y="41"/>
                </a:cxn>
                <a:cxn ang="0">
                  <a:pos x="89" y="32"/>
                </a:cxn>
                <a:cxn ang="0">
                  <a:pos x="130" y="8"/>
                </a:cxn>
                <a:cxn ang="0">
                  <a:pos x="145" y="0"/>
                </a:cxn>
                <a:cxn ang="0">
                  <a:pos x="154" y="8"/>
                </a:cxn>
                <a:cxn ang="0">
                  <a:pos x="130" y="16"/>
                </a:cxn>
                <a:cxn ang="0">
                  <a:pos x="139" y="23"/>
                </a:cxn>
                <a:cxn ang="0">
                  <a:pos x="120" y="41"/>
                </a:cxn>
                <a:cxn ang="0">
                  <a:pos x="114" y="41"/>
                </a:cxn>
                <a:cxn ang="0">
                  <a:pos x="120" y="41"/>
                </a:cxn>
                <a:cxn ang="0">
                  <a:pos x="179" y="88"/>
                </a:cxn>
                <a:cxn ang="0">
                  <a:pos x="179" y="97"/>
                </a:cxn>
                <a:cxn ang="0">
                  <a:pos x="179" y="105"/>
                </a:cxn>
                <a:cxn ang="0">
                  <a:pos x="154" y="113"/>
                </a:cxn>
                <a:cxn ang="0">
                  <a:pos x="120" y="113"/>
                </a:cxn>
                <a:cxn ang="0">
                  <a:pos x="97" y="97"/>
                </a:cxn>
                <a:cxn ang="0">
                  <a:pos x="73" y="97"/>
                </a:cxn>
                <a:cxn ang="0">
                  <a:pos x="49" y="113"/>
                </a:cxn>
                <a:cxn ang="0">
                  <a:pos x="33" y="113"/>
                </a:cxn>
                <a:cxn ang="0">
                  <a:pos x="15" y="113"/>
                </a:cxn>
                <a:cxn ang="0">
                  <a:pos x="8" y="97"/>
                </a:cxn>
                <a:cxn ang="0">
                  <a:pos x="0" y="88"/>
                </a:cxn>
                <a:cxn ang="0">
                  <a:pos x="8" y="73"/>
                </a:cxn>
                <a:cxn ang="0">
                  <a:pos x="15" y="73"/>
                </a:cxn>
                <a:cxn ang="0">
                  <a:pos x="15" y="63"/>
                </a:cxn>
                <a:cxn ang="0">
                  <a:pos x="15" y="57"/>
                </a:cxn>
                <a:cxn ang="0">
                  <a:pos x="24" y="48"/>
                </a:cxn>
                <a:cxn ang="0">
                  <a:pos x="24" y="41"/>
                </a:cxn>
                <a:cxn ang="0">
                  <a:pos x="24" y="32"/>
                </a:cxn>
                <a:cxn ang="0">
                  <a:pos x="33" y="32"/>
                </a:cxn>
                <a:cxn ang="0">
                  <a:pos x="40" y="16"/>
                </a:cxn>
                <a:cxn ang="0">
                  <a:pos x="55" y="16"/>
                </a:cxn>
                <a:cxn ang="0">
                  <a:pos x="55" y="23"/>
                </a:cxn>
                <a:cxn ang="0">
                  <a:pos x="80" y="32"/>
                </a:cxn>
                <a:cxn ang="0">
                  <a:pos x="65" y="41"/>
                </a:cxn>
                <a:cxn ang="0">
                  <a:pos x="73" y="48"/>
                </a:cxn>
                <a:cxn ang="0">
                  <a:pos x="73" y="57"/>
                </a:cxn>
                <a:cxn ang="0">
                  <a:pos x="80" y="57"/>
                </a:cxn>
                <a:cxn ang="0">
                  <a:pos x="105" y="41"/>
                </a:cxn>
                <a:cxn ang="0">
                  <a:pos x="114" y="41"/>
                </a:cxn>
              </a:cxnLst>
              <a:rect l="0" t="0" r="r" b="b"/>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26" name="Freeform 54"/>
            <p:cNvSpPr>
              <a:spLocks/>
            </p:cNvSpPr>
            <p:nvPr/>
          </p:nvSpPr>
          <p:spPr bwMode="auto">
            <a:xfrm>
              <a:off x="3995" y="1941"/>
              <a:ext cx="77" cy="78"/>
            </a:xfrm>
            <a:custGeom>
              <a:avLst/>
              <a:gdLst/>
              <a:ahLst/>
              <a:cxnLst>
                <a:cxn ang="0">
                  <a:pos x="0" y="90"/>
                </a:cxn>
                <a:cxn ang="0">
                  <a:pos x="6" y="96"/>
                </a:cxn>
                <a:cxn ang="0">
                  <a:pos x="31" y="90"/>
                </a:cxn>
                <a:cxn ang="0">
                  <a:pos x="31" y="81"/>
                </a:cxn>
                <a:cxn ang="0">
                  <a:pos x="55" y="65"/>
                </a:cxn>
                <a:cxn ang="0">
                  <a:pos x="72" y="41"/>
                </a:cxn>
                <a:cxn ang="0">
                  <a:pos x="80" y="0"/>
                </a:cxn>
                <a:cxn ang="0">
                  <a:pos x="72" y="0"/>
                </a:cxn>
                <a:cxn ang="0">
                  <a:pos x="55" y="41"/>
                </a:cxn>
                <a:cxn ang="0">
                  <a:pos x="22" y="81"/>
                </a:cxn>
                <a:cxn ang="0">
                  <a:pos x="0" y="90"/>
                </a:cxn>
              </a:cxnLst>
              <a:rect l="0" t="0" r="r" b="b"/>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27" name="Freeform 55"/>
            <p:cNvSpPr>
              <a:spLocks/>
            </p:cNvSpPr>
            <p:nvPr/>
          </p:nvSpPr>
          <p:spPr bwMode="auto">
            <a:xfrm>
              <a:off x="3995" y="1941"/>
              <a:ext cx="77" cy="78"/>
            </a:xfrm>
            <a:custGeom>
              <a:avLst/>
              <a:gdLst/>
              <a:ahLst/>
              <a:cxnLst>
                <a:cxn ang="0">
                  <a:pos x="0" y="90"/>
                </a:cxn>
                <a:cxn ang="0">
                  <a:pos x="6" y="96"/>
                </a:cxn>
                <a:cxn ang="0">
                  <a:pos x="31" y="90"/>
                </a:cxn>
                <a:cxn ang="0">
                  <a:pos x="31" y="81"/>
                </a:cxn>
                <a:cxn ang="0">
                  <a:pos x="55" y="65"/>
                </a:cxn>
                <a:cxn ang="0">
                  <a:pos x="72" y="41"/>
                </a:cxn>
                <a:cxn ang="0">
                  <a:pos x="80" y="0"/>
                </a:cxn>
                <a:cxn ang="0">
                  <a:pos x="72" y="0"/>
                </a:cxn>
                <a:cxn ang="0">
                  <a:pos x="55" y="41"/>
                </a:cxn>
                <a:cxn ang="0">
                  <a:pos x="22" y="81"/>
                </a:cxn>
                <a:cxn ang="0">
                  <a:pos x="0" y="90"/>
                </a:cxn>
              </a:cxnLst>
              <a:rect l="0" t="0" r="r" b="b"/>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28" name="Freeform 56"/>
            <p:cNvSpPr>
              <a:spLocks/>
            </p:cNvSpPr>
            <p:nvPr/>
          </p:nvSpPr>
          <p:spPr bwMode="auto">
            <a:xfrm>
              <a:off x="3106" y="1825"/>
              <a:ext cx="31" cy="40"/>
            </a:xfrm>
            <a:custGeom>
              <a:avLst/>
              <a:gdLst/>
              <a:ahLst/>
              <a:cxnLst>
                <a:cxn ang="0">
                  <a:pos x="0" y="16"/>
                </a:cxn>
                <a:cxn ang="0">
                  <a:pos x="7" y="25"/>
                </a:cxn>
                <a:cxn ang="0">
                  <a:pos x="16" y="49"/>
                </a:cxn>
                <a:cxn ang="0">
                  <a:pos x="22" y="40"/>
                </a:cxn>
                <a:cxn ang="0">
                  <a:pos x="32" y="40"/>
                </a:cxn>
                <a:cxn ang="0">
                  <a:pos x="32" y="25"/>
                </a:cxn>
                <a:cxn ang="0">
                  <a:pos x="16" y="0"/>
                </a:cxn>
                <a:cxn ang="0">
                  <a:pos x="7" y="0"/>
                </a:cxn>
                <a:cxn ang="0">
                  <a:pos x="0" y="16"/>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29" name="Freeform 57"/>
            <p:cNvSpPr>
              <a:spLocks/>
            </p:cNvSpPr>
            <p:nvPr/>
          </p:nvSpPr>
          <p:spPr bwMode="auto">
            <a:xfrm>
              <a:off x="3106" y="1825"/>
              <a:ext cx="31" cy="40"/>
            </a:xfrm>
            <a:custGeom>
              <a:avLst/>
              <a:gdLst/>
              <a:ahLst/>
              <a:cxnLst>
                <a:cxn ang="0">
                  <a:pos x="0" y="16"/>
                </a:cxn>
                <a:cxn ang="0">
                  <a:pos x="7" y="25"/>
                </a:cxn>
                <a:cxn ang="0">
                  <a:pos x="16" y="49"/>
                </a:cxn>
                <a:cxn ang="0">
                  <a:pos x="22" y="40"/>
                </a:cxn>
                <a:cxn ang="0">
                  <a:pos x="32" y="40"/>
                </a:cxn>
                <a:cxn ang="0">
                  <a:pos x="32" y="25"/>
                </a:cxn>
                <a:cxn ang="0">
                  <a:pos x="16" y="0"/>
                </a:cxn>
                <a:cxn ang="0">
                  <a:pos x="7" y="0"/>
                </a:cxn>
                <a:cxn ang="0">
                  <a:pos x="0" y="16"/>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30" name="Freeform 58"/>
            <p:cNvSpPr>
              <a:spLocks/>
            </p:cNvSpPr>
            <p:nvPr/>
          </p:nvSpPr>
          <p:spPr bwMode="auto">
            <a:xfrm>
              <a:off x="3159" y="1800"/>
              <a:ext cx="25" cy="39"/>
            </a:xfrm>
            <a:custGeom>
              <a:avLst/>
              <a:gdLst/>
              <a:ahLst/>
              <a:cxnLst>
                <a:cxn ang="0">
                  <a:pos x="0" y="32"/>
                </a:cxn>
                <a:cxn ang="0">
                  <a:pos x="16" y="41"/>
                </a:cxn>
                <a:cxn ang="0">
                  <a:pos x="16" y="48"/>
                </a:cxn>
                <a:cxn ang="0">
                  <a:pos x="25" y="48"/>
                </a:cxn>
                <a:cxn ang="0">
                  <a:pos x="16" y="23"/>
                </a:cxn>
                <a:cxn ang="0">
                  <a:pos x="16" y="7"/>
                </a:cxn>
                <a:cxn ang="0">
                  <a:pos x="8" y="7"/>
                </a:cxn>
                <a:cxn ang="0">
                  <a:pos x="0" y="0"/>
                </a:cxn>
                <a:cxn ang="0">
                  <a:pos x="8" y="7"/>
                </a:cxn>
                <a:cxn ang="0">
                  <a:pos x="8" y="17"/>
                </a:cxn>
                <a:cxn ang="0">
                  <a:pos x="0" y="17"/>
                </a:cxn>
                <a:cxn ang="0">
                  <a:pos x="0" y="32"/>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31" name="Freeform 59"/>
            <p:cNvSpPr>
              <a:spLocks/>
            </p:cNvSpPr>
            <p:nvPr/>
          </p:nvSpPr>
          <p:spPr bwMode="auto">
            <a:xfrm>
              <a:off x="3159" y="1800"/>
              <a:ext cx="25" cy="39"/>
            </a:xfrm>
            <a:custGeom>
              <a:avLst/>
              <a:gdLst/>
              <a:ahLst/>
              <a:cxnLst>
                <a:cxn ang="0">
                  <a:pos x="0" y="32"/>
                </a:cxn>
                <a:cxn ang="0">
                  <a:pos x="16" y="41"/>
                </a:cxn>
                <a:cxn ang="0">
                  <a:pos x="16" y="48"/>
                </a:cxn>
                <a:cxn ang="0">
                  <a:pos x="25" y="48"/>
                </a:cxn>
                <a:cxn ang="0">
                  <a:pos x="16" y="23"/>
                </a:cxn>
                <a:cxn ang="0">
                  <a:pos x="16" y="7"/>
                </a:cxn>
                <a:cxn ang="0">
                  <a:pos x="8" y="7"/>
                </a:cxn>
                <a:cxn ang="0">
                  <a:pos x="0" y="0"/>
                </a:cxn>
                <a:cxn ang="0">
                  <a:pos x="8" y="7"/>
                </a:cxn>
                <a:cxn ang="0">
                  <a:pos x="8" y="17"/>
                </a:cxn>
                <a:cxn ang="0">
                  <a:pos x="0" y="17"/>
                </a:cxn>
                <a:cxn ang="0">
                  <a:pos x="0" y="32"/>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32" name="Freeform 60"/>
            <p:cNvSpPr>
              <a:spLocks/>
            </p:cNvSpPr>
            <p:nvPr/>
          </p:nvSpPr>
          <p:spPr bwMode="auto">
            <a:xfrm>
              <a:off x="1682" y="2095"/>
              <a:ext cx="101" cy="67"/>
            </a:xfrm>
            <a:custGeom>
              <a:avLst/>
              <a:gdLst/>
              <a:ahLst/>
              <a:cxnLst>
                <a:cxn ang="0">
                  <a:pos x="49" y="0"/>
                </a:cxn>
                <a:cxn ang="0">
                  <a:pos x="49" y="9"/>
                </a:cxn>
                <a:cxn ang="0">
                  <a:pos x="9" y="9"/>
                </a:cxn>
                <a:cxn ang="0">
                  <a:pos x="0" y="34"/>
                </a:cxn>
                <a:cxn ang="0">
                  <a:pos x="9" y="25"/>
                </a:cxn>
                <a:cxn ang="0">
                  <a:pos x="0" y="59"/>
                </a:cxn>
                <a:cxn ang="0">
                  <a:pos x="0" y="74"/>
                </a:cxn>
                <a:cxn ang="0">
                  <a:pos x="0" y="82"/>
                </a:cxn>
                <a:cxn ang="0">
                  <a:pos x="9" y="82"/>
                </a:cxn>
                <a:cxn ang="0">
                  <a:pos x="15" y="74"/>
                </a:cxn>
                <a:cxn ang="0">
                  <a:pos x="15" y="40"/>
                </a:cxn>
                <a:cxn ang="0">
                  <a:pos x="24" y="25"/>
                </a:cxn>
                <a:cxn ang="0">
                  <a:pos x="34" y="18"/>
                </a:cxn>
                <a:cxn ang="0">
                  <a:pos x="34" y="9"/>
                </a:cxn>
                <a:cxn ang="0">
                  <a:pos x="56" y="18"/>
                </a:cxn>
                <a:cxn ang="0">
                  <a:pos x="56" y="34"/>
                </a:cxn>
                <a:cxn ang="0">
                  <a:pos x="49" y="50"/>
                </a:cxn>
                <a:cxn ang="0">
                  <a:pos x="65" y="40"/>
                </a:cxn>
                <a:cxn ang="0">
                  <a:pos x="65" y="59"/>
                </a:cxn>
                <a:cxn ang="0">
                  <a:pos x="81" y="50"/>
                </a:cxn>
                <a:cxn ang="0">
                  <a:pos x="81" y="18"/>
                </a:cxn>
                <a:cxn ang="0">
                  <a:pos x="97" y="34"/>
                </a:cxn>
                <a:cxn ang="0">
                  <a:pos x="106" y="25"/>
                </a:cxn>
                <a:cxn ang="0">
                  <a:pos x="89" y="9"/>
                </a:cxn>
                <a:cxn ang="0">
                  <a:pos x="49" y="0"/>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33" name="Freeform 61"/>
            <p:cNvSpPr>
              <a:spLocks/>
            </p:cNvSpPr>
            <p:nvPr/>
          </p:nvSpPr>
          <p:spPr bwMode="auto">
            <a:xfrm>
              <a:off x="1682" y="2095"/>
              <a:ext cx="101" cy="67"/>
            </a:xfrm>
            <a:custGeom>
              <a:avLst/>
              <a:gdLst/>
              <a:ahLst/>
              <a:cxnLst>
                <a:cxn ang="0">
                  <a:pos x="49" y="0"/>
                </a:cxn>
                <a:cxn ang="0">
                  <a:pos x="49" y="9"/>
                </a:cxn>
                <a:cxn ang="0">
                  <a:pos x="9" y="9"/>
                </a:cxn>
                <a:cxn ang="0">
                  <a:pos x="0" y="34"/>
                </a:cxn>
                <a:cxn ang="0">
                  <a:pos x="9" y="25"/>
                </a:cxn>
                <a:cxn ang="0">
                  <a:pos x="0" y="59"/>
                </a:cxn>
                <a:cxn ang="0">
                  <a:pos x="0" y="74"/>
                </a:cxn>
                <a:cxn ang="0">
                  <a:pos x="0" y="82"/>
                </a:cxn>
                <a:cxn ang="0">
                  <a:pos x="9" y="82"/>
                </a:cxn>
                <a:cxn ang="0">
                  <a:pos x="15" y="74"/>
                </a:cxn>
                <a:cxn ang="0">
                  <a:pos x="15" y="40"/>
                </a:cxn>
                <a:cxn ang="0">
                  <a:pos x="24" y="25"/>
                </a:cxn>
                <a:cxn ang="0">
                  <a:pos x="34" y="18"/>
                </a:cxn>
                <a:cxn ang="0">
                  <a:pos x="34" y="9"/>
                </a:cxn>
                <a:cxn ang="0">
                  <a:pos x="56" y="18"/>
                </a:cxn>
                <a:cxn ang="0">
                  <a:pos x="56" y="34"/>
                </a:cxn>
                <a:cxn ang="0">
                  <a:pos x="49" y="50"/>
                </a:cxn>
                <a:cxn ang="0">
                  <a:pos x="65" y="40"/>
                </a:cxn>
                <a:cxn ang="0">
                  <a:pos x="65" y="59"/>
                </a:cxn>
                <a:cxn ang="0">
                  <a:pos x="81" y="50"/>
                </a:cxn>
                <a:cxn ang="0">
                  <a:pos x="81" y="18"/>
                </a:cxn>
                <a:cxn ang="0">
                  <a:pos x="97" y="34"/>
                </a:cxn>
                <a:cxn ang="0">
                  <a:pos x="106" y="25"/>
                </a:cxn>
                <a:cxn ang="0">
                  <a:pos x="89" y="9"/>
                </a:cxn>
                <a:cxn ang="0">
                  <a:pos x="49" y="0"/>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34" name="Freeform 62"/>
            <p:cNvSpPr>
              <a:spLocks/>
            </p:cNvSpPr>
            <p:nvPr/>
          </p:nvSpPr>
          <p:spPr bwMode="auto">
            <a:xfrm>
              <a:off x="1629" y="2051"/>
              <a:ext cx="92" cy="40"/>
            </a:xfrm>
            <a:custGeom>
              <a:avLst/>
              <a:gdLst/>
              <a:ahLst/>
              <a:cxnLst>
                <a:cxn ang="0">
                  <a:pos x="96" y="48"/>
                </a:cxn>
                <a:cxn ang="0">
                  <a:pos x="90" y="48"/>
                </a:cxn>
                <a:cxn ang="0">
                  <a:pos x="65" y="48"/>
                </a:cxn>
                <a:cxn ang="0">
                  <a:pos x="56" y="40"/>
                </a:cxn>
                <a:cxn ang="0">
                  <a:pos x="47" y="48"/>
                </a:cxn>
                <a:cxn ang="0">
                  <a:pos x="47" y="40"/>
                </a:cxn>
                <a:cxn ang="0">
                  <a:pos x="24" y="48"/>
                </a:cxn>
                <a:cxn ang="0">
                  <a:pos x="15" y="40"/>
                </a:cxn>
                <a:cxn ang="0">
                  <a:pos x="0" y="48"/>
                </a:cxn>
                <a:cxn ang="0">
                  <a:pos x="31" y="24"/>
                </a:cxn>
                <a:cxn ang="0">
                  <a:pos x="56" y="0"/>
                </a:cxn>
                <a:cxn ang="0">
                  <a:pos x="71" y="8"/>
                </a:cxn>
                <a:cxn ang="0">
                  <a:pos x="80" y="24"/>
                </a:cxn>
                <a:cxn ang="0">
                  <a:pos x="90" y="24"/>
                </a:cxn>
                <a:cxn ang="0">
                  <a:pos x="96" y="48"/>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35" name="Freeform 63"/>
            <p:cNvSpPr>
              <a:spLocks/>
            </p:cNvSpPr>
            <p:nvPr/>
          </p:nvSpPr>
          <p:spPr bwMode="auto">
            <a:xfrm>
              <a:off x="1629" y="2051"/>
              <a:ext cx="92" cy="40"/>
            </a:xfrm>
            <a:custGeom>
              <a:avLst/>
              <a:gdLst/>
              <a:ahLst/>
              <a:cxnLst>
                <a:cxn ang="0">
                  <a:pos x="96" y="48"/>
                </a:cxn>
                <a:cxn ang="0">
                  <a:pos x="90" y="48"/>
                </a:cxn>
                <a:cxn ang="0">
                  <a:pos x="65" y="48"/>
                </a:cxn>
                <a:cxn ang="0">
                  <a:pos x="56" y="40"/>
                </a:cxn>
                <a:cxn ang="0">
                  <a:pos x="47" y="48"/>
                </a:cxn>
                <a:cxn ang="0">
                  <a:pos x="47" y="40"/>
                </a:cxn>
                <a:cxn ang="0">
                  <a:pos x="24" y="48"/>
                </a:cxn>
                <a:cxn ang="0">
                  <a:pos x="15" y="40"/>
                </a:cxn>
                <a:cxn ang="0">
                  <a:pos x="0" y="48"/>
                </a:cxn>
                <a:cxn ang="0">
                  <a:pos x="31" y="24"/>
                </a:cxn>
                <a:cxn ang="0">
                  <a:pos x="56" y="0"/>
                </a:cxn>
                <a:cxn ang="0">
                  <a:pos x="71" y="8"/>
                </a:cxn>
                <a:cxn ang="0">
                  <a:pos x="80" y="24"/>
                </a:cxn>
                <a:cxn ang="0">
                  <a:pos x="90" y="24"/>
                </a:cxn>
                <a:cxn ang="0">
                  <a:pos x="96" y="48"/>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36" name="Freeform 64"/>
            <p:cNvSpPr>
              <a:spLocks/>
            </p:cNvSpPr>
            <p:nvPr/>
          </p:nvSpPr>
          <p:spPr bwMode="auto">
            <a:xfrm>
              <a:off x="1735" y="2143"/>
              <a:ext cx="55" cy="19"/>
            </a:xfrm>
            <a:custGeom>
              <a:avLst/>
              <a:gdLst/>
              <a:ahLst/>
              <a:cxnLst>
                <a:cxn ang="0">
                  <a:pos x="0" y="23"/>
                </a:cxn>
                <a:cxn ang="0">
                  <a:pos x="18" y="15"/>
                </a:cxn>
                <a:cxn ang="0">
                  <a:pos x="25" y="6"/>
                </a:cxn>
                <a:cxn ang="0">
                  <a:pos x="58" y="0"/>
                </a:cxn>
                <a:cxn ang="0">
                  <a:pos x="25" y="23"/>
                </a:cxn>
                <a:cxn ang="0">
                  <a:pos x="9" y="23"/>
                </a:cxn>
                <a:cxn ang="0">
                  <a:pos x="0" y="23"/>
                </a:cxn>
              </a:cxnLst>
              <a:rect l="0" t="0" r="r" b="b"/>
              <a:pathLst>
                <a:path w="59" h="24">
                  <a:moveTo>
                    <a:pt x="0" y="23"/>
                  </a:moveTo>
                  <a:lnTo>
                    <a:pt x="18" y="15"/>
                  </a:lnTo>
                  <a:lnTo>
                    <a:pt x="25" y="6"/>
                  </a:lnTo>
                  <a:lnTo>
                    <a:pt x="58" y="0"/>
                  </a:lnTo>
                  <a:lnTo>
                    <a:pt x="25" y="23"/>
                  </a:lnTo>
                  <a:lnTo>
                    <a:pt x="9" y="23"/>
                  </a:lnTo>
                  <a:lnTo>
                    <a:pt x="0" y="2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37" name="Freeform 65"/>
            <p:cNvSpPr>
              <a:spLocks/>
            </p:cNvSpPr>
            <p:nvPr/>
          </p:nvSpPr>
          <p:spPr bwMode="auto">
            <a:xfrm>
              <a:off x="1735" y="2143"/>
              <a:ext cx="55" cy="19"/>
            </a:xfrm>
            <a:custGeom>
              <a:avLst/>
              <a:gdLst/>
              <a:ahLst/>
              <a:cxnLst>
                <a:cxn ang="0">
                  <a:pos x="0" y="23"/>
                </a:cxn>
                <a:cxn ang="0">
                  <a:pos x="18" y="15"/>
                </a:cxn>
                <a:cxn ang="0">
                  <a:pos x="25" y="6"/>
                </a:cxn>
                <a:cxn ang="0">
                  <a:pos x="58" y="0"/>
                </a:cxn>
                <a:cxn ang="0">
                  <a:pos x="25" y="23"/>
                </a:cxn>
                <a:cxn ang="0">
                  <a:pos x="9" y="23"/>
                </a:cxn>
                <a:cxn ang="0">
                  <a:pos x="0" y="23"/>
                </a:cxn>
              </a:cxnLst>
              <a:rect l="0" t="0" r="r" b="b"/>
              <a:pathLst>
                <a:path w="59" h="24">
                  <a:moveTo>
                    <a:pt x="0" y="23"/>
                  </a:moveTo>
                  <a:lnTo>
                    <a:pt x="18" y="15"/>
                  </a:lnTo>
                  <a:lnTo>
                    <a:pt x="25" y="6"/>
                  </a:lnTo>
                  <a:lnTo>
                    <a:pt x="58" y="0"/>
                  </a:lnTo>
                  <a:lnTo>
                    <a:pt x="25" y="23"/>
                  </a:lnTo>
                  <a:lnTo>
                    <a:pt x="9" y="23"/>
                  </a:lnTo>
                  <a:lnTo>
                    <a:pt x="0" y="2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38" name="Freeform 66"/>
            <p:cNvSpPr>
              <a:spLocks/>
            </p:cNvSpPr>
            <p:nvPr/>
          </p:nvSpPr>
          <p:spPr bwMode="auto">
            <a:xfrm>
              <a:off x="1789" y="2123"/>
              <a:ext cx="32" cy="13"/>
            </a:xfrm>
            <a:custGeom>
              <a:avLst/>
              <a:gdLst/>
              <a:ahLst/>
              <a:cxnLst>
                <a:cxn ang="0">
                  <a:pos x="0" y="16"/>
                </a:cxn>
                <a:cxn ang="0">
                  <a:pos x="0" y="6"/>
                </a:cxn>
                <a:cxn ang="0">
                  <a:pos x="23" y="6"/>
                </a:cxn>
                <a:cxn ang="0">
                  <a:pos x="32" y="0"/>
                </a:cxn>
                <a:cxn ang="0">
                  <a:pos x="32" y="16"/>
                </a:cxn>
                <a:cxn ang="0">
                  <a:pos x="0" y="16"/>
                </a:cxn>
              </a:cxnLst>
              <a:rect l="0" t="0" r="r" b="b"/>
              <a:pathLst>
                <a:path w="33" h="17">
                  <a:moveTo>
                    <a:pt x="0" y="16"/>
                  </a:moveTo>
                  <a:lnTo>
                    <a:pt x="0" y="6"/>
                  </a:lnTo>
                  <a:lnTo>
                    <a:pt x="23" y="6"/>
                  </a:lnTo>
                  <a:lnTo>
                    <a:pt x="32" y="0"/>
                  </a:lnTo>
                  <a:lnTo>
                    <a:pt x="32" y="16"/>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39" name="Freeform 67"/>
            <p:cNvSpPr>
              <a:spLocks/>
            </p:cNvSpPr>
            <p:nvPr/>
          </p:nvSpPr>
          <p:spPr bwMode="auto">
            <a:xfrm>
              <a:off x="1789" y="2123"/>
              <a:ext cx="32" cy="13"/>
            </a:xfrm>
            <a:custGeom>
              <a:avLst/>
              <a:gdLst/>
              <a:ahLst/>
              <a:cxnLst>
                <a:cxn ang="0">
                  <a:pos x="0" y="16"/>
                </a:cxn>
                <a:cxn ang="0">
                  <a:pos x="0" y="6"/>
                </a:cxn>
                <a:cxn ang="0">
                  <a:pos x="23" y="6"/>
                </a:cxn>
                <a:cxn ang="0">
                  <a:pos x="32" y="0"/>
                </a:cxn>
                <a:cxn ang="0">
                  <a:pos x="32" y="16"/>
                </a:cxn>
                <a:cxn ang="0">
                  <a:pos x="0" y="16"/>
                </a:cxn>
              </a:cxnLst>
              <a:rect l="0" t="0" r="r" b="b"/>
              <a:pathLst>
                <a:path w="33" h="17">
                  <a:moveTo>
                    <a:pt x="0" y="16"/>
                  </a:moveTo>
                  <a:lnTo>
                    <a:pt x="0" y="6"/>
                  </a:lnTo>
                  <a:lnTo>
                    <a:pt x="23" y="6"/>
                  </a:lnTo>
                  <a:lnTo>
                    <a:pt x="32" y="0"/>
                  </a:lnTo>
                  <a:lnTo>
                    <a:pt x="32" y="16"/>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40" name="Freeform 68"/>
            <p:cNvSpPr>
              <a:spLocks/>
            </p:cNvSpPr>
            <p:nvPr/>
          </p:nvSpPr>
          <p:spPr bwMode="auto">
            <a:xfrm>
              <a:off x="2946" y="2045"/>
              <a:ext cx="68" cy="26"/>
            </a:xfrm>
            <a:custGeom>
              <a:avLst/>
              <a:gdLst/>
              <a:ahLst/>
              <a:cxnLst>
                <a:cxn ang="0">
                  <a:pos x="71" y="8"/>
                </a:cxn>
                <a:cxn ang="0">
                  <a:pos x="55" y="0"/>
                </a:cxn>
                <a:cxn ang="0">
                  <a:pos x="40" y="8"/>
                </a:cxn>
                <a:cxn ang="0">
                  <a:pos x="31" y="0"/>
                </a:cxn>
                <a:cxn ang="0">
                  <a:pos x="23" y="0"/>
                </a:cxn>
                <a:cxn ang="0">
                  <a:pos x="0" y="16"/>
                </a:cxn>
                <a:cxn ang="0">
                  <a:pos x="0" y="32"/>
                </a:cxn>
                <a:cxn ang="0">
                  <a:pos x="15" y="32"/>
                </a:cxn>
                <a:cxn ang="0">
                  <a:pos x="46" y="16"/>
                </a:cxn>
                <a:cxn ang="0">
                  <a:pos x="64" y="23"/>
                </a:cxn>
                <a:cxn ang="0">
                  <a:pos x="71" y="8"/>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41" name="Freeform 69"/>
            <p:cNvSpPr>
              <a:spLocks/>
            </p:cNvSpPr>
            <p:nvPr/>
          </p:nvSpPr>
          <p:spPr bwMode="auto">
            <a:xfrm>
              <a:off x="2946" y="2045"/>
              <a:ext cx="68" cy="26"/>
            </a:xfrm>
            <a:custGeom>
              <a:avLst/>
              <a:gdLst/>
              <a:ahLst/>
              <a:cxnLst>
                <a:cxn ang="0">
                  <a:pos x="71" y="8"/>
                </a:cxn>
                <a:cxn ang="0">
                  <a:pos x="55" y="0"/>
                </a:cxn>
                <a:cxn ang="0">
                  <a:pos x="40" y="8"/>
                </a:cxn>
                <a:cxn ang="0">
                  <a:pos x="31" y="0"/>
                </a:cxn>
                <a:cxn ang="0">
                  <a:pos x="23" y="0"/>
                </a:cxn>
                <a:cxn ang="0">
                  <a:pos x="0" y="16"/>
                </a:cxn>
                <a:cxn ang="0">
                  <a:pos x="0" y="32"/>
                </a:cxn>
                <a:cxn ang="0">
                  <a:pos x="15" y="32"/>
                </a:cxn>
                <a:cxn ang="0">
                  <a:pos x="46" y="16"/>
                </a:cxn>
                <a:cxn ang="0">
                  <a:pos x="64" y="23"/>
                </a:cxn>
                <a:cxn ang="0">
                  <a:pos x="71" y="8"/>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42" name="Freeform 70"/>
            <p:cNvSpPr>
              <a:spLocks/>
            </p:cNvSpPr>
            <p:nvPr/>
          </p:nvSpPr>
          <p:spPr bwMode="auto">
            <a:xfrm>
              <a:off x="3068" y="1328"/>
              <a:ext cx="1974" cy="833"/>
            </a:xfrm>
            <a:custGeom>
              <a:avLst/>
              <a:gdLst/>
              <a:ahLst/>
              <a:cxnLst>
                <a:cxn ang="0">
                  <a:pos x="1030" y="210"/>
                </a:cxn>
                <a:cxn ang="0">
                  <a:pos x="1014" y="73"/>
                </a:cxn>
                <a:cxn ang="0">
                  <a:pos x="949" y="73"/>
                </a:cxn>
                <a:cxn ang="0">
                  <a:pos x="682" y="218"/>
                </a:cxn>
                <a:cxn ang="0">
                  <a:pos x="640" y="266"/>
                </a:cxn>
                <a:cxn ang="0">
                  <a:pos x="608" y="340"/>
                </a:cxn>
                <a:cxn ang="0">
                  <a:pos x="560" y="477"/>
                </a:cxn>
                <a:cxn ang="0">
                  <a:pos x="585" y="250"/>
                </a:cxn>
                <a:cxn ang="0">
                  <a:pos x="511" y="372"/>
                </a:cxn>
                <a:cxn ang="0">
                  <a:pos x="438" y="396"/>
                </a:cxn>
                <a:cxn ang="0">
                  <a:pos x="349" y="396"/>
                </a:cxn>
                <a:cxn ang="0">
                  <a:pos x="243" y="412"/>
                </a:cxn>
                <a:cxn ang="0">
                  <a:pos x="194" y="486"/>
                </a:cxn>
                <a:cxn ang="0">
                  <a:pos x="122" y="558"/>
                </a:cxn>
                <a:cxn ang="0">
                  <a:pos x="147" y="493"/>
                </a:cxn>
                <a:cxn ang="0">
                  <a:pos x="63" y="364"/>
                </a:cxn>
                <a:cxn ang="0">
                  <a:pos x="41" y="501"/>
                </a:cxn>
                <a:cxn ang="0">
                  <a:pos x="32" y="632"/>
                </a:cxn>
                <a:cxn ang="0">
                  <a:pos x="0" y="688"/>
                </a:cxn>
                <a:cxn ang="0">
                  <a:pos x="48" y="769"/>
                </a:cxn>
                <a:cxn ang="0">
                  <a:pos x="57" y="825"/>
                </a:cxn>
                <a:cxn ang="0">
                  <a:pos x="105" y="859"/>
                </a:cxn>
                <a:cxn ang="0">
                  <a:pos x="153" y="922"/>
                </a:cxn>
                <a:cxn ang="0">
                  <a:pos x="147" y="962"/>
                </a:cxn>
                <a:cxn ang="0">
                  <a:pos x="234" y="1021"/>
                </a:cxn>
                <a:cxn ang="0">
                  <a:pos x="259" y="1002"/>
                </a:cxn>
                <a:cxn ang="0">
                  <a:pos x="275" y="955"/>
                </a:cxn>
                <a:cxn ang="0">
                  <a:pos x="275" y="890"/>
                </a:cxn>
                <a:cxn ang="0">
                  <a:pos x="340" y="859"/>
                </a:cxn>
                <a:cxn ang="0">
                  <a:pos x="446" y="859"/>
                </a:cxn>
                <a:cxn ang="0">
                  <a:pos x="454" y="810"/>
                </a:cxn>
                <a:cxn ang="0">
                  <a:pos x="567" y="800"/>
                </a:cxn>
                <a:cxn ang="0">
                  <a:pos x="640" y="794"/>
                </a:cxn>
                <a:cxn ang="0">
                  <a:pos x="747" y="890"/>
                </a:cxn>
                <a:cxn ang="0">
                  <a:pos x="859" y="882"/>
                </a:cxn>
                <a:cxn ang="0">
                  <a:pos x="973" y="882"/>
                </a:cxn>
                <a:cxn ang="0">
                  <a:pos x="1120" y="882"/>
                </a:cxn>
                <a:cxn ang="0">
                  <a:pos x="1200" y="841"/>
                </a:cxn>
                <a:cxn ang="0">
                  <a:pos x="1290" y="899"/>
                </a:cxn>
                <a:cxn ang="0">
                  <a:pos x="1379" y="939"/>
                </a:cxn>
                <a:cxn ang="0">
                  <a:pos x="1347" y="1012"/>
                </a:cxn>
                <a:cxn ang="0">
                  <a:pos x="1461" y="850"/>
                </a:cxn>
                <a:cxn ang="0">
                  <a:pos x="1419" y="800"/>
                </a:cxn>
                <a:cxn ang="0">
                  <a:pos x="1518" y="679"/>
                </a:cxn>
                <a:cxn ang="0">
                  <a:pos x="1598" y="679"/>
                </a:cxn>
                <a:cxn ang="0">
                  <a:pos x="1704" y="614"/>
                </a:cxn>
                <a:cxn ang="0">
                  <a:pos x="1754" y="608"/>
                </a:cxn>
                <a:cxn ang="0">
                  <a:pos x="1663" y="874"/>
                </a:cxn>
                <a:cxn ang="0">
                  <a:pos x="1729" y="769"/>
                </a:cxn>
                <a:cxn ang="0">
                  <a:pos x="1744" y="688"/>
                </a:cxn>
                <a:cxn ang="0">
                  <a:pos x="1817" y="655"/>
                </a:cxn>
                <a:cxn ang="0">
                  <a:pos x="1938" y="551"/>
                </a:cxn>
                <a:cxn ang="0">
                  <a:pos x="1963" y="493"/>
                </a:cxn>
                <a:cxn ang="0">
                  <a:pos x="2061" y="526"/>
                </a:cxn>
                <a:cxn ang="0">
                  <a:pos x="1956" y="396"/>
                </a:cxn>
                <a:cxn ang="0">
                  <a:pos x="1809" y="372"/>
                </a:cxn>
                <a:cxn ang="0">
                  <a:pos x="1711" y="372"/>
                </a:cxn>
                <a:cxn ang="0">
                  <a:pos x="1598" y="307"/>
                </a:cxn>
                <a:cxn ang="0">
                  <a:pos x="1436" y="275"/>
                </a:cxn>
                <a:cxn ang="0">
                  <a:pos x="1322" y="324"/>
                </a:cxn>
                <a:cxn ang="0">
                  <a:pos x="1225" y="225"/>
                </a:cxn>
                <a:cxn ang="0">
                  <a:pos x="1063" y="194"/>
                </a:cxn>
              </a:cxnLst>
              <a:rect l="0" t="0" r="r" b="b"/>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43" name="Freeform 71"/>
            <p:cNvSpPr>
              <a:spLocks/>
            </p:cNvSpPr>
            <p:nvPr/>
          </p:nvSpPr>
          <p:spPr bwMode="auto">
            <a:xfrm>
              <a:off x="2799" y="1580"/>
              <a:ext cx="323" cy="318"/>
            </a:xfrm>
            <a:custGeom>
              <a:avLst/>
              <a:gdLst/>
              <a:ahLst/>
              <a:cxnLst>
                <a:cxn ang="0">
                  <a:pos x="81" y="373"/>
                </a:cxn>
                <a:cxn ang="0">
                  <a:pos x="74" y="373"/>
                </a:cxn>
                <a:cxn ang="0">
                  <a:pos x="40" y="398"/>
                </a:cxn>
                <a:cxn ang="0">
                  <a:pos x="9" y="388"/>
                </a:cxn>
                <a:cxn ang="0">
                  <a:pos x="0" y="324"/>
                </a:cxn>
                <a:cxn ang="0">
                  <a:pos x="0" y="299"/>
                </a:cxn>
                <a:cxn ang="0">
                  <a:pos x="40" y="268"/>
                </a:cxn>
                <a:cxn ang="0">
                  <a:pos x="81" y="218"/>
                </a:cxn>
                <a:cxn ang="0">
                  <a:pos x="114" y="162"/>
                </a:cxn>
                <a:cxn ang="0">
                  <a:pos x="146" y="106"/>
                </a:cxn>
                <a:cxn ang="0">
                  <a:pos x="106" y="122"/>
                </a:cxn>
                <a:cxn ang="0">
                  <a:pos x="122" y="90"/>
                </a:cxn>
                <a:cxn ang="0">
                  <a:pos x="146" y="90"/>
                </a:cxn>
                <a:cxn ang="0">
                  <a:pos x="156" y="65"/>
                </a:cxn>
                <a:cxn ang="0">
                  <a:pos x="179" y="41"/>
                </a:cxn>
                <a:cxn ang="0">
                  <a:pos x="211" y="34"/>
                </a:cxn>
                <a:cxn ang="0">
                  <a:pos x="251" y="16"/>
                </a:cxn>
                <a:cxn ang="0">
                  <a:pos x="293" y="0"/>
                </a:cxn>
                <a:cxn ang="0">
                  <a:pos x="342" y="34"/>
                </a:cxn>
                <a:cxn ang="0">
                  <a:pos x="308" y="41"/>
                </a:cxn>
                <a:cxn ang="0">
                  <a:pos x="333" y="57"/>
                </a:cxn>
                <a:cxn ang="0">
                  <a:pos x="317" y="57"/>
                </a:cxn>
                <a:cxn ang="0">
                  <a:pos x="276" y="49"/>
                </a:cxn>
                <a:cxn ang="0">
                  <a:pos x="261" y="90"/>
                </a:cxn>
                <a:cxn ang="0">
                  <a:pos x="211" y="72"/>
                </a:cxn>
                <a:cxn ang="0">
                  <a:pos x="196" y="81"/>
                </a:cxn>
                <a:cxn ang="0">
                  <a:pos x="179" y="97"/>
                </a:cxn>
                <a:cxn ang="0">
                  <a:pos x="171" y="112"/>
                </a:cxn>
                <a:cxn ang="0">
                  <a:pos x="156" y="122"/>
                </a:cxn>
                <a:cxn ang="0">
                  <a:pos x="146" y="154"/>
                </a:cxn>
                <a:cxn ang="0">
                  <a:pos x="122" y="203"/>
                </a:cxn>
                <a:cxn ang="0">
                  <a:pos x="122" y="236"/>
                </a:cxn>
                <a:cxn ang="0">
                  <a:pos x="99" y="251"/>
                </a:cxn>
                <a:cxn ang="0">
                  <a:pos x="99" y="317"/>
                </a:cxn>
                <a:cxn ang="0">
                  <a:pos x="90" y="357"/>
                </a:cxn>
                <a:cxn ang="0">
                  <a:pos x="81" y="380"/>
                </a:cxn>
              </a:cxnLst>
              <a:rect l="0" t="0" r="r" b="b"/>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44" name="Freeform 72"/>
            <p:cNvSpPr>
              <a:spLocks/>
            </p:cNvSpPr>
            <p:nvPr/>
          </p:nvSpPr>
          <p:spPr bwMode="auto">
            <a:xfrm>
              <a:off x="3052" y="2155"/>
              <a:ext cx="230" cy="78"/>
            </a:xfrm>
            <a:custGeom>
              <a:avLst/>
              <a:gdLst/>
              <a:ahLst/>
              <a:cxnLst>
                <a:cxn ang="0">
                  <a:pos x="244" y="32"/>
                </a:cxn>
                <a:cxn ang="0">
                  <a:pos x="236" y="32"/>
                </a:cxn>
                <a:cxn ang="0">
                  <a:pos x="227" y="8"/>
                </a:cxn>
                <a:cxn ang="0">
                  <a:pos x="204" y="8"/>
                </a:cxn>
                <a:cxn ang="0">
                  <a:pos x="179" y="16"/>
                </a:cxn>
                <a:cxn ang="0">
                  <a:pos x="145" y="16"/>
                </a:cxn>
                <a:cxn ang="0">
                  <a:pos x="122" y="0"/>
                </a:cxn>
                <a:cxn ang="0">
                  <a:pos x="98" y="0"/>
                </a:cxn>
                <a:cxn ang="0">
                  <a:pos x="74" y="16"/>
                </a:cxn>
                <a:cxn ang="0">
                  <a:pos x="58" y="16"/>
                </a:cxn>
                <a:cxn ang="0">
                  <a:pos x="40" y="16"/>
                </a:cxn>
                <a:cxn ang="0">
                  <a:pos x="33" y="0"/>
                </a:cxn>
                <a:cxn ang="0">
                  <a:pos x="17" y="0"/>
                </a:cxn>
                <a:cxn ang="0">
                  <a:pos x="8" y="8"/>
                </a:cxn>
                <a:cxn ang="0">
                  <a:pos x="0" y="25"/>
                </a:cxn>
                <a:cxn ang="0">
                  <a:pos x="8" y="25"/>
                </a:cxn>
                <a:cxn ang="0">
                  <a:pos x="8" y="32"/>
                </a:cxn>
                <a:cxn ang="0">
                  <a:pos x="25" y="16"/>
                </a:cxn>
                <a:cxn ang="0">
                  <a:pos x="40" y="16"/>
                </a:cxn>
                <a:cxn ang="0">
                  <a:pos x="49" y="25"/>
                </a:cxn>
                <a:cxn ang="0">
                  <a:pos x="40" y="25"/>
                </a:cxn>
                <a:cxn ang="0">
                  <a:pos x="40" y="32"/>
                </a:cxn>
                <a:cxn ang="0">
                  <a:pos x="17" y="32"/>
                </a:cxn>
                <a:cxn ang="0">
                  <a:pos x="8" y="41"/>
                </a:cxn>
                <a:cxn ang="0">
                  <a:pos x="8" y="48"/>
                </a:cxn>
                <a:cxn ang="0">
                  <a:pos x="17" y="41"/>
                </a:cxn>
                <a:cxn ang="0">
                  <a:pos x="17" y="48"/>
                </a:cxn>
                <a:cxn ang="0">
                  <a:pos x="8" y="57"/>
                </a:cxn>
                <a:cxn ang="0">
                  <a:pos x="8" y="65"/>
                </a:cxn>
                <a:cxn ang="0">
                  <a:pos x="17" y="73"/>
                </a:cxn>
                <a:cxn ang="0">
                  <a:pos x="25" y="81"/>
                </a:cxn>
                <a:cxn ang="0">
                  <a:pos x="33" y="81"/>
                </a:cxn>
                <a:cxn ang="0">
                  <a:pos x="33" y="90"/>
                </a:cxn>
                <a:cxn ang="0">
                  <a:pos x="49" y="97"/>
                </a:cxn>
                <a:cxn ang="0">
                  <a:pos x="65" y="90"/>
                </a:cxn>
                <a:cxn ang="0">
                  <a:pos x="74" y="90"/>
                </a:cxn>
                <a:cxn ang="0">
                  <a:pos x="90" y="97"/>
                </a:cxn>
                <a:cxn ang="0">
                  <a:pos x="98" y="97"/>
                </a:cxn>
                <a:cxn ang="0">
                  <a:pos x="114" y="90"/>
                </a:cxn>
                <a:cxn ang="0">
                  <a:pos x="130" y="90"/>
                </a:cxn>
                <a:cxn ang="0">
                  <a:pos x="130" y="97"/>
                </a:cxn>
                <a:cxn ang="0">
                  <a:pos x="139" y="97"/>
                </a:cxn>
                <a:cxn ang="0">
                  <a:pos x="139" y="90"/>
                </a:cxn>
                <a:cxn ang="0">
                  <a:pos x="164" y="81"/>
                </a:cxn>
                <a:cxn ang="0">
                  <a:pos x="170" y="90"/>
                </a:cxn>
                <a:cxn ang="0">
                  <a:pos x="195" y="81"/>
                </a:cxn>
                <a:cxn ang="0">
                  <a:pos x="219" y="81"/>
                </a:cxn>
                <a:cxn ang="0">
                  <a:pos x="219" y="73"/>
                </a:cxn>
                <a:cxn ang="0">
                  <a:pos x="244" y="81"/>
                </a:cxn>
                <a:cxn ang="0">
                  <a:pos x="236" y="41"/>
                </a:cxn>
                <a:cxn ang="0">
                  <a:pos x="244" y="32"/>
                </a:cxn>
              </a:cxnLst>
              <a:rect l="0" t="0" r="r" b="b"/>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45" name="Freeform 73"/>
            <p:cNvSpPr>
              <a:spLocks/>
            </p:cNvSpPr>
            <p:nvPr/>
          </p:nvSpPr>
          <p:spPr bwMode="auto">
            <a:xfrm>
              <a:off x="1827" y="2807"/>
              <a:ext cx="101" cy="465"/>
            </a:xfrm>
            <a:custGeom>
              <a:avLst/>
              <a:gdLst/>
              <a:ahLst/>
              <a:cxnLst>
                <a:cxn ang="0">
                  <a:pos x="82" y="0"/>
                </a:cxn>
                <a:cxn ang="0">
                  <a:pos x="89" y="32"/>
                </a:cxn>
                <a:cxn ang="0">
                  <a:pos x="106" y="72"/>
                </a:cxn>
                <a:cxn ang="0">
                  <a:pos x="89" y="97"/>
                </a:cxn>
                <a:cxn ang="0">
                  <a:pos x="82" y="146"/>
                </a:cxn>
                <a:cxn ang="0">
                  <a:pos x="72" y="227"/>
                </a:cxn>
                <a:cxn ang="0">
                  <a:pos x="66" y="268"/>
                </a:cxn>
                <a:cxn ang="0">
                  <a:pos x="57" y="308"/>
                </a:cxn>
                <a:cxn ang="0">
                  <a:pos x="48" y="357"/>
                </a:cxn>
                <a:cxn ang="0">
                  <a:pos x="48" y="405"/>
                </a:cxn>
                <a:cxn ang="0">
                  <a:pos x="57" y="414"/>
                </a:cxn>
                <a:cxn ang="0">
                  <a:pos x="41" y="460"/>
                </a:cxn>
                <a:cxn ang="0">
                  <a:pos x="32" y="502"/>
                </a:cxn>
                <a:cxn ang="0">
                  <a:pos x="32" y="526"/>
                </a:cxn>
                <a:cxn ang="0">
                  <a:pos x="41" y="542"/>
                </a:cxn>
                <a:cxn ang="0">
                  <a:pos x="72" y="551"/>
                </a:cxn>
                <a:cxn ang="0">
                  <a:pos x="89" y="559"/>
                </a:cxn>
                <a:cxn ang="0">
                  <a:pos x="66" y="566"/>
                </a:cxn>
                <a:cxn ang="0">
                  <a:pos x="57" y="582"/>
                </a:cxn>
                <a:cxn ang="0">
                  <a:pos x="57" y="575"/>
                </a:cxn>
                <a:cxn ang="0">
                  <a:pos x="41" y="575"/>
                </a:cxn>
                <a:cxn ang="0">
                  <a:pos x="32" y="559"/>
                </a:cxn>
                <a:cxn ang="0">
                  <a:pos x="17" y="551"/>
                </a:cxn>
                <a:cxn ang="0">
                  <a:pos x="8" y="551"/>
                </a:cxn>
                <a:cxn ang="0">
                  <a:pos x="17" y="534"/>
                </a:cxn>
                <a:cxn ang="0">
                  <a:pos x="17" y="534"/>
                </a:cxn>
                <a:cxn ang="0">
                  <a:pos x="17" y="534"/>
                </a:cxn>
                <a:cxn ang="0">
                  <a:pos x="17" y="510"/>
                </a:cxn>
                <a:cxn ang="0">
                  <a:pos x="0" y="502"/>
                </a:cxn>
                <a:cxn ang="0">
                  <a:pos x="8" y="470"/>
                </a:cxn>
                <a:cxn ang="0">
                  <a:pos x="17" y="477"/>
                </a:cxn>
                <a:cxn ang="0">
                  <a:pos x="8" y="445"/>
                </a:cxn>
                <a:cxn ang="0">
                  <a:pos x="8" y="429"/>
                </a:cxn>
                <a:cxn ang="0">
                  <a:pos x="17" y="405"/>
                </a:cxn>
                <a:cxn ang="0">
                  <a:pos x="23" y="414"/>
                </a:cxn>
                <a:cxn ang="0">
                  <a:pos x="41" y="357"/>
                </a:cxn>
                <a:cxn ang="0">
                  <a:pos x="23" y="348"/>
                </a:cxn>
                <a:cxn ang="0">
                  <a:pos x="32" y="315"/>
                </a:cxn>
                <a:cxn ang="0">
                  <a:pos x="32" y="283"/>
                </a:cxn>
                <a:cxn ang="0">
                  <a:pos x="48" y="186"/>
                </a:cxn>
                <a:cxn ang="0">
                  <a:pos x="57" y="153"/>
                </a:cxn>
                <a:cxn ang="0">
                  <a:pos x="66" y="72"/>
                </a:cxn>
                <a:cxn ang="0">
                  <a:pos x="66" y="7"/>
                </a:cxn>
              </a:cxnLst>
              <a:rect l="0" t="0" r="r" b="b"/>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46" name="Freeform 74"/>
            <p:cNvSpPr>
              <a:spLocks/>
            </p:cNvSpPr>
            <p:nvPr/>
          </p:nvSpPr>
          <p:spPr bwMode="auto">
            <a:xfrm>
              <a:off x="1849" y="3253"/>
              <a:ext cx="64" cy="51"/>
            </a:xfrm>
            <a:custGeom>
              <a:avLst/>
              <a:gdLst/>
              <a:ahLst/>
              <a:cxnLst>
                <a:cxn ang="0">
                  <a:pos x="66" y="48"/>
                </a:cxn>
                <a:cxn ang="0">
                  <a:pos x="66" y="0"/>
                </a:cxn>
                <a:cxn ang="0">
                  <a:pos x="49" y="7"/>
                </a:cxn>
                <a:cxn ang="0">
                  <a:pos x="49" y="23"/>
                </a:cxn>
                <a:cxn ang="0">
                  <a:pos x="43" y="32"/>
                </a:cxn>
                <a:cxn ang="0">
                  <a:pos x="34" y="32"/>
                </a:cxn>
                <a:cxn ang="0">
                  <a:pos x="9" y="16"/>
                </a:cxn>
                <a:cxn ang="0">
                  <a:pos x="0" y="23"/>
                </a:cxn>
                <a:cxn ang="0">
                  <a:pos x="9" y="32"/>
                </a:cxn>
                <a:cxn ang="0">
                  <a:pos x="18" y="32"/>
                </a:cxn>
                <a:cxn ang="0">
                  <a:pos x="18" y="40"/>
                </a:cxn>
                <a:cxn ang="0">
                  <a:pos x="25" y="40"/>
                </a:cxn>
                <a:cxn ang="0">
                  <a:pos x="25" y="48"/>
                </a:cxn>
                <a:cxn ang="0">
                  <a:pos x="43" y="57"/>
                </a:cxn>
                <a:cxn ang="0">
                  <a:pos x="49" y="57"/>
                </a:cxn>
                <a:cxn ang="0">
                  <a:pos x="59" y="63"/>
                </a:cxn>
                <a:cxn ang="0">
                  <a:pos x="66" y="48"/>
                </a:cxn>
              </a:cxnLst>
              <a:rect l="0" t="0" r="r" b="b"/>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47" name="Freeform 75"/>
            <p:cNvSpPr>
              <a:spLocks/>
            </p:cNvSpPr>
            <p:nvPr/>
          </p:nvSpPr>
          <p:spPr bwMode="auto">
            <a:xfrm>
              <a:off x="1911" y="3253"/>
              <a:ext cx="47" cy="58"/>
            </a:xfrm>
            <a:custGeom>
              <a:avLst/>
              <a:gdLst/>
              <a:ahLst/>
              <a:cxnLst>
                <a:cxn ang="0">
                  <a:pos x="0" y="48"/>
                </a:cxn>
                <a:cxn ang="0">
                  <a:pos x="0" y="0"/>
                </a:cxn>
                <a:cxn ang="0">
                  <a:pos x="8" y="23"/>
                </a:cxn>
                <a:cxn ang="0">
                  <a:pos x="33" y="40"/>
                </a:cxn>
                <a:cxn ang="0">
                  <a:pos x="49" y="48"/>
                </a:cxn>
                <a:cxn ang="0">
                  <a:pos x="42" y="57"/>
                </a:cxn>
                <a:cxn ang="0">
                  <a:pos x="17" y="63"/>
                </a:cxn>
                <a:cxn ang="0">
                  <a:pos x="8" y="72"/>
                </a:cxn>
                <a:cxn ang="0">
                  <a:pos x="0" y="48"/>
                </a:cxn>
              </a:cxnLst>
              <a:rect l="0" t="0" r="r" b="b"/>
              <a:pathLst>
                <a:path w="50" h="73">
                  <a:moveTo>
                    <a:pt x="0" y="48"/>
                  </a:moveTo>
                  <a:lnTo>
                    <a:pt x="0" y="0"/>
                  </a:lnTo>
                  <a:lnTo>
                    <a:pt x="8" y="23"/>
                  </a:lnTo>
                  <a:lnTo>
                    <a:pt x="33" y="40"/>
                  </a:lnTo>
                  <a:lnTo>
                    <a:pt x="49" y="48"/>
                  </a:lnTo>
                  <a:lnTo>
                    <a:pt x="42" y="57"/>
                  </a:lnTo>
                  <a:lnTo>
                    <a:pt x="17" y="63"/>
                  </a:lnTo>
                  <a:lnTo>
                    <a:pt x="8" y="72"/>
                  </a:lnTo>
                  <a:lnTo>
                    <a:pt x="0" y="4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48" name="Freeform 76"/>
            <p:cNvSpPr>
              <a:spLocks/>
            </p:cNvSpPr>
            <p:nvPr/>
          </p:nvSpPr>
          <p:spPr bwMode="auto">
            <a:xfrm>
              <a:off x="1857" y="2851"/>
              <a:ext cx="239" cy="396"/>
            </a:xfrm>
            <a:custGeom>
              <a:avLst/>
              <a:gdLst/>
              <a:ahLst/>
              <a:cxnLst>
                <a:cxn ang="0">
                  <a:pos x="202" y="122"/>
                </a:cxn>
                <a:cxn ang="0">
                  <a:pos x="252" y="74"/>
                </a:cxn>
                <a:cxn ang="0">
                  <a:pos x="236" y="50"/>
                </a:cxn>
                <a:cxn ang="0">
                  <a:pos x="221" y="74"/>
                </a:cxn>
                <a:cxn ang="0">
                  <a:pos x="187" y="74"/>
                </a:cxn>
                <a:cxn ang="0">
                  <a:pos x="196" y="50"/>
                </a:cxn>
                <a:cxn ang="0">
                  <a:pos x="155" y="34"/>
                </a:cxn>
                <a:cxn ang="0">
                  <a:pos x="122" y="0"/>
                </a:cxn>
                <a:cxn ang="0">
                  <a:pos x="90" y="0"/>
                </a:cxn>
                <a:cxn ang="0">
                  <a:pos x="74" y="34"/>
                </a:cxn>
                <a:cxn ang="0">
                  <a:pos x="65" y="65"/>
                </a:cxn>
                <a:cxn ang="0">
                  <a:pos x="34" y="137"/>
                </a:cxn>
                <a:cxn ang="0">
                  <a:pos x="34" y="196"/>
                </a:cxn>
                <a:cxn ang="0">
                  <a:pos x="25" y="219"/>
                </a:cxn>
                <a:cxn ang="0">
                  <a:pos x="16" y="267"/>
                </a:cxn>
                <a:cxn ang="0">
                  <a:pos x="16" y="317"/>
                </a:cxn>
                <a:cxn ang="0">
                  <a:pos x="25" y="349"/>
                </a:cxn>
                <a:cxn ang="0">
                  <a:pos x="16" y="389"/>
                </a:cxn>
                <a:cxn ang="0">
                  <a:pos x="9" y="421"/>
                </a:cxn>
                <a:cxn ang="0">
                  <a:pos x="0" y="463"/>
                </a:cxn>
                <a:cxn ang="0">
                  <a:pos x="9" y="463"/>
                </a:cxn>
                <a:cxn ang="0">
                  <a:pos x="16" y="495"/>
                </a:cxn>
                <a:cxn ang="0">
                  <a:pos x="57" y="495"/>
                </a:cxn>
                <a:cxn ang="0">
                  <a:pos x="57" y="463"/>
                </a:cxn>
                <a:cxn ang="0">
                  <a:pos x="74" y="429"/>
                </a:cxn>
                <a:cxn ang="0">
                  <a:pos x="99" y="398"/>
                </a:cxn>
                <a:cxn ang="0">
                  <a:pos x="74" y="381"/>
                </a:cxn>
                <a:cxn ang="0">
                  <a:pos x="82" y="364"/>
                </a:cxn>
                <a:cxn ang="0">
                  <a:pos x="99" y="349"/>
                </a:cxn>
                <a:cxn ang="0">
                  <a:pos x="106" y="333"/>
                </a:cxn>
                <a:cxn ang="0">
                  <a:pos x="115" y="317"/>
                </a:cxn>
                <a:cxn ang="0">
                  <a:pos x="122" y="308"/>
                </a:cxn>
                <a:cxn ang="0">
                  <a:pos x="106" y="284"/>
                </a:cxn>
                <a:cxn ang="0">
                  <a:pos x="139" y="284"/>
                </a:cxn>
                <a:cxn ang="0">
                  <a:pos x="139" y="252"/>
                </a:cxn>
                <a:cxn ang="0">
                  <a:pos x="162" y="252"/>
                </a:cxn>
                <a:cxn ang="0">
                  <a:pos x="211" y="219"/>
                </a:cxn>
                <a:cxn ang="0">
                  <a:pos x="202" y="202"/>
                </a:cxn>
                <a:cxn ang="0">
                  <a:pos x="187" y="187"/>
                </a:cxn>
              </a:cxnLst>
              <a:rect l="0" t="0" r="r" b="b"/>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49" name="Freeform 77"/>
            <p:cNvSpPr>
              <a:spLocks/>
            </p:cNvSpPr>
            <p:nvPr/>
          </p:nvSpPr>
          <p:spPr bwMode="auto">
            <a:xfrm>
              <a:off x="2003" y="3233"/>
              <a:ext cx="41" cy="21"/>
            </a:xfrm>
            <a:custGeom>
              <a:avLst/>
              <a:gdLst/>
              <a:ahLst/>
              <a:cxnLst>
                <a:cxn ang="0">
                  <a:pos x="0" y="8"/>
                </a:cxn>
                <a:cxn ang="0">
                  <a:pos x="16" y="17"/>
                </a:cxn>
                <a:cxn ang="0">
                  <a:pos x="24" y="25"/>
                </a:cxn>
                <a:cxn ang="0">
                  <a:pos x="41" y="8"/>
                </a:cxn>
                <a:cxn ang="0">
                  <a:pos x="41" y="0"/>
                </a:cxn>
                <a:cxn ang="0">
                  <a:pos x="16" y="0"/>
                </a:cxn>
                <a:cxn ang="0">
                  <a:pos x="7" y="0"/>
                </a:cxn>
                <a:cxn ang="0">
                  <a:pos x="0" y="8"/>
                </a:cxn>
              </a:cxnLst>
              <a:rect l="0" t="0" r="r" b="b"/>
              <a:pathLst>
                <a:path w="42" h="26">
                  <a:moveTo>
                    <a:pt x="0" y="8"/>
                  </a:moveTo>
                  <a:lnTo>
                    <a:pt x="16" y="17"/>
                  </a:lnTo>
                  <a:lnTo>
                    <a:pt x="24" y="25"/>
                  </a:lnTo>
                  <a:lnTo>
                    <a:pt x="41" y="8"/>
                  </a:lnTo>
                  <a:lnTo>
                    <a:pt x="41" y="0"/>
                  </a:lnTo>
                  <a:lnTo>
                    <a:pt x="16" y="0"/>
                  </a:lnTo>
                  <a:lnTo>
                    <a:pt x="7" y="0"/>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50" name="Freeform 78"/>
            <p:cNvSpPr>
              <a:spLocks/>
            </p:cNvSpPr>
            <p:nvPr/>
          </p:nvSpPr>
          <p:spPr bwMode="auto">
            <a:xfrm>
              <a:off x="1857" y="2168"/>
              <a:ext cx="25" cy="13"/>
            </a:xfrm>
            <a:custGeom>
              <a:avLst/>
              <a:gdLst/>
              <a:ahLst/>
              <a:cxnLst>
                <a:cxn ang="0">
                  <a:pos x="0" y="16"/>
                </a:cxn>
                <a:cxn ang="0">
                  <a:pos x="9" y="16"/>
                </a:cxn>
                <a:cxn ang="0">
                  <a:pos x="25" y="0"/>
                </a:cxn>
                <a:cxn ang="0">
                  <a:pos x="16" y="0"/>
                </a:cxn>
                <a:cxn ang="0">
                  <a:pos x="0" y="16"/>
                </a:cxn>
              </a:cxnLst>
              <a:rect l="0" t="0" r="r" b="b"/>
              <a:pathLst>
                <a:path w="26" h="17">
                  <a:moveTo>
                    <a:pt x="0" y="16"/>
                  </a:moveTo>
                  <a:lnTo>
                    <a:pt x="9" y="16"/>
                  </a:lnTo>
                  <a:lnTo>
                    <a:pt x="25" y="0"/>
                  </a:lnTo>
                  <a:lnTo>
                    <a:pt x="16"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51" name="Freeform 79"/>
            <p:cNvSpPr>
              <a:spLocks/>
            </p:cNvSpPr>
            <p:nvPr/>
          </p:nvSpPr>
          <p:spPr bwMode="auto">
            <a:xfrm>
              <a:off x="1857" y="2168"/>
              <a:ext cx="25" cy="13"/>
            </a:xfrm>
            <a:custGeom>
              <a:avLst/>
              <a:gdLst/>
              <a:ahLst/>
              <a:cxnLst>
                <a:cxn ang="0">
                  <a:pos x="0" y="16"/>
                </a:cxn>
                <a:cxn ang="0">
                  <a:pos x="9" y="16"/>
                </a:cxn>
                <a:cxn ang="0">
                  <a:pos x="25" y="0"/>
                </a:cxn>
                <a:cxn ang="0">
                  <a:pos x="16" y="0"/>
                </a:cxn>
                <a:cxn ang="0">
                  <a:pos x="0" y="16"/>
                </a:cxn>
              </a:cxnLst>
              <a:rect l="0" t="0" r="r" b="b"/>
              <a:pathLst>
                <a:path w="26" h="17">
                  <a:moveTo>
                    <a:pt x="0" y="16"/>
                  </a:moveTo>
                  <a:lnTo>
                    <a:pt x="9" y="16"/>
                  </a:lnTo>
                  <a:lnTo>
                    <a:pt x="25" y="0"/>
                  </a:lnTo>
                  <a:lnTo>
                    <a:pt x="16"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52" name="Freeform 80"/>
            <p:cNvSpPr>
              <a:spLocks/>
            </p:cNvSpPr>
            <p:nvPr/>
          </p:nvSpPr>
          <p:spPr bwMode="auto">
            <a:xfrm>
              <a:off x="1966" y="2038"/>
              <a:ext cx="31" cy="15"/>
            </a:xfrm>
            <a:custGeom>
              <a:avLst/>
              <a:gdLst/>
              <a:ahLst/>
              <a:cxnLst>
                <a:cxn ang="0">
                  <a:pos x="0" y="0"/>
                </a:cxn>
                <a:cxn ang="0">
                  <a:pos x="16" y="17"/>
                </a:cxn>
                <a:cxn ang="0">
                  <a:pos x="32" y="17"/>
                </a:cxn>
                <a:cxn ang="0">
                  <a:pos x="16" y="9"/>
                </a:cxn>
                <a:cxn ang="0">
                  <a:pos x="0" y="0"/>
                </a:cxn>
              </a:cxnLst>
              <a:rect l="0" t="0" r="r" b="b"/>
              <a:pathLst>
                <a:path w="33" h="18">
                  <a:moveTo>
                    <a:pt x="0" y="0"/>
                  </a:moveTo>
                  <a:lnTo>
                    <a:pt x="16" y="17"/>
                  </a:lnTo>
                  <a:lnTo>
                    <a:pt x="32" y="17"/>
                  </a:lnTo>
                  <a:lnTo>
                    <a:pt x="16" y="9"/>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53" name="Freeform 81"/>
            <p:cNvSpPr>
              <a:spLocks/>
            </p:cNvSpPr>
            <p:nvPr/>
          </p:nvSpPr>
          <p:spPr bwMode="auto">
            <a:xfrm>
              <a:off x="1966" y="2038"/>
              <a:ext cx="31" cy="15"/>
            </a:xfrm>
            <a:custGeom>
              <a:avLst/>
              <a:gdLst/>
              <a:ahLst/>
              <a:cxnLst>
                <a:cxn ang="0">
                  <a:pos x="0" y="0"/>
                </a:cxn>
                <a:cxn ang="0">
                  <a:pos x="16" y="17"/>
                </a:cxn>
                <a:cxn ang="0">
                  <a:pos x="32" y="17"/>
                </a:cxn>
                <a:cxn ang="0">
                  <a:pos x="16" y="9"/>
                </a:cxn>
                <a:cxn ang="0">
                  <a:pos x="0" y="0"/>
                </a:cxn>
              </a:cxnLst>
              <a:rect l="0" t="0" r="r" b="b"/>
              <a:pathLst>
                <a:path w="33" h="18">
                  <a:moveTo>
                    <a:pt x="0" y="0"/>
                  </a:moveTo>
                  <a:lnTo>
                    <a:pt x="16" y="17"/>
                  </a:lnTo>
                  <a:lnTo>
                    <a:pt x="32" y="17"/>
                  </a:lnTo>
                  <a:lnTo>
                    <a:pt x="16" y="9"/>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54" name="Freeform 82"/>
            <p:cNvSpPr>
              <a:spLocks/>
            </p:cNvSpPr>
            <p:nvPr/>
          </p:nvSpPr>
          <p:spPr bwMode="auto">
            <a:xfrm>
              <a:off x="1966" y="2083"/>
              <a:ext cx="31" cy="20"/>
            </a:xfrm>
            <a:custGeom>
              <a:avLst/>
              <a:gdLst/>
              <a:ahLst/>
              <a:cxnLst>
                <a:cxn ang="0">
                  <a:pos x="0" y="8"/>
                </a:cxn>
                <a:cxn ang="0">
                  <a:pos x="24" y="24"/>
                </a:cxn>
                <a:cxn ang="0">
                  <a:pos x="24" y="15"/>
                </a:cxn>
                <a:cxn ang="0">
                  <a:pos x="32" y="8"/>
                </a:cxn>
                <a:cxn ang="0">
                  <a:pos x="16" y="8"/>
                </a:cxn>
                <a:cxn ang="0">
                  <a:pos x="7" y="0"/>
                </a:cxn>
                <a:cxn ang="0">
                  <a:pos x="0" y="8"/>
                </a:cxn>
              </a:cxnLst>
              <a:rect l="0" t="0" r="r" b="b"/>
              <a:pathLst>
                <a:path w="33" h="25">
                  <a:moveTo>
                    <a:pt x="0" y="8"/>
                  </a:moveTo>
                  <a:lnTo>
                    <a:pt x="24" y="24"/>
                  </a:lnTo>
                  <a:lnTo>
                    <a:pt x="24" y="15"/>
                  </a:lnTo>
                  <a:lnTo>
                    <a:pt x="32" y="8"/>
                  </a:lnTo>
                  <a:lnTo>
                    <a:pt x="16" y="8"/>
                  </a:lnTo>
                  <a:lnTo>
                    <a:pt x="7" y="0"/>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55" name="Freeform 83"/>
            <p:cNvSpPr>
              <a:spLocks/>
            </p:cNvSpPr>
            <p:nvPr/>
          </p:nvSpPr>
          <p:spPr bwMode="auto">
            <a:xfrm>
              <a:off x="1966" y="2083"/>
              <a:ext cx="31" cy="20"/>
            </a:xfrm>
            <a:custGeom>
              <a:avLst/>
              <a:gdLst/>
              <a:ahLst/>
              <a:cxnLst>
                <a:cxn ang="0">
                  <a:pos x="0" y="8"/>
                </a:cxn>
                <a:cxn ang="0">
                  <a:pos x="24" y="24"/>
                </a:cxn>
                <a:cxn ang="0">
                  <a:pos x="24" y="15"/>
                </a:cxn>
                <a:cxn ang="0">
                  <a:pos x="32" y="8"/>
                </a:cxn>
                <a:cxn ang="0">
                  <a:pos x="16" y="8"/>
                </a:cxn>
                <a:cxn ang="0">
                  <a:pos x="7" y="0"/>
                </a:cxn>
                <a:cxn ang="0">
                  <a:pos x="0" y="8"/>
                </a:cxn>
              </a:cxnLst>
              <a:rect l="0" t="0" r="r" b="b"/>
              <a:pathLst>
                <a:path w="33" h="25">
                  <a:moveTo>
                    <a:pt x="0" y="8"/>
                  </a:moveTo>
                  <a:lnTo>
                    <a:pt x="24" y="24"/>
                  </a:lnTo>
                  <a:lnTo>
                    <a:pt x="24" y="15"/>
                  </a:lnTo>
                  <a:lnTo>
                    <a:pt x="32" y="8"/>
                  </a:lnTo>
                  <a:lnTo>
                    <a:pt x="16" y="8"/>
                  </a:lnTo>
                  <a:lnTo>
                    <a:pt x="7" y="0"/>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56" name="Freeform 84"/>
            <p:cNvSpPr>
              <a:spLocks/>
            </p:cNvSpPr>
            <p:nvPr/>
          </p:nvSpPr>
          <p:spPr bwMode="auto">
            <a:xfrm>
              <a:off x="2026" y="2013"/>
              <a:ext cx="78" cy="78"/>
            </a:xfrm>
            <a:custGeom>
              <a:avLst/>
              <a:gdLst/>
              <a:ahLst/>
              <a:cxnLst>
                <a:cxn ang="0">
                  <a:pos x="0" y="72"/>
                </a:cxn>
                <a:cxn ang="0">
                  <a:pos x="0" y="80"/>
                </a:cxn>
                <a:cxn ang="0">
                  <a:pos x="48" y="80"/>
                </a:cxn>
                <a:cxn ang="0">
                  <a:pos x="48" y="88"/>
                </a:cxn>
                <a:cxn ang="0">
                  <a:pos x="57" y="80"/>
                </a:cxn>
                <a:cxn ang="0">
                  <a:pos x="73" y="88"/>
                </a:cxn>
                <a:cxn ang="0">
                  <a:pos x="73" y="96"/>
                </a:cxn>
                <a:cxn ang="0">
                  <a:pos x="82" y="96"/>
                </a:cxn>
                <a:cxn ang="0">
                  <a:pos x="82" y="80"/>
                </a:cxn>
                <a:cxn ang="0">
                  <a:pos x="65" y="72"/>
                </a:cxn>
                <a:cxn ang="0">
                  <a:pos x="73" y="63"/>
                </a:cxn>
                <a:cxn ang="0">
                  <a:pos x="65" y="56"/>
                </a:cxn>
                <a:cxn ang="0">
                  <a:pos x="73" y="48"/>
                </a:cxn>
                <a:cxn ang="0">
                  <a:pos x="48" y="48"/>
                </a:cxn>
                <a:cxn ang="0">
                  <a:pos x="42" y="40"/>
                </a:cxn>
                <a:cxn ang="0">
                  <a:pos x="48" y="31"/>
                </a:cxn>
                <a:cxn ang="0">
                  <a:pos x="42" y="31"/>
                </a:cxn>
                <a:cxn ang="0">
                  <a:pos x="48" y="0"/>
                </a:cxn>
                <a:cxn ang="0">
                  <a:pos x="32" y="6"/>
                </a:cxn>
                <a:cxn ang="0">
                  <a:pos x="8" y="56"/>
                </a:cxn>
                <a:cxn ang="0">
                  <a:pos x="8" y="63"/>
                </a:cxn>
                <a:cxn ang="0">
                  <a:pos x="0" y="72"/>
                </a:cxn>
              </a:cxnLst>
              <a:rect l="0" t="0" r="r" b="b"/>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57" name="Freeform 85"/>
            <p:cNvSpPr>
              <a:spLocks/>
            </p:cNvSpPr>
            <p:nvPr/>
          </p:nvSpPr>
          <p:spPr bwMode="auto">
            <a:xfrm>
              <a:off x="3817" y="2328"/>
              <a:ext cx="38" cy="14"/>
            </a:xfrm>
            <a:custGeom>
              <a:avLst/>
              <a:gdLst/>
              <a:ahLst/>
              <a:cxnLst>
                <a:cxn ang="0">
                  <a:pos x="33" y="0"/>
                </a:cxn>
                <a:cxn ang="0">
                  <a:pos x="8" y="0"/>
                </a:cxn>
                <a:cxn ang="0">
                  <a:pos x="0" y="9"/>
                </a:cxn>
                <a:cxn ang="0">
                  <a:pos x="0" y="16"/>
                </a:cxn>
                <a:cxn ang="0">
                  <a:pos x="33" y="16"/>
                </a:cxn>
                <a:cxn ang="0">
                  <a:pos x="40" y="16"/>
                </a:cxn>
                <a:cxn ang="0">
                  <a:pos x="33" y="0"/>
                </a:cxn>
              </a:cxnLst>
              <a:rect l="0" t="0" r="r" b="b"/>
              <a:pathLst>
                <a:path w="41" h="17">
                  <a:moveTo>
                    <a:pt x="33" y="0"/>
                  </a:moveTo>
                  <a:lnTo>
                    <a:pt x="8" y="0"/>
                  </a:lnTo>
                  <a:lnTo>
                    <a:pt x="0" y="9"/>
                  </a:lnTo>
                  <a:lnTo>
                    <a:pt x="0" y="16"/>
                  </a:lnTo>
                  <a:lnTo>
                    <a:pt x="33" y="16"/>
                  </a:lnTo>
                  <a:lnTo>
                    <a:pt x="40" y="16"/>
                  </a:lnTo>
                  <a:lnTo>
                    <a:pt x="33"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58" name="Freeform 86"/>
            <p:cNvSpPr>
              <a:spLocks/>
            </p:cNvSpPr>
            <p:nvPr/>
          </p:nvSpPr>
          <p:spPr bwMode="auto">
            <a:xfrm>
              <a:off x="3817" y="2328"/>
              <a:ext cx="38" cy="14"/>
            </a:xfrm>
            <a:custGeom>
              <a:avLst/>
              <a:gdLst/>
              <a:ahLst/>
              <a:cxnLst>
                <a:cxn ang="0">
                  <a:pos x="33" y="0"/>
                </a:cxn>
                <a:cxn ang="0">
                  <a:pos x="8" y="0"/>
                </a:cxn>
                <a:cxn ang="0">
                  <a:pos x="0" y="9"/>
                </a:cxn>
                <a:cxn ang="0">
                  <a:pos x="0" y="16"/>
                </a:cxn>
                <a:cxn ang="0">
                  <a:pos x="33" y="16"/>
                </a:cxn>
                <a:cxn ang="0">
                  <a:pos x="40" y="16"/>
                </a:cxn>
                <a:cxn ang="0">
                  <a:pos x="33" y="0"/>
                </a:cxn>
              </a:cxnLst>
              <a:rect l="0" t="0" r="r" b="b"/>
              <a:pathLst>
                <a:path w="41" h="17">
                  <a:moveTo>
                    <a:pt x="33" y="0"/>
                  </a:moveTo>
                  <a:lnTo>
                    <a:pt x="8" y="0"/>
                  </a:lnTo>
                  <a:lnTo>
                    <a:pt x="0" y="9"/>
                  </a:lnTo>
                  <a:lnTo>
                    <a:pt x="0" y="16"/>
                  </a:lnTo>
                  <a:lnTo>
                    <a:pt x="33" y="16"/>
                  </a:lnTo>
                  <a:lnTo>
                    <a:pt x="40" y="16"/>
                  </a:lnTo>
                  <a:lnTo>
                    <a:pt x="33"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59" name="Freeform 87"/>
            <p:cNvSpPr>
              <a:spLocks/>
            </p:cNvSpPr>
            <p:nvPr/>
          </p:nvSpPr>
          <p:spPr bwMode="auto">
            <a:xfrm>
              <a:off x="3564" y="2232"/>
              <a:ext cx="353" cy="311"/>
            </a:xfrm>
            <a:custGeom>
              <a:avLst/>
              <a:gdLst/>
              <a:ahLst/>
              <a:cxnLst>
                <a:cxn ang="0">
                  <a:pos x="358" y="105"/>
                </a:cxn>
                <a:cxn ang="0">
                  <a:pos x="373" y="137"/>
                </a:cxn>
                <a:cxn ang="0">
                  <a:pos x="349" y="146"/>
                </a:cxn>
                <a:cxn ang="0">
                  <a:pos x="326" y="187"/>
                </a:cxn>
                <a:cxn ang="0">
                  <a:pos x="318" y="211"/>
                </a:cxn>
                <a:cxn ang="0">
                  <a:pos x="308" y="178"/>
                </a:cxn>
                <a:cxn ang="0">
                  <a:pos x="293" y="187"/>
                </a:cxn>
                <a:cxn ang="0">
                  <a:pos x="308" y="162"/>
                </a:cxn>
                <a:cxn ang="0">
                  <a:pos x="276" y="146"/>
                </a:cxn>
                <a:cxn ang="0">
                  <a:pos x="261" y="146"/>
                </a:cxn>
                <a:cxn ang="0">
                  <a:pos x="252" y="170"/>
                </a:cxn>
                <a:cxn ang="0">
                  <a:pos x="268" y="211"/>
                </a:cxn>
                <a:cxn ang="0">
                  <a:pos x="261" y="202"/>
                </a:cxn>
                <a:cxn ang="0">
                  <a:pos x="236" y="236"/>
                </a:cxn>
                <a:cxn ang="0">
                  <a:pos x="180" y="276"/>
                </a:cxn>
                <a:cxn ang="0">
                  <a:pos x="171" y="283"/>
                </a:cxn>
                <a:cxn ang="0">
                  <a:pos x="156" y="292"/>
                </a:cxn>
                <a:cxn ang="0">
                  <a:pos x="156" y="324"/>
                </a:cxn>
                <a:cxn ang="0">
                  <a:pos x="147" y="364"/>
                </a:cxn>
                <a:cxn ang="0">
                  <a:pos x="131" y="380"/>
                </a:cxn>
                <a:cxn ang="0">
                  <a:pos x="106" y="380"/>
                </a:cxn>
                <a:cxn ang="0">
                  <a:pos x="65" y="283"/>
                </a:cxn>
                <a:cxn ang="0">
                  <a:pos x="59" y="202"/>
                </a:cxn>
                <a:cxn ang="0">
                  <a:pos x="34" y="227"/>
                </a:cxn>
                <a:cxn ang="0">
                  <a:pos x="25" y="202"/>
                </a:cxn>
                <a:cxn ang="0">
                  <a:pos x="19" y="195"/>
                </a:cxn>
                <a:cxn ang="0">
                  <a:pos x="9" y="178"/>
                </a:cxn>
                <a:cxn ang="0">
                  <a:pos x="34" y="170"/>
                </a:cxn>
                <a:cxn ang="0">
                  <a:pos x="25" y="153"/>
                </a:cxn>
                <a:cxn ang="0">
                  <a:pos x="19" y="146"/>
                </a:cxn>
                <a:cxn ang="0">
                  <a:pos x="25" y="121"/>
                </a:cxn>
                <a:cxn ang="0">
                  <a:pos x="50" y="121"/>
                </a:cxn>
                <a:cxn ang="0">
                  <a:pos x="82" y="65"/>
                </a:cxn>
                <a:cxn ang="0">
                  <a:pos x="90" y="56"/>
                </a:cxn>
                <a:cxn ang="0">
                  <a:pos x="82" y="33"/>
                </a:cxn>
                <a:cxn ang="0">
                  <a:pos x="82" y="16"/>
                </a:cxn>
                <a:cxn ang="0">
                  <a:pos x="114" y="16"/>
                </a:cxn>
                <a:cxn ang="0">
                  <a:pos x="147" y="0"/>
                </a:cxn>
                <a:cxn ang="0">
                  <a:pos x="156" y="25"/>
                </a:cxn>
                <a:cxn ang="0">
                  <a:pos x="147" y="56"/>
                </a:cxn>
                <a:cxn ang="0">
                  <a:pos x="139" y="81"/>
                </a:cxn>
                <a:cxn ang="0">
                  <a:pos x="156" y="113"/>
                </a:cxn>
                <a:cxn ang="0">
                  <a:pos x="243" y="146"/>
                </a:cxn>
                <a:cxn ang="0">
                  <a:pos x="252" y="137"/>
                </a:cxn>
                <a:cxn ang="0">
                  <a:pos x="261" y="121"/>
                </a:cxn>
                <a:cxn ang="0">
                  <a:pos x="268" y="137"/>
                </a:cxn>
                <a:cxn ang="0">
                  <a:pos x="308" y="137"/>
                </a:cxn>
                <a:cxn ang="0">
                  <a:pos x="342" y="105"/>
                </a:cxn>
              </a:cxnLst>
              <a:rect l="0" t="0" r="r" b="b"/>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60" name="Freeform 88"/>
            <p:cNvSpPr>
              <a:spLocks/>
            </p:cNvSpPr>
            <p:nvPr/>
          </p:nvSpPr>
          <p:spPr bwMode="auto">
            <a:xfrm>
              <a:off x="3802" y="2006"/>
              <a:ext cx="385" cy="156"/>
            </a:xfrm>
            <a:custGeom>
              <a:avLst/>
              <a:gdLst/>
              <a:ahLst/>
              <a:cxnLst>
                <a:cxn ang="0">
                  <a:pos x="268" y="49"/>
                </a:cxn>
                <a:cxn ang="0">
                  <a:pos x="220" y="24"/>
                </a:cxn>
                <a:cxn ang="0">
                  <a:pos x="205" y="32"/>
                </a:cxn>
                <a:cxn ang="0">
                  <a:pos x="195" y="32"/>
                </a:cxn>
                <a:cxn ang="0">
                  <a:pos x="180" y="9"/>
                </a:cxn>
                <a:cxn ang="0">
                  <a:pos x="146" y="0"/>
                </a:cxn>
                <a:cxn ang="0">
                  <a:pos x="130" y="9"/>
                </a:cxn>
                <a:cxn ang="0">
                  <a:pos x="130" y="24"/>
                </a:cxn>
                <a:cxn ang="0">
                  <a:pos x="130" y="40"/>
                </a:cxn>
                <a:cxn ang="0">
                  <a:pos x="97" y="40"/>
                </a:cxn>
                <a:cxn ang="0">
                  <a:pos x="81" y="32"/>
                </a:cxn>
                <a:cxn ang="0">
                  <a:pos x="49" y="24"/>
                </a:cxn>
                <a:cxn ang="0">
                  <a:pos x="9" y="49"/>
                </a:cxn>
                <a:cxn ang="0">
                  <a:pos x="0" y="57"/>
                </a:cxn>
                <a:cxn ang="0">
                  <a:pos x="16" y="81"/>
                </a:cxn>
                <a:cxn ang="0">
                  <a:pos x="34" y="81"/>
                </a:cxn>
                <a:cxn ang="0">
                  <a:pos x="41" y="97"/>
                </a:cxn>
                <a:cxn ang="0">
                  <a:pos x="41" y="130"/>
                </a:cxn>
                <a:cxn ang="0">
                  <a:pos x="90" y="146"/>
                </a:cxn>
                <a:cxn ang="0">
                  <a:pos x="115" y="171"/>
                </a:cxn>
                <a:cxn ang="0">
                  <a:pos x="162" y="171"/>
                </a:cxn>
                <a:cxn ang="0">
                  <a:pos x="186" y="186"/>
                </a:cxn>
                <a:cxn ang="0">
                  <a:pos x="220" y="194"/>
                </a:cxn>
                <a:cxn ang="0">
                  <a:pos x="252" y="177"/>
                </a:cxn>
                <a:cxn ang="0">
                  <a:pos x="285" y="177"/>
                </a:cxn>
                <a:cxn ang="0">
                  <a:pos x="308" y="152"/>
                </a:cxn>
                <a:cxn ang="0">
                  <a:pos x="302" y="146"/>
                </a:cxn>
                <a:cxn ang="0">
                  <a:pos x="317" y="130"/>
                </a:cxn>
                <a:cxn ang="0">
                  <a:pos x="333" y="137"/>
                </a:cxn>
                <a:cxn ang="0">
                  <a:pos x="357" y="121"/>
                </a:cxn>
                <a:cxn ang="0">
                  <a:pos x="373" y="105"/>
                </a:cxn>
                <a:cxn ang="0">
                  <a:pos x="407" y="105"/>
                </a:cxn>
                <a:cxn ang="0">
                  <a:pos x="397" y="89"/>
                </a:cxn>
                <a:cxn ang="0">
                  <a:pos x="389" y="81"/>
                </a:cxn>
                <a:cxn ang="0">
                  <a:pos x="373" y="89"/>
                </a:cxn>
                <a:cxn ang="0">
                  <a:pos x="357" y="89"/>
                </a:cxn>
                <a:cxn ang="0">
                  <a:pos x="357" y="57"/>
                </a:cxn>
                <a:cxn ang="0">
                  <a:pos x="366" y="40"/>
                </a:cxn>
                <a:cxn ang="0">
                  <a:pos x="342" y="32"/>
                </a:cxn>
                <a:cxn ang="0">
                  <a:pos x="325" y="49"/>
                </a:cxn>
                <a:cxn ang="0">
                  <a:pos x="292" y="57"/>
                </a:cxn>
                <a:cxn ang="0">
                  <a:pos x="268" y="49"/>
                </a:cxn>
              </a:cxnLst>
              <a:rect l="0" t="0" r="r" b="b"/>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61" name="Freeform 89"/>
            <p:cNvSpPr>
              <a:spLocks/>
            </p:cNvSpPr>
            <p:nvPr/>
          </p:nvSpPr>
          <p:spPr bwMode="auto">
            <a:xfrm>
              <a:off x="2990" y="1612"/>
              <a:ext cx="132" cy="246"/>
            </a:xfrm>
            <a:custGeom>
              <a:avLst/>
              <a:gdLst/>
              <a:ahLst/>
              <a:cxnLst>
                <a:cxn ang="0">
                  <a:pos x="106" y="40"/>
                </a:cxn>
                <a:cxn ang="0">
                  <a:pos x="106" y="65"/>
                </a:cxn>
                <a:cxn ang="0">
                  <a:pos x="124" y="81"/>
                </a:cxn>
                <a:cxn ang="0">
                  <a:pos x="115" y="105"/>
                </a:cxn>
                <a:cxn ang="0">
                  <a:pos x="124" y="145"/>
                </a:cxn>
                <a:cxn ang="0">
                  <a:pos x="115" y="170"/>
                </a:cxn>
                <a:cxn ang="0">
                  <a:pos x="131" y="195"/>
                </a:cxn>
                <a:cxn ang="0">
                  <a:pos x="124" y="210"/>
                </a:cxn>
                <a:cxn ang="0">
                  <a:pos x="140" y="227"/>
                </a:cxn>
                <a:cxn ang="0">
                  <a:pos x="140" y="235"/>
                </a:cxn>
                <a:cxn ang="0">
                  <a:pos x="115" y="276"/>
                </a:cxn>
                <a:cxn ang="0">
                  <a:pos x="91" y="292"/>
                </a:cxn>
                <a:cxn ang="0">
                  <a:pos x="83" y="292"/>
                </a:cxn>
                <a:cxn ang="0">
                  <a:pos x="41" y="307"/>
                </a:cxn>
                <a:cxn ang="0">
                  <a:pos x="9" y="292"/>
                </a:cxn>
                <a:cxn ang="0">
                  <a:pos x="18" y="267"/>
                </a:cxn>
                <a:cxn ang="0">
                  <a:pos x="9" y="242"/>
                </a:cxn>
                <a:cxn ang="0">
                  <a:pos x="18" y="227"/>
                </a:cxn>
                <a:cxn ang="0">
                  <a:pos x="49" y="177"/>
                </a:cxn>
                <a:cxn ang="0">
                  <a:pos x="59" y="170"/>
                </a:cxn>
                <a:cxn ang="0">
                  <a:pos x="59" y="153"/>
                </a:cxn>
                <a:cxn ang="0">
                  <a:pos x="49" y="145"/>
                </a:cxn>
                <a:cxn ang="0">
                  <a:pos x="41" y="145"/>
                </a:cxn>
                <a:cxn ang="0">
                  <a:pos x="34" y="71"/>
                </a:cxn>
                <a:cxn ang="0">
                  <a:pos x="0" y="40"/>
                </a:cxn>
                <a:cxn ang="0">
                  <a:pos x="9" y="31"/>
                </a:cxn>
                <a:cxn ang="0">
                  <a:pos x="25" y="49"/>
                </a:cxn>
                <a:cxn ang="0">
                  <a:pos x="59" y="49"/>
                </a:cxn>
                <a:cxn ang="0">
                  <a:pos x="66" y="40"/>
                </a:cxn>
                <a:cxn ang="0">
                  <a:pos x="74" y="8"/>
                </a:cxn>
                <a:cxn ang="0">
                  <a:pos x="91" y="0"/>
                </a:cxn>
                <a:cxn ang="0">
                  <a:pos x="115" y="16"/>
                </a:cxn>
                <a:cxn ang="0">
                  <a:pos x="106" y="40"/>
                </a:cxn>
              </a:cxnLst>
              <a:rect l="0" t="0" r="r" b="b"/>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62" name="Freeform 90"/>
            <p:cNvSpPr>
              <a:spLocks/>
            </p:cNvSpPr>
            <p:nvPr/>
          </p:nvSpPr>
          <p:spPr bwMode="auto">
            <a:xfrm>
              <a:off x="1330" y="2277"/>
              <a:ext cx="362" cy="201"/>
            </a:xfrm>
            <a:custGeom>
              <a:avLst/>
              <a:gdLst/>
              <a:ahLst/>
              <a:cxnLst>
                <a:cxn ang="0">
                  <a:pos x="243" y="114"/>
                </a:cxn>
                <a:cxn ang="0">
                  <a:pos x="251" y="155"/>
                </a:cxn>
                <a:cxn ang="0">
                  <a:pos x="268" y="196"/>
                </a:cxn>
                <a:cxn ang="0">
                  <a:pos x="317" y="196"/>
                </a:cxn>
                <a:cxn ang="0">
                  <a:pos x="323" y="196"/>
                </a:cxn>
                <a:cxn ang="0">
                  <a:pos x="341" y="162"/>
                </a:cxn>
                <a:cxn ang="0">
                  <a:pos x="373" y="155"/>
                </a:cxn>
                <a:cxn ang="0">
                  <a:pos x="373" y="196"/>
                </a:cxn>
                <a:cxn ang="0">
                  <a:pos x="364" y="196"/>
                </a:cxn>
                <a:cxn ang="0">
                  <a:pos x="332" y="203"/>
                </a:cxn>
                <a:cxn ang="0">
                  <a:pos x="341" y="227"/>
                </a:cxn>
                <a:cxn ang="0">
                  <a:pos x="317" y="251"/>
                </a:cxn>
                <a:cxn ang="0">
                  <a:pos x="276" y="227"/>
                </a:cxn>
                <a:cxn ang="0">
                  <a:pos x="243" y="227"/>
                </a:cxn>
                <a:cxn ang="0">
                  <a:pos x="195" y="203"/>
                </a:cxn>
                <a:cxn ang="0">
                  <a:pos x="155" y="186"/>
                </a:cxn>
                <a:cxn ang="0">
                  <a:pos x="155" y="162"/>
                </a:cxn>
                <a:cxn ang="0">
                  <a:pos x="114" y="106"/>
                </a:cxn>
                <a:cxn ang="0">
                  <a:pos x="96" y="90"/>
                </a:cxn>
                <a:cxn ang="0">
                  <a:pos x="81" y="65"/>
                </a:cxn>
                <a:cxn ang="0">
                  <a:pos x="64" y="49"/>
                </a:cxn>
                <a:cxn ang="0">
                  <a:pos x="40" y="18"/>
                </a:cxn>
                <a:cxn ang="0">
                  <a:pos x="32" y="34"/>
                </a:cxn>
                <a:cxn ang="0">
                  <a:pos x="81" y="122"/>
                </a:cxn>
                <a:cxn ang="0">
                  <a:pos x="96" y="131"/>
                </a:cxn>
                <a:cxn ang="0">
                  <a:pos x="81" y="131"/>
                </a:cxn>
                <a:cxn ang="0">
                  <a:pos x="64" y="106"/>
                </a:cxn>
                <a:cxn ang="0">
                  <a:pos x="32" y="81"/>
                </a:cxn>
                <a:cxn ang="0">
                  <a:pos x="32" y="74"/>
                </a:cxn>
                <a:cxn ang="0">
                  <a:pos x="16" y="41"/>
                </a:cxn>
                <a:cxn ang="0">
                  <a:pos x="24" y="0"/>
                </a:cxn>
                <a:cxn ang="0">
                  <a:pos x="137" y="9"/>
                </a:cxn>
                <a:cxn ang="0">
                  <a:pos x="155" y="41"/>
                </a:cxn>
                <a:cxn ang="0">
                  <a:pos x="179" y="49"/>
                </a:cxn>
                <a:cxn ang="0">
                  <a:pos x="195" y="41"/>
                </a:cxn>
                <a:cxn ang="0">
                  <a:pos x="251" y="97"/>
                </a:cxn>
              </a:cxnLst>
              <a:rect l="0" t="0" r="r" b="b"/>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63" name="Freeform 91"/>
            <p:cNvSpPr>
              <a:spLocks/>
            </p:cNvSpPr>
            <p:nvPr/>
          </p:nvSpPr>
          <p:spPr bwMode="auto">
            <a:xfrm>
              <a:off x="1667" y="2433"/>
              <a:ext cx="16" cy="25"/>
            </a:xfrm>
            <a:custGeom>
              <a:avLst/>
              <a:gdLst/>
              <a:ahLst/>
              <a:cxnLst>
                <a:cxn ang="0">
                  <a:pos x="0" y="31"/>
                </a:cxn>
                <a:cxn ang="0">
                  <a:pos x="16" y="31"/>
                </a:cxn>
                <a:cxn ang="0">
                  <a:pos x="16" y="0"/>
                </a:cxn>
                <a:cxn ang="0">
                  <a:pos x="0" y="7"/>
                </a:cxn>
                <a:cxn ang="0">
                  <a:pos x="0" y="31"/>
                </a:cxn>
              </a:cxnLst>
              <a:rect l="0" t="0" r="r" b="b"/>
              <a:pathLst>
                <a:path w="17" h="32">
                  <a:moveTo>
                    <a:pt x="0" y="31"/>
                  </a:moveTo>
                  <a:lnTo>
                    <a:pt x="16" y="31"/>
                  </a:lnTo>
                  <a:lnTo>
                    <a:pt x="16" y="0"/>
                  </a:lnTo>
                  <a:lnTo>
                    <a:pt x="0" y="7"/>
                  </a:lnTo>
                  <a:lnTo>
                    <a:pt x="0" y="3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64" name="Freeform 92"/>
            <p:cNvSpPr>
              <a:spLocks/>
            </p:cNvSpPr>
            <p:nvPr/>
          </p:nvSpPr>
          <p:spPr bwMode="auto">
            <a:xfrm>
              <a:off x="1629" y="2438"/>
              <a:ext cx="45" cy="48"/>
            </a:xfrm>
            <a:custGeom>
              <a:avLst/>
              <a:gdLst/>
              <a:ahLst/>
              <a:cxnLst>
                <a:cxn ang="0">
                  <a:pos x="40" y="24"/>
                </a:cxn>
                <a:cxn ang="0">
                  <a:pos x="47" y="33"/>
                </a:cxn>
                <a:cxn ang="0">
                  <a:pos x="31" y="48"/>
                </a:cxn>
                <a:cxn ang="0">
                  <a:pos x="24" y="58"/>
                </a:cxn>
                <a:cxn ang="0">
                  <a:pos x="0" y="48"/>
                </a:cxn>
                <a:cxn ang="0">
                  <a:pos x="6" y="24"/>
                </a:cxn>
                <a:cxn ang="0">
                  <a:pos x="24" y="24"/>
                </a:cxn>
                <a:cxn ang="0">
                  <a:pos x="6" y="8"/>
                </a:cxn>
                <a:cxn ang="0">
                  <a:pos x="15" y="0"/>
                </a:cxn>
                <a:cxn ang="0">
                  <a:pos x="40" y="0"/>
                </a:cxn>
                <a:cxn ang="0">
                  <a:pos x="40" y="24"/>
                </a:cxn>
              </a:cxnLst>
              <a:rect l="0" t="0" r="r" b="b"/>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65" name="Freeform 93"/>
            <p:cNvSpPr>
              <a:spLocks/>
            </p:cNvSpPr>
            <p:nvPr/>
          </p:nvSpPr>
          <p:spPr bwMode="auto">
            <a:xfrm>
              <a:off x="1658" y="2465"/>
              <a:ext cx="78" cy="26"/>
            </a:xfrm>
            <a:custGeom>
              <a:avLst/>
              <a:gdLst/>
              <a:ahLst/>
              <a:cxnLst>
                <a:cxn ang="0">
                  <a:pos x="16" y="0"/>
                </a:cxn>
                <a:cxn ang="0">
                  <a:pos x="59" y="0"/>
                </a:cxn>
                <a:cxn ang="0">
                  <a:pos x="81" y="7"/>
                </a:cxn>
                <a:cxn ang="0">
                  <a:pos x="65" y="15"/>
                </a:cxn>
                <a:cxn ang="0">
                  <a:pos x="34" y="32"/>
                </a:cxn>
                <a:cxn ang="0">
                  <a:pos x="25" y="32"/>
                </a:cxn>
                <a:cxn ang="0">
                  <a:pos x="25" y="25"/>
                </a:cxn>
                <a:cxn ang="0">
                  <a:pos x="0" y="15"/>
                </a:cxn>
                <a:cxn ang="0">
                  <a:pos x="16" y="0"/>
                </a:cxn>
              </a:cxnLst>
              <a:rect l="0" t="0" r="r" b="b"/>
              <a:pathLst>
                <a:path w="82" h="33">
                  <a:moveTo>
                    <a:pt x="16" y="0"/>
                  </a:moveTo>
                  <a:lnTo>
                    <a:pt x="59" y="0"/>
                  </a:lnTo>
                  <a:lnTo>
                    <a:pt x="81" y="7"/>
                  </a:lnTo>
                  <a:lnTo>
                    <a:pt x="65" y="15"/>
                  </a:lnTo>
                  <a:lnTo>
                    <a:pt x="34" y="32"/>
                  </a:lnTo>
                  <a:lnTo>
                    <a:pt x="25" y="32"/>
                  </a:lnTo>
                  <a:lnTo>
                    <a:pt x="25" y="25"/>
                  </a:lnTo>
                  <a:lnTo>
                    <a:pt x="0" y="15"/>
                  </a:lnTo>
                  <a:lnTo>
                    <a:pt x="16"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66" name="Freeform 94"/>
            <p:cNvSpPr>
              <a:spLocks/>
            </p:cNvSpPr>
            <p:nvPr/>
          </p:nvSpPr>
          <p:spPr bwMode="auto">
            <a:xfrm>
              <a:off x="1652" y="2477"/>
              <a:ext cx="31" cy="14"/>
            </a:xfrm>
            <a:custGeom>
              <a:avLst/>
              <a:gdLst/>
              <a:ahLst/>
              <a:cxnLst>
                <a:cxn ang="0">
                  <a:pos x="7" y="0"/>
                </a:cxn>
                <a:cxn ang="0">
                  <a:pos x="0" y="10"/>
                </a:cxn>
                <a:cxn ang="0">
                  <a:pos x="7" y="17"/>
                </a:cxn>
                <a:cxn ang="0">
                  <a:pos x="32" y="17"/>
                </a:cxn>
                <a:cxn ang="0">
                  <a:pos x="32" y="10"/>
                </a:cxn>
                <a:cxn ang="0">
                  <a:pos x="7" y="0"/>
                </a:cxn>
              </a:cxnLst>
              <a:rect l="0" t="0" r="r" b="b"/>
              <a:pathLst>
                <a:path w="33" h="18">
                  <a:moveTo>
                    <a:pt x="7" y="0"/>
                  </a:moveTo>
                  <a:lnTo>
                    <a:pt x="0" y="10"/>
                  </a:lnTo>
                  <a:lnTo>
                    <a:pt x="7" y="17"/>
                  </a:lnTo>
                  <a:lnTo>
                    <a:pt x="32" y="17"/>
                  </a:lnTo>
                  <a:lnTo>
                    <a:pt x="32" y="10"/>
                  </a:lnTo>
                  <a:lnTo>
                    <a:pt x="7"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67" name="Freeform 95"/>
            <p:cNvSpPr>
              <a:spLocks/>
            </p:cNvSpPr>
            <p:nvPr/>
          </p:nvSpPr>
          <p:spPr bwMode="auto">
            <a:xfrm>
              <a:off x="1691" y="2470"/>
              <a:ext cx="45" cy="48"/>
            </a:xfrm>
            <a:custGeom>
              <a:avLst/>
              <a:gdLst/>
              <a:ahLst/>
              <a:cxnLst>
                <a:cxn ang="0">
                  <a:pos x="47" y="0"/>
                </a:cxn>
                <a:cxn ang="0">
                  <a:pos x="47" y="8"/>
                </a:cxn>
                <a:cxn ang="0">
                  <a:pos x="40" y="50"/>
                </a:cxn>
                <a:cxn ang="0">
                  <a:pos x="47" y="58"/>
                </a:cxn>
                <a:cxn ang="0">
                  <a:pos x="40" y="58"/>
                </a:cxn>
                <a:cxn ang="0">
                  <a:pos x="15" y="50"/>
                </a:cxn>
                <a:cxn ang="0">
                  <a:pos x="0" y="33"/>
                </a:cxn>
                <a:cxn ang="0">
                  <a:pos x="0" y="25"/>
                </a:cxn>
                <a:cxn ang="0">
                  <a:pos x="31" y="8"/>
                </a:cxn>
                <a:cxn ang="0">
                  <a:pos x="47" y="0"/>
                </a:cxn>
              </a:cxnLst>
              <a:rect l="0" t="0" r="r" b="b"/>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68" name="Freeform 96"/>
            <p:cNvSpPr>
              <a:spLocks/>
            </p:cNvSpPr>
            <p:nvPr/>
          </p:nvSpPr>
          <p:spPr bwMode="auto">
            <a:xfrm>
              <a:off x="1705" y="2510"/>
              <a:ext cx="39" cy="33"/>
            </a:xfrm>
            <a:custGeom>
              <a:avLst/>
              <a:gdLst/>
              <a:ahLst/>
              <a:cxnLst>
                <a:cxn ang="0">
                  <a:pos x="41" y="40"/>
                </a:cxn>
                <a:cxn ang="0">
                  <a:pos x="41" y="24"/>
                </a:cxn>
                <a:cxn ang="0">
                  <a:pos x="32" y="15"/>
                </a:cxn>
                <a:cxn ang="0">
                  <a:pos x="32" y="8"/>
                </a:cxn>
                <a:cxn ang="0">
                  <a:pos x="25" y="8"/>
                </a:cxn>
                <a:cxn ang="0">
                  <a:pos x="0" y="0"/>
                </a:cxn>
                <a:cxn ang="0">
                  <a:pos x="0" y="15"/>
                </a:cxn>
                <a:cxn ang="0">
                  <a:pos x="10" y="24"/>
                </a:cxn>
                <a:cxn ang="0">
                  <a:pos x="16" y="15"/>
                </a:cxn>
                <a:cxn ang="0">
                  <a:pos x="25" y="31"/>
                </a:cxn>
                <a:cxn ang="0">
                  <a:pos x="41" y="40"/>
                </a:cxn>
              </a:cxnLst>
              <a:rect l="0" t="0" r="r" b="b"/>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69" name="Freeform 97"/>
            <p:cNvSpPr>
              <a:spLocks/>
            </p:cNvSpPr>
            <p:nvPr/>
          </p:nvSpPr>
          <p:spPr bwMode="auto">
            <a:xfrm>
              <a:off x="1744" y="2529"/>
              <a:ext cx="39" cy="26"/>
            </a:xfrm>
            <a:custGeom>
              <a:avLst/>
              <a:gdLst/>
              <a:ahLst/>
              <a:cxnLst>
                <a:cxn ang="0">
                  <a:pos x="0" y="16"/>
                </a:cxn>
                <a:cxn ang="0">
                  <a:pos x="24" y="25"/>
                </a:cxn>
                <a:cxn ang="0">
                  <a:pos x="24" y="31"/>
                </a:cxn>
                <a:cxn ang="0">
                  <a:pos x="32" y="25"/>
                </a:cxn>
                <a:cxn ang="0">
                  <a:pos x="24" y="16"/>
                </a:cxn>
                <a:cxn ang="0">
                  <a:pos x="41" y="7"/>
                </a:cxn>
                <a:cxn ang="0">
                  <a:pos x="32" y="0"/>
                </a:cxn>
                <a:cxn ang="0">
                  <a:pos x="16" y="7"/>
                </a:cxn>
                <a:cxn ang="0">
                  <a:pos x="9" y="7"/>
                </a:cxn>
                <a:cxn ang="0">
                  <a:pos x="0" y="0"/>
                </a:cxn>
                <a:cxn ang="0">
                  <a:pos x="0" y="16"/>
                </a:cxn>
              </a:cxnLst>
              <a:rect l="0" t="0" r="r" b="b"/>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70" name="Freeform 98"/>
            <p:cNvSpPr>
              <a:spLocks/>
            </p:cNvSpPr>
            <p:nvPr/>
          </p:nvSpPr>
          <p:spPr bwMode="auto">
            <a:xfrm>
              <a:off x="1782" y="2529"/>
              <a:ext cx="30" cy="26"/>
            </a:xfrm>
            <a:custGeom>
              <a:avLst/>
              <a:gdLst/>
              <a:ahLst/>
              <a:cxnLst>
                <a:cxn ang="0">
                  <a:pos x="24" y="7"/>
                </a:cxn>
                <a:cxn ang="0">
                  <a:pos x="31" y="16"/>
                </a:cxn>
                <a:cxn ang="0">
                  <a:pos x="24" y="25"/>
                </a:cxn>
                <a:cxn ang="0">
                  <a:pos x="24" y="31"/>
                </a:cxn>
                <a:cxn ang="0">
                  <a:pos x="15" y="16"/>
                </a:cxn>
                <a:cxn ang="0">
                  <a:pos x="0" y="7"/>
                </a:cxn>
                <a:cxn ang="0">
                  <a:pos x="0" y="0"/>
                </a:cxn>
                <a:cxn ang="0">
                  <a:pos x="8" y="0"/>
                </a:cxn>
                <a:cxn ang="0">
                  <a:pos x="15" y="0"/>
                </a:cxn>
                <a:cxn ang="0">
                  <a:pos x="24" y="7"/>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71" name="Freeform 99"/>
            <p:cNvSpPr>
              <a:spLocks/>
            </p:cNvSpPr>
            <p:nvPr/>
          </p:nvSpPr>
          <p:spPr bwMode="auto">
            <a:xfrm>
              <a:off x="1782" y="2529"/>
              <a:ext cx="30" cy="26"/>
            </a:xfrm>
            <a:custGeom>
              <a:avLst/>
              <a:gdLst/>
              <a:ahLst/>
              <a:cxnLst>
                <a:cxn ang="0">
                  <a:pos x="24" y="7"/>
                </a:cxn>
                <a:cxn ang="0">
                  <a:pos x="31" y="16"/>
                </a:cxn>
                <a:cxn ang="0">
                  <a:pos x="24" y="25"/>
                </a:cxn>
                <a:cxn ang="0">
                  <a:pos x="24" y="31"/>
                </a:cxn>
                <a:cxn ang="0">
                  <a:pos x="15" y="16"/>
                </a:cxn>
                <a:cxn ang="0">
                  <a:pos x="0" y="7"/>
                </a:cxn>
                <a:cxn ang="0">
                  <a:pos x="0" y="0"/>
                </a:cxn>
                <a:cxn ang="0">
                  <a:pos x="8" y="0"/>
                </a:cxn>
                <a:cxn ang="0">
                  <a:pos x="15" y="0"/>
                </a:cxn>
                <a:cxn ang="0">
                  <a:pos x="24" y="7"/>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72" name="Freeform 100"/>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73" name="Freeform 101"/>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74" name="Freeform 102"/>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75" name="Freeform 103"/>
            <p:cNvSpPr>
              <a:spLocks/>
            </p:cNvSpPr>
            <p:nvPr/>
          </p:nvSpPr>
          <p:spPr bwMode="auto">
            <a:xfrm>
              <a:off x="1872" y="2420"/>
              <a:ext cx="48" cy="26"/>
            </a:xfrm>
            <a:custGeom>
              <a:avLst/>
              <a:gdLst/>
              <a:ahLst/>
              <a:cxnLst>
                <a:cxn ang="0">
                  <a:pos x="0" y="23"/>
                </a:cxn>
                <a:cxn ang="0">
                  <a:pos x="0" y="0"/>
                </a:cxn>
                <a:cxn ang="0">
                  <a:pos x="24" y="0"/>
                </a:cxn>
                <a:cxn ang="0">
                  <a:pos x="24" y="6"/>
                </a:cxn>
                <a:cxn ang="0">
                  <a:pos x="34" y="6"/>
                </a:cxn>
                <a:cxn ang="0">
                  <a:pos x="49" y="16"/>
                </a:cxn>
                <a:cxn ang="0">
                  <a:pos x="41" y="23"/>
                </a:cxn>
                <a:cxn ang="0">
                  <a:pos x="41" y="16"/>
                </a:cxn>
                <a:cxn ang="0">
                  <a:pos x="18" y="23"/>
                </a:cxn>
                <a:cxn ang="0">
                  <a:pos x="18" y="16"/>
                </a:cxn>
                <a:cxn ang="0">
                  <a:pos x="9" y="23"/>
                </a:cxn>
                <a:cxn ang="0">
                  <a:pos x="9" y="31"/>
                </a:cxn>
                <a:cxn ang="0">
                  <a:pos x="0" y="23"/>
                </a:cxn>
              </a:cxnLst>
              <a:rect l="0" t="0" r="r" b="b"/>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76" name="Freeform 104"/>
            <p:cNvSpPr>
              <a:spLocks/>
            </p:cNvSpPr>
            <p:nvPr/>
          </p:nvSpPr>
          <p:spPr bwMode="auto">
            <a:xfrm>
              <a:off x="1843" y="2420"/>
              <a:ext cx="31" cy="19"/>
            </a:xfrm>
            <a:custGeom>
              <a:avLst/>
              <a:gdLst/>
              <a:ahLst/>
              <a:cxnLst>
                <a:cxn ang="0">
                  <a:pos x="31" y="23"/>
                </a:cxn>
                <a:cxn ang="0">
                  <a:pos x="31" y="0"/>
                </a:cxn>
                <a:cxn ang="0">
                  <a:pos x="15" y="0"/>
                </a:cxn>
                <a:cxn ang="0">
                  <a:pos x="24" y="16"/>
                </a:cxn>
                <a:cxn ang="0">
                  <a:pos x="0" y="23"/>
                </a:cxn>
                <a:cxn ang="0">
                  <a:pos x="6" y="23"/>
                </a:cxn>
                <a:cxn ang="0">
                  <a:pos x="31" y="23"/>
                </a:cxn>
              </a:cxnLst>
              <a:rect l="0" t="0" r="r" b="b"/>
              <a:pathLst>
                <a:path w="32" h="24">
                  <a:moveTo>
                    <a:pt x="31" y="23"/>
                  </a:moveTo>
                  <a:lnTo>
                    <a:pt x="31" y="0"/>
                  </a:lnTo>
                  <a:lnTo>
                    <a:pt x="15" y="0"/>
                  </a:lnTo>
                  <a:lnTo>
                    <a:pt x="24" y="16"/>
                  </a:lnTo>
                  <a:lnTo>
                    <a:pt x="0" y="23"/>
                  </a:lnTo>
                  <a:lnTo>
                    <a:pt x="6" y="23"/>
                  </a:lnTo>
                  <a:lnTo>
                    <a:pt x="31" y="2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77" name="Freeform 105"/>
            <p:cNvSpPr>
              <a:spLocks/>
            </p:cNvSpPr>
            <p:nvPr/>
          </p:nvSpPr>
          <p:spPr bwMode="auto">
            <a:xfrm>
              <a:off x="1789" y="2496"/>
              <a:ext cx="139" cy="170"/>
            </a:xfrm>
            <a:custGeom>
              <a:avLst/>
              <a:gdLst/>
              <a:ahLst/>
              <a:cxnLst>
                <a:cxn ang="0">
                  <a:pos x="112" y="211"/>
                </a:cxn>
                <a:cxn ang="0">
                  <a:pos x="122" y="178"/>
                </a:cxn>
                <a:cxn ang="0">
                  <a:pos x="112" y="154"/>
                </a:cxn>
                <a:cxn ang="0">
                  <a:pos x="122" y="154"/>
                </a:cxn>
                <a:cxn ang="0">
                  <a:pos x="112" y="146"/>
                </a:cxn>
                <a:cxn ang="0">
                  <a:pos x="112" y="137"/>
                </a:cxn>
                <a:cxn ang="0">
                  <a:pos x="146" y="137"/>
                </a:cxn>
                <a:cxn ang="0">
                  <a:pos x="146" y="122"/>
                </a:cxn>
                <a:cxn ang="0">
                  <a:pos x="137" y="106"/>
                </a:cxn>
                <a:cxn ang="0">
                  <a:pos x="146" y="81"/>
                </a:cxn>
                <a:cxn ang="0">
                  <a:pos x="122" y="81"/>
                </a:cxn>
                <a:cxn ang="0">
                  <a:pos x="112" y="72"/>
                </a:cxn>
                <a:cxn ang="0">
                  <a:pos x="88" y="72"/>
                </a:cxn>
                <a:cxn ang="0">
                  <a:pos x="81" y="66"/>
                </a:cxn>
                <a:cxn ang="0">
                  <a:pos x="81" y="57"/>
                </a:cxn>
                <a:cxn ang="0">
                  <a:pos x="72" y="41"/>
                </a:cxn>
                <a:cxn ang="0">
                  <a:pos x="81" y="25"/>
                </a:cxn>
                <a:cxn ang="0">
                  <a:pos x="88" y="17"/>
                </a:cxn>
                <a:cxn ang="0">
                  <a:pos x="97" y="7"/>
                </a:cxn>
                <a:cxn ang="0">
                  <a:pos x="88" y="0"/>
                </a:cxn>
                <a:cxn ang="0">
                  <a:pos x="72" y="17"/>
                </a:cxn>
                <a:cxn ang="0">
                  <a:pos x="48" y="25"/>
                </a:cxn>
                <a:cxn ang="0">
                  <a:pos x="40" y="41"/>
                </a:cxn>
                <a:cxn ang="0">
                  <a:pos x="23" y="48"/>
                </a:cxn>
                <a:cxn ang="0">
                  <a:pos x="23" y="66"/>
                </a:cxn>
                <a:cxn ang="0">
                  <a:pos x="16" y="48"/>
                </a:cxn>
                <a:cxn ang="0">
                  <a:pos x="23" y="57"/>
                </a:cxn>
                <a:cxn ang="0">
                  <a:pos x="16" y="66"/>
                </a:cxn>
                <a:cxn ang="0">
                  <a:pos x="16" y="72"/>
                </a:cxn>
                <a:cxn ang="0">
                  <a:pos x="16" y="81"/>
                </a:cxn>
                <a:cxn ang="0">
                  <a:pos x="16" y="113"/>
                </a:cxn>
                <a:cxn ang="0">
                  <a:pos x="23" y="113"/>
                </a:cxn>
                <a:cxn ang="0">
                  <a:pos x="16" y="131"/>
                </a:cxn>
                <a:cxn ang="0">
                  <a:pos x="7" y="131"/>
                </a:cxn>
                <a:cxn ang="0">
                  <a:pos x="7" y="137"/>
                </a:cxn>
                <a:cxn ang="0">
                  <a:pos x="0" y="137"/>
                </a:cxn>
                <a:cxn ang="0">
                  <a:pos x="0" y="146"/>
                </a:cxn>
                <a:cxn ang="0">
                  <a:pos x="23" y="162"/>
                </a:cxn>
                <a:cxn ang="0">
                  <a:pos x="40" y="154"/>
                </a:cxn>
                <a:cxn ang="0">
                  <a:pos x="48" y="162"/>
                </a:cxn>
                <a:cxn ang="0">
                  <a:pos x="63" y="178"/>
                </a:cxn>
                <a:cxn ang="0">
                  <a:pos x="72" y="194"/>
                </a:cxn>
                <a:cxn ang="0">
                  <a:pos x="106" y="187"/>
                </a:cxn>
                <a:cxn ang="0">
                  <a:pos x="112" y="194"/>
                </a:cxn>
                <a:cxn ang="0">
                  <a:pos x="112" y="203"/>
                </a:cxn>
                <a:cxn ang="0">
                  <a:pos x="106" y="203"/>
                </a:cxn>
                <a:cxn ang="0">
                  <a:pos x="112" y="211"/>
                </a:cxn>
              </a:cxnLst>
              <a:rect l="0" t="0" r="r" b="b"/>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78" name="Freeform 106"/>
            <p:cNvSpPr>
              <a:spLocks/>
            </p:cNvSpPr>
            <p:nvPr/>
          </p:nvSpPr>
          <p:spPr bwMode="auto">
            <a:xfrm>
              <a:off x="1766" y="2613"/>
              <a:ext cx="70" cy="66"/>
            </a:xfrm>
            <a:custGeom>
              <a:avLst/>
              <a:gdLst/>
              <a:ahLst/>
              <a:cxnLst>
                <a:cxn ang="0">
                  <a:pos x="73" y="16"/>
                </a:cxn>
                <a:cxn ang="0">
                  <a:pos x="65" y="8"/>
                </a:cxn>
                <a:cxn ang="0">
                  <a:pos x="48" y="16"/>
                </a:cxn>
                <a:cxn ang="0">
                  <a:pos x="25" y="0"/>
                </a:cxn>
                <a:cxn ang="0">
                  <a:pos x="8" y="8"/>
                </a:cxn>
                <a:cxn ang="0">
                  <a:pos x="8" y="16"/>
                </a:cxn>
                <a:cxn ang="0">
                  <a:pos x="0" y="25"/>
                </a:cxn>
                <a:cxn ang="0">
                  <a:pos x="0" y="41"/>
                </a:cxn>
                <a:cxn ang="0">
                  <a:pos x="8" y="57"/>
                </a:cxn>
                <a:cxn ang="0">
                  <a:pos x="8" y="48"/>
                </a:cxn>
                <a:cxn ang="0">
                  <a:pos x="17" y="48"/>
                </a:cxn>
                <a:cxn ang="0">
                  <a:pos x="8" y="57"/>
                </a:cxn>
                <a:cxn ang="0">
                  <a:pos x="0" y="73"/>
                </a:cxn>
                <a:cxn ang="0">
                  <a:pos x="17" y="81"/>
                </a:cxn>
                <a:cxn ang="0">
                  <a:pos x="41" y="57"/>
                </a:cxn>
                <a:cxn ang="0">
                  <a:pos x="57" y="48"/>
                </a:cxn>
                <a:cxn ang="0">
                  <a:pos x="65" y="41"/>
                </a:cxn>
                <a:cxn ang="0">
                  <a:pos x="73" y="25"/>
                </a:cxn>
                <a:cxn ang="0">
                  <a:pos x="65" y="16"/>
                </a:cxn>
                <a:cxn ang="0">
                  <a:pos x="73" y="16"/>
                </a:cxn>
              </a:cxnLst>
              <a:rect l="0" t="0" r="r" b="b"/>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79" name="Freeform 107"/>
            <p:cNvSpPr>
              <a:spLocks/>
            </p:cNvSpPr>
            <p:nvPr/>
          </p:nvSpPr>
          <p:spPr bwMode="auto">
            <a:xfrm>
              <a:off x="1759" y="2626"/>
              <a:ext cx="154" cy="187"/>
            </a:xfrm>
            <a:custGeom>
              <a:avLst/>
              <a:gdLst/>
              <a:ahLst/>
              <a:cxnLst>
                <a:cxn ang="0">
                  <a:pos x="155" y="137"/>
                </a:cxn>
                <a:cxn ang="0">
                  <a:pos x="139" y="137"/>
                </a:cxn>
                <a:cxn ang="0">
                  <a:pos x="139" y="122"/>
                </a:cxn>
                <a:cxn ang="0">
                  <a:pos x="121" y="131"/>
                </a:cxn>
                <a:cxn ang="0">
                  <a:pos x="105" y="122"/>
                </a:cxn>
                <a:cxn ang="0">
                  <a:pos x="96" y="97"/>
                </a:cxn>
                <a:cxn ang="0">
                  <a:pos x="114" y="65"/>
                </a:cxn>
                <a:cxn ang="0">
                  <a:pos x="145" y="49"/>
                </a:cxn>
                <a:cxn ang="0">
                  <a:pos x="139" y="41"/>
                </a:cxn>
                <a:cxn ang="0">
                  <a:pos x="145" y="41"/>
                </a:cxn>
                <a:cxn ang="0">
                  <a:pos x="145" y="32"/>
                </a:cxn>
                <a:cxn ang="0">
                  <a:pos x="139" y="25"/>
                </a:cxn>
                <a:cxn ang="0">
                  <a:pos x="105" y="32"/>
                </a:cxn>
                <a:cxn ang="0">
                  <a:pos x="96" y="16"/>
                </a:cxn>
                <a:cxn ang="0">
                  <a:pos x="81" y="0"/>
                </a:cxn>
                <a:cxn ang="0">
                  <a:pos x="73" y="0"/>
                </a:cxn>
                <a:cxn ang="0">
                  <a:pos x="81" y="9"/>
                </a:cxn>
                <a:cxn ang="0">
                  <a:pos x="73" y="25"/>
                </a:cxn>
                <a:cxn ang="0">
                  <a:pos x="65" y="32"/>
                </a:cxn>
                <a:cxn ang="0">
                  <a:pos x="49" y="41"/>
                </a:cxn>
                <a:cxn ang="0">
                  <a:pos x="25" y="65"/>
                </a:cxn>
                <a:cxn ang="0">
                  <a:pos x="8" y="57"/>
                </a:cxn>
                <a:cxn ang="0">
                  <a:pos x="16" y="41"/>
                </a:cxn>
                <a:cxn ang="0">
                  <a:pos x="0" y="57"/>
                </a:cxn>
                <a:cxn ang="0">
                  <a:pos x="8" y="72"/>
                </a:cxn>
                <a:cxn ang="0">
                  <a:pos x="0" y="72"/>
                </a:cxn>
                <a:cxn ang="0">
                  <a:pos x="16" y="89"/>
                </a:cxn>
                <a:cxn ang="0">
                  <a:pos x="33" y="106"/>
                </a:cxn>
                <a:cxn ang="0">
                  <a:pos x="73" y="186"/>
                </a:cxn>
                <a:cxn ang="0">
                  <a:pos x="139" y="234"/>
                </a:cxn>
                <a:cxn ang="0">
                  <a:pos x="155" y="227"/>
                </a:cxn>
                <a:cxn ang="0">
                  <a:pos x="162" y="211"/>
                </a:cxn>
                <a:cxn ang="0">
                  <a:pos x="155" y="203"/>
                </a:cxn>
                <a:cxn ang="0">
                  <a:pos x="162" y="154"/>
                </a:cxn>
                <a:cxn ang="0">
                  <a:pos x="155" y="137"/>
                </a:cxn>
              </a:cxnLst>
              <a:rect l="0" t="0" r="r" b="b"/>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80" name="Freeform 108"/>
            <p:cNvSpPr>
              <a:spLocks/>
            </p:cNvSpPr>
            <p:nvPr/>
          </p:nvSpPr>
          <p:spPr bwMode="auto">
            <a:xfrm>
              <a:off x="1905" y="2723"/>
              <a:ext cx="139" cy="142"/>
            </a:xfrm>
            <a:custGeom>
              <a:avLst/>
              <a:gdLst/>
              <a:ahLst/>
              <a:cxnLst>
                <a:cxn ang="0">
                  <a:pos x="146" y="137"/>
                </a:cxn>
                <a:cxn ang="0">
                  <a:pos x="146" y="112"/>
                </a:cxn>
                <a:cxn ang="0">
                  <a:pos x="137" y="96"/>
                </a:cxn>
                <a:cxn ang="0">
                  <a:pos x="137" y="89"/>
                </a:cxn>
                <a:cxn ang="0">
                  <a:pos x="121" y="89"/>
                </a:cxn>
                <a:cxn ang="0">
                  <a:pos x="112" y="72"/>
                </a:cxn>
                <a:cxn ang="0">
                  <a:pos x="112" y="64"/>
                </a:cxn>
                <a:cxn ang="0">
                  <a:pos x="105" y="49"/>
                </a:cxn>
                <a:cxn ang="0">
                  <a:pos x="56" y="32"/>
                </a:cxn>
                <a:cxn ang="0">
                  <a:pos x="49" y="24"/>
                </a:cxn>
                <a:cxn ang="0">
                  <a:pos x="49" y="0"/>
                </a:cxn>
                <a:cxn ang="0">
                  <a:pos x="32" y="0"/>
                </a:cxn>
                <a:cxn ang="0">
                  <a:pos x="15" y="15"/>
                </a:cxn>
                <a:cxn ang="0">
                  <a:pos x="0" y="15"/>
                </a:cxn>
                <a:cxn ang="0">
                  <a:pos x="7" y="32"/>
                </a:cxn>
                <a:cxn ang="0">
                  <a:pos x="0" y="81"/>
                </a:cxn>
                <a:cxn ang="0">
                  <a:pos x="7" y="89"/>
                </a:cxn>
                <a:cxn ang="0">
                  <a:pos x="0" y="105"/>
                </a:cxn>
                <a:cxn ang="0">
                  <a:pos x="7" y="129"/>
                </a:cxn>
                <a:cxn ang="0">
                  <a:pos x="7" y="137"/>
                </a:cxn>
                <a:cxn ang="0">
                  <a:pos x="15" y="177"/>
                </a:cxn>
                <a:cxn ang="0">
                  <a:pos x="24" y="177"/>
                </a:cxn>
                <a:cxn ang="0">
                  <a:pos x="40" y="161"/>
                </a:cxn>
                <a:cxn ang="0">
                  <a:pos x="65" y="171"/>
                </a:cxn>
                <a:cxn ang="0">
                  <a:pos x="72" y="161"/>
                </a:cxn>
                <a:cxn ang="0">
                  <a:pos x="89" y="171"/>
                </a:cxn>
                <a:cxn ang="0">
                  <a:pos x="97" y="129"/>
                </a:cxn>
                <a:cxn ang="0">
                  <a:pos x="129" y="129"/>
                </a:cxn>
                <a:cxn ang="0">
                  <a:pos x="146" y="137"/>
                </a:cxn>
              </a:cxnLst>
              <a:rect l="0" t="0" r="r" b="b"/>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81" name="Freeform 109"/>
            <p:cNvSpPr>
              <a:spLocks/>
            </p:cNvSpPr>
            <p:nvPr/>
          </p:nvSpPr>
          <p:spPr bwMode="auto">
            <a:xfrm>
              <a:off x="1988" y="2826"/>
              <a:ext cx="101" cy="91"/>
            </a:xfrm>
            <a:custGeom>
              <a:avLst/>
              <a:gdLst/>
              <a:ahLst/>
              <a:cxnLst>
                <a:cxn ang="0">
                  <a:pos x="97" y="82"/>
                </a:cxn>
                <a:cxn ang="0">
                  <a:pos x="105" y="66"/>
                </a:cxn>
                <a:cxn ang="0">
                  <a:pos x="88" y="57"/>
                </a:cxn>
                <a:cxn ang="0">
                  <a:pos x="88" y="42"/>
                </a:cxn>
                <a:cxn ang="0">
                  <a:pos x="82" y="42"/>
                </a:cxn>
                <a:cxn ang="0">
                  <a:pos x="57" y="32"/>
                </a:cxn>
                <a:cxn ang="0">
                  <a:pos x="57" y="8"/>
                </a:cxn>
                <a:cxn ang="0">
                  <a:pos x="40" y="0"/>
                </a:cxn>
                <a:cxn ang="0">
                  <a:pos x="8" y="0"/>
                </a:cxn>
                <a:cxn ang="0">
                  <a:pos x="0" y="42"/>
                </a:cxn>
                <a:cxn ang="0">
                  <a:pos x="16" y="66"/>
                </a:cxn>
                <a:cxn ang="0">
                  <a:pos x="40" y="66"/>
                </a:cxn>
                <a:cxn ang="0">
                  <a:pos x="57" y="82"/>
                </a:cxn>
                <a:cxn ang="0">
                  <a:pos x="57" y="89"/>
                </a:cxn>
                <a:cxn ang="0">
                  <a:pos x="48" y="106"/>
                </a:cxn>
                <a:cxn ang="0">
                  <a:pos x="72" y="113"/>
                </a:cxn>
                <a:cxn ang="0">
                  <a:pos x="82" y="106"/>
                </a:cxn>
                <a:cxn ang="0">
                  <a:pos x="97" y="97"/>
                </a:cxn>
                <a:cxn ang="0">
                  <a:pos x="97" y="82"/>
                </a:cxn>
              </a:cxnLst>
              <a:rect l="0" t="0" r="r" b="b"/>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82" name="Freeform 110"/>
            <p:cNvSpPr>
              <a:spLocks/>
            </p:cNvSpPr>
            <p:nvPr/>
          </p:nvSpPr>
          <p:spPr bwMode="auto">
            <a:xfrm>
              <a:off x="2034" y="2949"/>
              <a:ext cx="70" cy="52"/>
            </a:xfrm>
            <a:custGeom>
              <a:avLst/>
              <a:gdLst/>
              <a:ahLst/>
              <a:cxnLst>
                <a:cxn ang="0">
                  <a:pos x="65" y="49"/>
                </a:cxn>
                <a:cxn ang="0">
                  <a:pos x="74" y="31"/>
                </a:cxn>
                <a:cxn ang="0">
                  <a:pos x="65" y="25"/>
                </a:cxn>
                <a:cxn ang="0">
                  <a:pos x="40" y="8"/>
                </a:cxn>
                <a:cxn ang="0">
                  <a:pos x="34" y="8"/>
                </a:cxn>
                <a:cxn ang="0">
                  <a:pos x="24" y="0"/>
                </a:cxn>
                <a:cxn ang="0">
                  <a:pos x="15" y="0"/>
                </a:cxn>
                <a:cxn ang="0">
                  <a:pos x="0" y="56"/>
                </a:cxn>
                <a:cxn ang="0">
                  <a:pos x="9" y="56"/>
                </a:cxn>
                <a:cxn ang="0">
                  <a:pos x="34" y="65"/>
                </a:cxn>
                <a:cxn ang="0">
                  <a:pos x="57" y="65"/>
                </a:cxn>
                <a:cxn ang="0">
                  <a:pos x="65" y="49"/>
                </a:cxn>
              </a:cxnLst>
              <a:rect l="0" t="0" r="r" b="b"/>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83" name="Freeform 111"/>
            <p:cNvSpPr>
              <a:spLocks/>
            </p:cNvSpPr>
            <p:nvPr/>
          </p:nvSpPr>
          <p:spPr bwMode="auto">
            <a:xfrm>
              <a:off x="1849" y="2574"/>
              <a:ext cx="476" cy="415"/>
            </a:xfrm>
            <a:custGeom>
              <a:avLst/>
              <a:gdLst/>
              <a:ahLst/>
              <a:cxnLst>
                <a:cxn ang="0">
                  <a:pos x="285" y="16"/>
                </a:cxn>
                <a:cxn ang="0">
                  <a:pos x="261" y="40"/>
                </a:cxn>
                <a:cxn ang="0">
                  <a:pos x="236" y="34"/>
                </a:cxn>
                <a:cxn ang="0">
                  <a:pos x="220" y="40"/>
                </a:cxn>
                <a:cxn ang="0">
                  <a:pos x="188" y="49"/>
                </a:cxn>
                <a:cxn ang="0">
                  <a:pos x="180" y="9"/>
                </a:cxn>
                <a:cxn ang="0">
                  <a:pos x="171" y="0"/>
                </a:cxn>
                <a:cxn ang="0">
                  <a:pos x="140" y="16"/>
                </a:cxn>
                <a:cxn ang="0">
                  <a:pos x="124" y="16"/>
                </a:cxn>
                <a:cxn ang="0">
                  <a:pos x="131" y="40"/>
                </a:cxn>
                <a:cxn ang="0">
                  <a:pos x="99" y="57"/>
                </a:cxn>
                <a:cxn ang="0">
                  <a:pos x="83" y="40"/>
                </a:cxn>
                <a:cxn ang="0">
                  <a:pos x="49" y="49"/>
                </a:cxn>
                <a:cxn ang="0">
                  <a:pos x="49" y="57"/>
                </a:cxn>
                <a:cxn ang="0">
                  <a:pos x="49" y="114"/>
                </a:cxn>
                <a:cxn ang="0">
                  <a:pos x="0" y="162"/>
                </a:cxn>
                <a:cxn ang="0">
                  <a:pos x="25" y="196"/>
                </a:cxn>
                <a:cxn ang="0">
                  <a:pos x="43" y="202"/>
                </a:cxn>
                <a:cxn ang="0">
                  <a:pos x="74" y="202"/>
                </a:cxn>
                <a:cxn ang="0">
                  <a:pos x="108" y="187"/>
                </a:cxn>
                <a:cxn ang="0">
                  <a:pos x="115" y="219"/>
                </a:cxn>
                <a:cxn ang="0">
                  <a:pos x="171" y="251"/>
                </a:cxn>
                <a:cxn ang="0">
                  <a:pos x="180" y="276"/>
                </a:cxn>
                <a:cxn ang="0">
                  <a:pos x="196" y="283"/>
                </a:cxn>
                <a:cxn ang="0">
                  <a:pos x="205" y="324"/>
                </a:cxn>
                <a:cxn ang="0">
                  <a:pos x="230" y="358"/>
                </a:cxn>
                <a:cxn ang="0">
                  <a:pos x="236" y="373"/>
                </a:cxn>
                <a:cxn ang="0">
                  <a:pos x="245" y="398"/>
                </a:cxn>
                <a:cxn ang="0">
                  <a:pos x="261" y="422"/>
                </a:cxn>
                <a:cxn ang="0">
                  <a:pos x="211" y="470"/>
                </a:cxn>
                <a:cxn ang="0">
                  <a:pos x="230" y="478"/>
                </a:cxn>
                <a:cxn ang="0">
                  <a:pos x="261" y="495"/>
                </a:cxn>
                <a:cxn ang="0">
                  <a:pos x="261" y="519"/>
                </a:cxn>
                <a:cxn ang="0">
                  <a:pos x="293" y="485"/>
                </a:cxn>
                <a:cxn ang="0">
                  <a:pos x="326" y="438"/>
                </a:cxn>
                <a:cxn ang="0">
                  <a:pos x="333" y="389"/>
                </a:cxn>
                <a:cxn ang="0">
                  <a:pos x="375" y="364"/>
                </a:cxn>
                <a:cxn ang="0">
                  <a:pos x="407" y="358"/>
                </a:cxn>
                <a:cxn ang="0">
                  <a:pos x="423" y="341"/>
                </a:cxn>
                <a:cxn ang="0">
                  <a:pos x="439" y="299"/>
                </a:cxn>
                <a:cxn ang="0">
                  <a:pos x="447" y="236"/>
                </a:cxn>
                <a:cxn ang="0">
                  <a:pos x="504" y="162"/>
                </a:cxn>
                <a:cxn ang="0">
                  <a:pos x="472" y="130"/>
                </a:cxn>
                <a:cxn ang="0">
                  <a:pos x="416" y="106"/>
                </a:cxn>
                <a:cxn ang="0">
                  <a:pos x="375" y="97"/>
                </a:cxn>
                <a:cxn ang="0">
                  <a:pos x="375" y="81"/>
                </a:cxn>
                <a:cxn ang="0">
                  <a:pos x="333" y="74"/>
                </a:cxn>
                <a:cxn ang="0">
                  <a:pos x="326" y="65"/>
                </a:cxn>
                <a:cxn ang="0">
                  <a:pos x="302" y="65"/>
                </a:cxn>
                <a:cxn ang="0">
                  <a:pos x="293" y="74"/>
                </a:cxn>
                <a:cxn ang="0">
                  <a:pos x="293" y="65"/>
                </a:cxn>
                <a:cxn ang="0">
                  <a:pos x="310" y="40"/>
                </a:cxn>
                <a:cxn ang="0">
                  <a:pos x="293" y="16"/>
                </a:cxn>
              </a:cxnLst>
              <a:rect l="0" t="0" r="r" b="b"/>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84" name="Freeform 112"/>
            <p:cNvSpPr>
              <a:spLocks/>
            </p:cNvSpPr>
            <p:nvPr/>
          </p:nvSpPr>
          <p:spPr bwMode="auto">
            <a:xfrm>
              <a:off x="2088" y="2568"/>
              <a:ext cx="30" cy="39"/>
            </a:xfrm>
            <a:custGeom>
              <a:avLst/>
              <a:gdLst/>
              <a:ahLst/>
              <a:cxnLst>
                <a:cxn ang="0">
                  <a:pos x="0" y="41"/>
                </a:cxn>
                <a:cxn ang="0">
                  <a:pos x="8" y="47"/>
                </a:cxn>
                <a:cxn ang="0">
                  <a:pos x="17" y="41"/>
                </a:cxn>
                <a:cxn ang="0">
                  <a:pos x="32" y="23"/>
                </a:cxn>
                <a:cxn ang="0">
                  <a:pos x="0" y="0"/>
                </a:cxn>
                <a:cxn ang="0">
                  <a:pos x="0" y="7"/>
                </a:cxn>
                <a:cxn ang="0">
                  <a:pos x="0" y="23"/>
                </a:cxn>
                <a:cxn ang="0">
                  <a:pos x="0" y="41"/>
                </a:cxn>
              </a:cxnLst>
              <a:rect l="0" t="0" r="r" b="b"/>
              <a:pathLst>
                <a:path w="33" h="48">
                  <a:moveTo>
                    <a:pt x="0" y="41"/>
                  </a:moveTo>
                  <a:lnTo>
                    <a:pt x="8" y="47"/>
                  </a:lnTo>
                  <a:lnTo>
                    <a:pt x="17" y="41"/>
                  </a:lnTo>
                  <a:lnTo>
                    <a:pt x="32" y="23"/>
                  </a:lnTo>
                  <a:lnTo>
                    <a:pt x="0" y="0"/>
                  </a:lnTo>
                  <a:lnTo>
                    <a:pt x="0" y="7"/>
                  </a:lnTo>
                  <a:lnTo>
                    <a:pt x="0" y="23"/>
                  </a:lnTo>
                  <a:lnTo>
                    <a:pt x="0" y="4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85" name="Freeform 113"/>
            <p:cNvSpPr>
              <a:spLocks/>
            </p:cNvSpPr>
            <p:nvPr/>
          </p:nvSpPr>
          <p:spPr bwMode="auto">
            <a:xfrm>
              <a:off x="2043" y="2568"/>
              <a:ext cx="46" cy="39"/>
            </a:xfrm>
            <a:custGeom>
              <a:avLst/>
              <a:gdLst/>
              <a:ahLst/>
              <a:cxnLst>
                <a:cxn ang="0">
                  <a:pos x="48" y="41"/>
                </a:cxn>
                <a:cxn ang="0">
                  <a:pos x="48" y="23"/>
                </a:cxn>
                <a:cxn ang="0">
                  <a:pos x="48" y="7"/>
                </a:cxn>
                <a:cxn ang="0">
                  <a:pos x="48" y="0"/>
                </a:cxn>
                <a:cxn ang="0">
                  <a:pos x="15" y="0"/>
                </a:cxn>
                <a:cxn ang="0">
                  <a:pos x="0" y="16"/>
                </a:cxn>
                <a:cxn ang="0">
                  <a:pos x="15" y="47"/>
                </a:cxn>
                <a:cxn ang="0">
                  <a:pos x="25" y="47"/>
                </a:cxn>
                <a:cxn ang="0">
                  <a:pos x="31" y="41"/>
                </a:cxn>
                <a:cxn ang="0">
                  <a:pos x="48" y="41"/>
                </a:cxn>
              </a:cxnLst>
              <a:rect l="0" t="0" r="r" b="b"/>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86" name="Freeform 114"/>
            <p:cNvSpPr>
              <a:spLocks/>
            </p:cNvSpPr>
            <p:nvPr/>
          </p:nvSpPr>
          <p:spPr bwMode="auto">
            <a:xfrm>
              <a:off x="2003" y="2542"/>
              <a:ext cx="55" cy="72"/>
            </a:xfrm>
            <a:custGeom>
              <a:avLst/>
              <a:gdLst/>
              <a:ahLst/>
              <a:cxnLst>
                <a:cxn ang="0">
                  <a:pos x="16" y="0"/>
                </a:cxn>
                <a:cxn ang="0">
                  <a:pos x="32" y="9"/>
                </a:cxn>
                <a:cxn ang="0">
                  <a:pos x="32" y="15"/>
                </a:cxn>
                <a:cxn ang="0">
                  <a:pos x="41" y="15"/>
                </a:cxn>
                <a:cxn ang="0">
                  <a:pos x="56" y="33"/>
                </a:cxn>
                <a:cxn ang="0">
                  <a:pos x="41" y="49"/>
                </a:cxn>
                <a:cxn ang="0">
                  <a:pos x="56" y="80"/>
                </a:cxn>
                <a:cxn ang="0">
                  <a:pos x="32" y="89"/>
                </a:cxn>
                <a:cxn ang="0">
                  <a:pos x="24" y="89"/>
                </a:cxn>
                <a:cxn ang="0">
                  <a:pos x="16" y="74"/>
                </a:cxn>
                <a:cxn ang="0">
                  <a:pos x="16" y="49"/>
                </a:cxn>
                <a:cxn ang="0">
                  <a:pos x="16" y="40"/>
                </a:cxn>
                <a:cxn ang="0">
                  <a:pos x="7" y="40"/>
                </a:cxn>
                <a:cxn ang="0">
                  <a:pos x="0" y="33"/>
                </a:cxn>
                <a:cxn ang="0">
                  <a:pos x="0" y="15"/>
                </a:cxn>
                <a:cxn ang="0">
                  <a:pos x="7" y="15"/>
                </a:cxn>
                <a:cxn ang="0">
                  <a:pos x="7" y="9"/>
                </a:cxn>
                <a:cxn ang="0">
                  <a:pos x="16" y="0"/>
                </a:cxn>
              </a:cxnLst>
              <a:rect l="0" t="0" r="r" b="b"/>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87" name="Freeform 115"/>
            <p:cNvSpPr>
              <a:spLocks/>
            </p:cNvSpPr>
            <p:nvPr/>
          </p:nvSpPr>
          <p:spPr bwMode="auto">
            <a:xfrm>
              <a:off x="1857" y="2502"/>
              <a:ext cx="163" cy="119"/>
            </a:xfrm>
            <a:custGeom>
              <a:avLst/>
              <a:gdLst/>
              <a:ahLst/>
              <a:cxnLst>
                <a:cxn ang="0">
                  <a:pos x="171" y="50"/>
                </a:cxn>
                <a:cxn ang="0">
                  <a:pos x="162" y="59"/>
                </a:cxn>
                <a:cxn ang="0">
                  <a:pos x="162" y="65"/>
                </a:cxn>
                <a:cxn ang="0">
                  <a:pos x="155" y="65"/>
                </a:cxn>
                <a:cxn ang="0">
                  <a:pos x="155" y="83"/>
                </a:cxn>
                <a:cxn ang="0">
                  <a:pos x="162" y="90"/>
                </a:cxn>
                <a:cxn ang="0">
                  <a:pos x="155" y="99"/>
                </a:cxn>
                <a:cxn ang="0">
                  <a:pos x="131" y="106"/>
                </a:cxn>
                <a:cxn ang="0">
                  <a:pos x="106" y="99"/>
                </a:cxn>
                <a:cxn ang="0">
                  <a:pos x="115" y="106"/>
                </a:cxn>
                <a:cxn ang="0">
                  <a:pos x="115" y="124"/>
                </a:cxn>
                <a:cxn ang="0">
                  <a:pos x="122" y="130"/>
                </a:cxn>
                <a:cxn ang="0">
                  <a:pos x="99" y="147"/>
                </a:cxn>
                <a:cxn ang="0">
                  <a:pos x="90" y="147"/>
                </a:cxn>
                <a:cxn ang="0">
                  <a:pos x="82" y="139"/>
                </a:cxn>
                <a:cxn ang="0">
                  <a:pos x="74" y="130"/>
                </a:cxn>
                <a:cxn ang="0">
                  <a:pos x="74" y="115"/>
                </a:cxn>
                <a:cxn ang="0">
                  <a:pos x="65" y="99"/>
                </a:cxn>
                <a:cxn ang="0">
                  <a:pos x="74" y="74"/>
                </a:cxn>
                <a:cxn ang="0">
                  <a:pos x="50" y="74"/>
                </a:cxn>
                <a:cxn ang="0">
                  <a:pos x="40" y="65"/>
                </a:cxn>
                <a:cxn ang="0">
                  <a:pos x="16" y="65"/>
                </a:cxn>
                <a:cxn ang="0">
                  <a:pos x="9" y="59"/>
                </a:cxn>
                <a:cxn ang="0">
                  <a:pos x="9" y="50"/>
                </a:cxn>
                <a:cxn ang="0">
                  <a:pos x="0" y="34"/>
                </a:cxn>
                <a:cxn ang="0">
                  <a:pos x="9" y="18"/>
                </a:cxn>
                <a:cxn ang="0">
                  <a:pos x="16" y="10"/>
                </a:cxn>
                <a:cxn ang="0">
                  <a:pos x="25" y="18"/>
                </a:cxn>
                <a:cxn ang="0">
                  <a:pos x="16" y="25"/>
                </a:cxn>
                <a:cxn ang="0">
                  <a:pos x="16" y="41"/>
                </a:cxn>
                <a:cxn ang="0">
                  <a:pos x="25" y="34"/>
                </a:cxn>
                <a:cxn ang="0">
                  <a:pos x="25" y="18"/>
                </a:cxn>
                <a:cxn ang="0">
                  <a:pos x="40" y="10"/>
                </a:cxn>
                <a:cxn ang="0">
                  <a:pos x="40" y="0"/>
                </a:cxn>
                <a:cxn ang="0">
                  <a:pos x="40" y="10"/>
                </a:cxn>
                <a:cxn ang="0">
                  <a:pos x="65" y="10"/>
                </a:cxn>
                <a:cxn ang="0">
                  <a:pos x="65" y="18"/>
                </a:cxn>
                <a:cxn ang="0">
                  <a:pos x="90" y="18"/>
                </a:cxn>
                <a:cxn ang="0">
                  <a:pos x="106" y="25"/>
                </a:cxn>
                <a:cxn ang="0">
                  <a:pos x="122" y="18"/>
                </a:cxn>
                <a:cxn ang="0">
                  <a:pos x="139" y="18"/>
                </a:cxn>
                <a:cxn ang="0">
                  <a:pos x="131" y="18"/>
                </a:cxn>
                <a:cxn ang="0">
                  <a:pos x="139" y="25"/>
                </a:cxn>
                <a:cxn ang="0">
                  <a:pos x="155" y="34"/>
                </a:cxn>
                <a:cxn ang="0">
                  <a:pos x="155" y="50"/>
                </a:cxn>
                <a:cxn ang="0">
                  <a:pos x="162" y="41"/>
                </a:cxn>
                <a:cxn ang="0">
                  <a:pos x="171" y="50"/>
                </a:cxn>
              </a:cxnLst>
              <a:rect l="0" t="0" r="r" b="b"/>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88" name="Freeform 116"/>
            <p:cNvSpPr>
              <a:spLocks/>
            </p:cNvSpPr>
            <p:nvPr/>
          </p:nvSpPr>
          <p:spPr bwMode="auto">
            <a:xfrm>
              <a:off x="3021" y="1929"/>
              <a:ext cx="116" cy="85"/>
            </a:xfrm>
            <a:custGeom>
              <a:avLst/>
              <a:gdLst/>
              <a:ahLst/>
              <a:cxnLst>
                <a:cxn ang="0">
                  <a:pos x="112" y="88"/>
                </a:cxn>
                <a:cxn ang="0">
                  <a:pos x="106" y="72"/>
                </a:cxn>
                <a:cxn ang="0">
                  <a:pos x="106" y="65"/>
                </a:cxn>
                <a:cxn ang="0">
                  <a:pos x="112" y="72"/>
                </a:cxn>
                <a:cxn ang="0">
                  <a:pos x="122" y="57"/>
                </a:cxn>
                <a:cxn ang="0">
                  <a:pos x="112" y="57"/>
                </a:cxn>
                <a:cxn ang="0">
                  <a:pos x="97" y="32"/>
                </a:cxn>
                <a:cxn ang="0">
                  <a:pos x="97" y="16"/>
                </a:cxn>
                <a:cxn ang="0">
                  <a:pos x="90" y="7"/>
                </a:cxn>
                <a:cxn ang="0">
                  <a:pos x="65" y="0"/>
                </a:cxn>
                <a:cxn ang="0">
                  <a:pos x="49" y="16"/>
                </a:cxn>
                <a:cxn ang="0">
                  <a:pos x="49" y="25"/>
                </a:cxn>
                <a:cxn ang="0">
                  <a:pos x="32" y="32"/>
                </a:cxn>
                <a:cxn ang="0">
                  <a:pos x="32" y="47"/>
                </a:cxn>
                <a:cxn ang="0">
                  <a:pos x="25" y="47"/>
                </a:cxn>
                <a:cxn ang="0">
                  <a:pos x="7" y="57"/>
                </a:cxn>
                <a:cxn ang="0">
                  <a:pos x="0" y="57"/>
                </a:cxn>
                <a:cxn ang="0">
                  <a:pos x="7" y="72"/>
                </a:cxn>
                <a:cxn ang="0">
                  <a:pos x="0" y="88"/>
                </a:cxn>
                <a:cxn ang="0">
                  <a:pos x="0" y="106"/>
                </a:cxn>
                <a:cxn ang="0">
                  <a:pos x="15" y="97"/>
                </a:cxn>
                <a:cxn ang="0">
                  <a:pos x="32" y="97"/>
                </a:cxn>
                <a:cxn ang="0">
                  <a:pos x="57" y="106"/>
                </a:cxn>
                <a:cxn ang="0">
                  <a:pos x="65" y="106"/>
                </a:cxn>
                <a:cxn ang="0">
                  <a:pos x="72" y="106"/>
                </a:cxn>
                <a:cxn ang="0">
                  <a:pos x="81" y="106"/>
                </a:cxn>
                <a:cxn ang="0">
                  <a:pos x="97" y="106"/>
                </a:cxn>
                <a:cxn ang="0">
                  <a:pos x="106" y="88"/>
                </a:cxn>
                <a:cxn ang="0">
                  <a:pos x="112" y="88"/>
                </a:cxn>
              </a:cxnLst>
              <a:rect l="0" t="0" r="r" b="b"/>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89" name="Freeform 117"/>
            <p:cNvSpPr>
              <a:spLocks/>
            </p:cNvSpPr>
            <p:nvPr/>
          </p:nvSpPr>
          <p:spPr bwMode="auto">
            <a:xfrm>
              <a:off x="3006" y="1999"/>
              <a:ext cx="222" cy="124"/>
            </a:xfrm>
            <a:custGeom>
              <a:avLst/>
              <a:gdLst/>
              <a:ahLst/>
              <a:cxnLst>
                <a:cxn ang="0">
                  <a:pos x="97" y="139"/>
                </a:cxn>
                <a:cxn ang="0">
                  <a:pos x="81" y="139"/>
                </a:cxn>
                <a:cxn ang="0">
                  <a:pos x="81" y="130"/>
                </a:cxn>
                <a:cxn ang="0">
                  <a:pos x="88" y="114"/>
                </a:cxn>
                <a:cxn ang="0">
                  <a:pos x="106" y="114"/>
                </a:cxn>
                <a:cxn ang="0">
                  <a:pos x="106" y="106"/>
                </a:cxn>
                <a:cxn ang="0">
                  <a:pos x="97" y="90"/>
                </a:cxn>
                <a:cxn ang="0">
                  <a:pos x="97" y="81"/>
                </a:cxn>
                <a:cxn ang="0">
                  <a:pos x="73" y="74"/>
                </a:cxn>
                <a:cxn ang="0">
                  <a:pos x="56" y="81"/>
                </a:cxn>
                <a:cxn ang="0">
                  <a:pos x="41" y="90"/>
                </a:cxn>
                <a:cxn ang="0">
                  <a:pos x="31" y="90"/>
                </a:cxn>
                <a:cxn ang="0">
                  <a:pos x="7" y="90"/>
                </a:cxn>
                <a:cxn ang="0">
                  <a:pos x="0" y="81"/>
                </a:cxn>
                <a:cxn ang="0">
                  <a:pos x="7" y="66"/>
                </a:cxn>
                <a:cxn ang="0">
                  <a:pos x="16" y="49"/>
                </a:cxn>
                <a:cxn ang="0">
                  <a:pos x="23" y="41"/>
                </a:cxn>
                <a:cxn ang="0">
                  <a:pos x="16" y="18"/>
                </a:cxn>
                <a:cxn ang="0">
                  <a:pos x="31" y="9"/>
                </a:cxn>
                <a:cxn ang="0">
                  <a:pos x="48" y="9"/>
                </a:cxn>
                <a:cxn ang="0">
                  <a:pos x="73" y="18"/>
                </a:cxn>
                <a:cxn ang="0">
                  <a:pos x="81" y="18"/>
                </a:cxn>
                <a:cxn ang="0">
                  <a:pos x="88" y="18"/>
                </a:cxn>
                <a:cxn ang="0">
                  <a:pos x="97" y="18"/>
                </a:cxn>
                <a:cxn ang="0">
                  <a:pos x="113" y="18"/>
                </a:cxn>
                <a:cxn ang="0">
                  <a:pos x="122" y="0"/>
                </a:cxn>
                <a:cxn ang="0">
                  <a:pos x="128" y="0"/>
                </a:cxn>
                <a:cxn ang="0">
                  <a:pos x="153" y="0"/>
                </a:cxn>
                <a:cxn ang="0">
                  <a:pos x="162" y="9"/>
                </a:cxn>
                <a:cxn ang="0">
                  <a:pos x="153" y="9"/>
                </a:cxn>
                <a:cxn ang="0">
                  <a:pos x="162" y="18"/>
                </a:cxn>
                <a:cxn ang="0">
                  <a:pos x="170" y="18"/>
                </a:cxn>
                <a:cxn ang="0">
                  <a:pos x="178" y="33"/>
                </a:cxn>
                <a:cxn ang="0">
                  <a:pos x="187" y="41"/>
                </a:cxn>
                <a:cxn ang="0">
                  <a:pos x="193" y="33"/>
                </a:cxn>
                <a:cxn ang="0">
                  <a:pos x="235" y="58"/>
                </a:cxn>
                <a:cxn ang="0">
                  <a:pos x="227" y="90"/>
                </a:cxn>
                <a:cxn ang="0">
                  <a:pos x="218" y="81"/>
                </a:cxn>
                <a:cxn ang="0">
                  <a:pos x="212" y="90"/>
                </a:cxn>
                <a:cxn ang="0">
                  <a:pos x="212" y="106"/>
                </a:cxn>
                <a:cxn ang="0">
                  <a:pos x="203" y="106"/>
                </a:cxn>
                <a:cxn ang="0">
                  <a:pos x="162" y="130"/>
                </a:cxn>
                <a:cxn ang="0">
                  <a:pos x="178" y="139"/>
                </a:cxn>
                <a:cxn ang="0">
                  <a:pos x="178" y="139"/>
                </a:cxn>
                <a:cxn ang="0">
                  <a:pos x="153" y="155"/>
                </a:cxn>
                <a:cxn ang="0">
                  <a:pos x="146" y="155"/>
                </a:cxn>
                <a:cxn ang="0">
                  <a:pos x="146" y="146"/>
                </a:cxn>
                <a:cxn ang="0">
                  <a:pos x="138" y="139"/>
                </a:cxn>
                <a:cxn ang="0">
                  <a:pos x="153" y="130"/>
                </a:cxn>
                <a:cxn ang="0">
                  <a:pos x="128" y="121"/>
                </a:cxn>
                <a:cxn ang="0">
                  <a:pos x="128" y="114"/>
                </a:cxn>
                <a:cxn ang="0">
                  <a:pos x="113" y="114"/>
                </a:cxn>
                <a:cxn ang="0">
                  <a:pos x="106" y="130"/>
                </a:cxn>
                <a:cxn ang="0">
                  <a:pos x="97" y="130"/>
                </a:cxn>
                <a:cxn ang="0">
                  <a:pos x="97" y="139"/>
                </a:cxn>
              </a:cxnLst>
              <a:rect l="0" t="0" r="r" b="b"/>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90" name="Freeform 118"/>
            <p:cNvSpPr>
              <a:spLocks/>
            </p:cNvSpPr>
            <p:nvPr/>
          </p:nvSpPr>
          <p:spPr bwMode="auto">
            <a:xfrm>
              <a:off x="2998" y="1897"/>
              <a:ext cx="86" cy="46"/>
            </a:xfrm>
            <a:custGeom>
              <a:avLst/>
              <a:gdLst/>
              <a:ahLst/>
              <a:cxnLst>
                <a:cxn ang="0">
                  <a:pos x="40" y="0"/>
                </a:cxn>
                <a:cxn ang="0">
                  <a:pos x="40" y="23"/>
                </a:cxn>
                <a:cxn ang="0">
                  <a:pos x="25" y="23"/>
                </a:cxn>
                <a:cxn ang="0">
                  <a:pos x="16" y="7"/>
                </a:cxn>
                <a:cxn ang="0">
                  <a:pos x="9" y="15"/>
                </a:cxn>
                <a:cxn ang="0">
                  <a:pos x="0" y="32"/>
                </a:cxn>
                <a:cxn ang="0">
                  <a:pos x="0" y="47"/>
                </a:cxn>
                <a:cxn ang="0">
                  <a:pos x="9" y="40"/>
                </a:cxn>
                <a:cxn ang="0">
                  <a:pos x="50" y="40"/>
                </a:cxn>
                <a:cxn ang="0">
                  <a:pos x="74" y="56"/>
                </a:cxn>
                <a:cxn ang="0">
                  <a:pos x="90" y="40"/>
                </a:cxn>
                <a:cxn ang="0">
                  <a:pos x="82" y="23"/>
                </a:cxn>
                <a:cxn ang="0">
                  <a:pos x="82" y="7"/>
                </a:cxn>
                <a:cxn ang="0">
                  <a:pos x="65" y="7"/>
                </a:cxn>
                <a:cxn ang="0">
                  <a:pos x="50" y="0"/>
                </a:cxn>
                <a:cxn ang="0">
                  <a:pos x="40" y="0"/>
                </a:cxn>
              </a:cxnLst>
              <a:rect l="0" t="0" r="r" b="b"/>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91" name="Freeform 119"/>
            <p:cNvSpPr>
              <a:spLocks/>
            </p:cNvSpPr>
            <p:nvPr/>
          </p:nvSpPr>
          <p:spPr bwMode="auto">
            <a:xfrm>
              <a:off x="2998" y="1929"/>
              <a:ext cx="71" cy="46"/>
            </a:xfrm>
            <a:custGeom>
              <a:avLst/>
              <a:gdLst/>
              <a:ahLst/>
              <a:cxnLst>
                <a:cxn ang="0">
                  <a:pos x="0" y="25"/>
                </a:cxn>
                <a:cxn ang="0">
                  <a:pos x="0" y="16"/>
                </a:cxn>
                <a:cxn ang="0">
                  <a:pos x="0" y="7"/>
                </a:cxn>
                <a:cxn ang="0">
                  <a:pos x="9" y="0"/>
                </a:cxn>
                <a:cxn ang="0">
                  <a:pos x="50" y="0"/>
                </a:cxn>
                <a:cxn ang="0">
                  <a:pos x="74" y="16"/>
                </a:cxn>
                <a:cxn ang="0">
                  <a:pos x="74" y="25"/>
                </a:cxn>
                <a:cxn ang="0">
                  <a:pos x="57" y="32"/>
                </a:cxn>
                <a:cxn ang="0">
                  <a:pos x="57" y="47"/>
                </a:cxn>
                <a:cxn ang="0">
                  <a:pos x="50" y="47"/>
                </a:cxn>
                <a:cxn ang="0">
                  <a:pos x="32" y="57"/>
                </a:cxn>
                <a:cxn ang="0">
                  <a:pos x="25" y="57"/>
                </a:cxn>
                <a:cxn ang="0">
                  <a:pos x="16" y="47"/>
                </a:cxn>
                <a:cxn ang="0">
                  <a:pos x="16" y="25"/>
                </a:cxn>
                <a:cxn ang="0">
                  <a:pos x="0" y="25"/>
                </a:cxn>
              </a:cxnLst>
              <a:rect l="0" t="0" r="r" b="b"/>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92" name="Freeform 120"/>
            <p:cNvSpPr>
              <a:spLocks/>
            </p:cNvSpPr>
            <p:nvPr/>
          </p:nvSpPr>
          <p:spPr bwMode="auto">
            <a:xfrm>
              <a:off x="3028" y="1870"/>
              <a:ext cx="56" cy="33"/>
            </a:xfrm>
            <a:custGeom>
              <a:avLst/>
              <a:gdLst/>
              <a:ahLst/>
              <a:cxnLst>
                <a:cxn ang="0">
                  <a:pos x="8" y="34"/>
                </a:cxn>
                <a:cxn ang="0">
                  <a:pos x="0" y="24"/>
                </a:cxn>
                <a:cxn ang="0">
                  <a:pos x="0" y="9"/>
                </a:cxn>
                <a:cxn ang="0">
                  <a:pos x="8" y="0"/>
                </a:cxn>
                <a:cxn ang="0">
                  <a:pos x="58" y="0"/>
                </a:cxn>
                <a:cxn ang="0">
                  <a:pos x="50" y="9"/>
                </a:cxn>
                <a:cxn ang="0">
                  <a:pos x="42" y="9"/>
                </a:cxn>
                <a:cxn ang="0">
                  <a:pos x="50" y="34"/>
                </a:cxn>
                <a:cxn ang="0">
                  <a:pos x="50" y="41"/>
                </a:cxn>
                <a:cxn ang="0">
                  <a:pos x="33" y="41"/>
                </a:cxn>
                <a:cxn ang="0">
                  <a:pos x="18" y="34"/>
                </a:cxn>
                <a:cxn ang="0">
                  <a:pos x="8" y="34"/>
                </a:cxn>
              </a:cxnLst>
              <a:rect l="0" t="0" r="r" b="b"/>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93" name="Freeform 121"/>
            <p:cNvSpPr>
              <a:spLocks/>
            </p:cNvSpPr>
            <p:nvPr/>
          </p:nvSpPr>
          <p:spPr bwMode="auto">
            <a:xfrm>
              <a:off x="2975" y="1949"/>
              <a:ext cx="39" cy="18"/>
            </a:xfrm>
            <a:custGeom>
              <a:avLst/>
              <a:gdLst/>
              <a:ahLst/>
              <a:cxnLst>
                <a:cxn ang="0">
                  <a:pos x="40" y="0"/>
                </a:cxn>
                <a:cxn ang="0">
                  <a:pos x="40" y="22"/>
                </a:cxn>
                <a:cxn ang="0">
                  <a:pos x="24" y="22"/>
                </a:cxn>
                <a:cxn ang="0">
                  <a:pos x="0" y="16"/>
                </a:cxn>
                <a:cxn ang="0">
                  <a:pos x="15" y="7"/>
                </a:cxn>
                <a:cxn ang="0">
                  <a:pos x="24" y="0"/>
                </a:cxn>
                <a:cxn ang="0">
                  <a:pos x="40" y="0"/>
                </a:cxn>
              </a:cxnLst>
              <a:rect l="0" t="0" r="r" b="b"/>
              <a:pathLst>
                <a:path w="41" h="23">
                  <a:moveTo>
                    <a:pt x="40" y="0"/>
                  </a:moveTo>
                  <a:lnTo>
                    <a:pt x="40" y="22"/>
                  </a:lnTo>
                  <a:lnTo>
                    <a:pt x="24" y="22"/>
                  </a:lnTo>
                  <a:lnTo>
                    <a:pt x="0" y="16"/>
                  </a:lnTo>
                  <a:lnTo>
                    <a:pt x="15" y="7"/>
                  </a:lnTo>
                  <a:lnTo>
                    <a:pt x="24" y="0"/>
                  </a:lnTo>
                  <a:lnTo>
                    <a:pt x="4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94" name="Freeform 122"/>
            <p:cNvSpPr>
              <a:spLocks/>
            </p:cNvSpPr>
            <p:nvPr/>
          </p:nvSpPr>
          <p:spPr bwMode="auto">
            <a:xfrm>
              <a:off x="3221" y="2136"/>
              <a:ext cx="84" cy="26"/>
            </a:xfrm>
            <a:custGeom>
              <a:avLst/>
              <a:gdLst/>
              <a:ahLst/>
              <a:cxnLst>
                <a:cxn ang="0">
                  <a:pos x="25" y="32"/>
                </a:cxn>
                <a:cxn ang="0">
                  <a:pos x="25" y="24"/>
                </a:cxn>
                <a:cxn ang="0">
                  <a:pos x="25" y="15"/>
                </a:cxn>
                <a:cxn ang="0">
                  <a:pos x="0" y="0"/>
                </a:cxn>
                <a:cxn ang="0">
                  <a:pos x="40" y="0"/>
                </a:cxn>
                <a:cxn ang="0">
                  <a:pos x="57" y="9"/>
                </a:cxn>
                <a:cxn ang="0">
                  <a:pos x="72" y="9"/>
                </a:cxn>
                <a:cxn ang="0">
                  <a:pos x="88" y="24"/>
                </a:cxn>
                <a:cxn ang="0">
                  <a:pos x="81" y="24"/>
                </a:cxn>
                <a:cxn ang="0">
                  <a:pos x="88" y="32"/>
                </a:cxn>
                <a:cxn ang="0">
                  <a:pos x="72" y="32"/>
                </a:cxn>
                <a:cxn ang="0">
                  <a:pos x="65" y="32"/>
                </a:cxn>
                <a:cxn ang="0">
                  <a:pos x="48" y="32"/>
                </a:cxn>
                <a:cxn ang="0">
                  <a:pos x="25" y="32"/>
                </a:cxn>
              </a:cxnLst>
              <a:rect l="0" t="0" r="r" b="b"/>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95" name="Freeform 123"/>
            <p:cNvSpPr>
              <a:spLocks/>
            </p:cNvSpPr>
            <p:nvPr/>
          </p:nvSpPr>
          <p:spPr bwMode="auto">
            <a:xfrm>
              <a:off x="3266" y="2161"/>
              <a:ext cx="39" cy="33"/>
            </a:xfrm>
            <a:custGeom>
              <a:avLst/>
              <a:gdLst/>
              <a:ahLst/>
              <a:cxnLst>
                <a:cxn ang="0">
                  <a:pos x="40" y="40"/>
                </a:cxn>
                <a:cxn ang="0">
                  <a:pos x="40" y="33"/>
                </a:cxn>
                <a:cxn ang="0">
                  <a:pos x="33" y="24"/>
                </a:cxn>
                <a:cxn ang="0">
                  <a:pos x="33" y="17"/>
                </a:cxn>
                <a:cxn ang="0">
                  <a:pos x="17" y="0"/>
                </a:cxn>
                <a:cxn ang="0">
                  <a:pos x="0" y="0"/>
                </a:cxn>
                <a:cxn ang="0">
                  <a:pos x="9" y="24"/>
                </a:cxn>
                <a:cxn ang="0">
                  <a:pos x="17" y="24"/>
                </a:cxn>
                <a:cxn ang="0">
                  <a:pos x="33" y="33"/>
                </a:cxn>
                <a:cxn ang="0">
                  <a:pos x="33" y="40"/>
                </a:cxn>
                <a:cxn ang="0">
                  <a:pos x="40" y="40"/>
                </a:cxn>
              </a:cxnLst>
              <a:rect l="0" t="0" r="r" b="b"/>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96" name="Freeform 124"/>
            <p:cNvSpPr>
              <a:spLocks/>
            </p:cNvSpPr>
            <p:nvPr/>
          </p:nvSpPr>
          <p:spPr bwMode="auto">
            <a:xfrm>
              <a:off x="3282" y="2180"/>
              <a:ext cx="16" cy="14"/>
            </a:xfrm>
            <a:custGeom>
              <a:avLst/>
              <a:gdLst/>
              <a:ahLst/>
              <a:cxnLst>
                <a:cxn ang="0">
                  <a:pos x="16" y="16"/>
                </a:cxn>
                <a:cxn ang="0">
                  <a:pos x="7" y="16"/>
                </a:cxn>
                <a:cxn ang="0">
                  <a:pos x="0" y="0"/>
                </a:cxn>
                <a:cxn ang="0">
                  <a:pos x="16" y="9"/>
                </a:cxn>
                <a:cxn ang="0">
                  <a:pos x="16" y="16"/>
                </a:cxn>
              </a:cxnLst>
              <a:rect l="0" t="0" r="r" b="b"/>
              <a:pathLst>
                <a:path w="17" h="17">
                  <a:moveTo>
                    <a:pt x="16" y="16"/>
                  </a:moveTo>
                  <a:lnTo>
                    <a:pt x="7" y="16"/>
                  </a:lnTo>
                  <a:lnTo>
                    <a:pt x="0" y="0"/>
                  </a:lnTo>
                  <a:lnTo>
                    <a:pt x="16" y="9"/>
                  </a:lnTo>
                  <a:lnTo>
                    <a:pt x="16"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797" name="Freeform 125"/>
            <p:cNvSpPr>
              <a:spLocks/>
            </p:cNvSpPr>
            <p:nvPr/>
          </p:nvSpPr>
          <p:spPr bwMode="auto">
            <a:xfrm>
              <a:off x="3282" y="2155"/>
              <a:ext cx="68" cy="46"/>
            </a:xfrm>
            <a:custGeom>
              <a:avLst/>
              <a:gdLst/>
              <a:ahLst/>
              <a:cxnLst>
                <a:cxn ang="0">
                  <a:pos x="23" y="48"/>
                </a:cxn>
                <a:cxn ang="0">
                  <a:pos x="40" y="41"/>
                </a:cxn>
                <a:cxn ang="0">
                  <a:pos x="48" y="41"/>
                </a:cxn>
                <a:cxn ang="0">
                  <a:pos x="40" y="48"/>
                </a:cxn>
                <a:cxn ang="0">
                  <a:pos x="57" y="57"/>
                </a:cxn>
                <a:cxn ang="0">
                  <a:pos x="48" y="48"/>
                </a:cxn>
                <a:cxn ang="0">
                  <a:pos x="57" y="48"/>
                </a:cxn>
                <a:cxn ang="0">
                  <a:pos x="57" y="32"/>
                </a:cxn>
                <a:cxn ang="0">
                  <a:pos x="72" y="25"/>
                </a:cxn>
                <a:cxn ang="0">
                  <a:pos x="57" y="16"/>
                </a:cxn>
                <a:cxn ang="0">
                  <a:pos x="48" y="0"/>
                </a:cxn>
                <a:cxn ang="0">
                  <a:pos x="40" y="8"/>
                </a:cxn>
                <a:cxn ang="0">
                  <a:pos x="32" y="8"/>
                </a:cxn>
                <a:cxn ang="0">
                  <a:pos x="23" y="0"/>
                </a:cxn>
                <a:cxn ang="0">
                  <a:pos x="16" y="0"/>
                </a:cxn>
                <a:cxn ang="0">
                  <a:pos x="23" y="8"/>
                </a:cxn>
                <a:cxn ang="0">
                  <a:pos x="7" y="8"/>
                </a:cxn>
                <a:cxn ang="0">
                  <a:pos x="0" y="8"/>
                </a:cxn>
                <a:cxn ang="0">
                  <a:pos x="16" y="25"/>
                </a:cxn>
                <a:cxn ang="0">
                  <a:pos x="16" y="32"/>
                </a:cxn>
                <a:cxn ang="0">
                  <a:pos x="23" y="41"/>
                </a:cxn>
                <a:cxn ang="0">
                  <a:pos x="23" y="48"/>
                </a:cxn>
              </a:cxnLst>
              <a:rect l="0" t="0" r="r" b="b"/>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98" name="Freeform 126"/>
            <p:cNvSpPr>
              <a:spLocks/>
            </p:cNvSpPr>
            <p:nvPr/>
          </p:nvSpPr>
          <p:spPr bwMode="auto">
            <a:xfrm>
              <a:off x="2875" y="1644"/>
              <a:ext cx="154" cy="305"/>
            </a:xfrm>
            <a:custGeom>
              <a:avLst/>
              <a:gdLst/>
              <a:ahLst/>
              <a:cxnLst>
                <a:cxn ang="0">
                  <a:pos x="0" y="299"/>
                </a:cxn>
                <a:cxn ang="0">
                  <a:pos x="9" y="299"/>
                </a:cxn>
                <a:cxn ang="0">
                  <a:pos x="9" y="276"/>
                </a:cxn>
                <a:cxn ang="0">
                  <a:pos x="18" y="267"/>
                </a:cxn>
                <a:cxn ang="0">
                  <a:pos x="18" y="243"/>
                </a:cxn>
                <a:cxn ang="0">
                  <a:pos x="18" y="236"/>
                </a:cxn>
                <a:cxn ang="0">
                  <a:pos x="9" y="202"/>
                </a:cxn>
                <a:cxn ang="0">
                  <a:pos x="18" y="170"/>
                </a:cxn>
                <a:cxn ang="0">
                  <a:pos x="25" y="162"/>
                </a:cxn>
                <a:cxn ang="0">
                  <a:pos x="41" y="155"/>
                </a:cxn>
                <a:cxn ang="0">
                  <a:pos x="33" y="137"/>
                </a:cxn>
                <a:cxn ang="0">
                  <a:pos x="41" y="122"/>
                </a:cxn>
                <a:cxn ang="0">
                  <a:pos x="50" y="97"/>
                </a:cxn>
                <a:cxn ang="0">
                  <a:pos x="65" y="73"/>
                </a:cxn>
                <a:cxn ang="0">
                  <a:pos x="65" y="56"/>
                </a:cxn>
                <a:cxn ang="0">
                  <a:pos x="75" y="41"/>
                </a:cxn>
                <a:cxn ang="0">
                  <a:pos x="81" y="31"/>
                </a:cxn>
                <a:cxn ang="0">
                  <a:pos x="90" y="31"/>
                </a:cxn>
                <a:cxn ang="0">
                  <a:pos x="90" y="16"/>
                </a:cxn>
                <a:cxn ang="0">
                  <a:pos x="98" y="16"/>
                </a:cxn>
                <a:cxn ang="0">
                  <a:pos x="115" y="16"/>
                </a:cxn>
                <a:cxn ang="0">
                  <a:pos x="115" y="0"/>
                </a:cxn>
                <a:cxn ang="0">
                  <a:pos x="121" y="0"/>
                </a:cxn>
                <a:cxn ang="0">
                  <a:pos x="155" y="31"/>
                </a:cxn>
                <a:cxn ang="0">
                  <a:pos x="162" y="105"/>
                </a:cxn>
                <a:cxn ang="0">
                  <a:pos x="146" y="105"/>
                </a:cxn>
                <a:cxn ang="0">
                  <a:pos x="130" y="122"/>
                </a:cxn>
                <a:cxn ang="0">
                  <a:pos x="130" y="130"/>
                </a:cxn>
                <a:cxn ang="0">
                  <a:pos x="130" y="137"/>
                </a:cxn>
                <a:cxn ang="0">
                  <a:pos x="139" y="146"/>
                </a:cxn>
                <a:cxn ang="0">
                  <a:pos x="121" y="162"/>
                </a:cxn>
                <a:cxn ang="0">
                  <a:pos x="98" y="187"/>
                </a:cxn>
                <a:cxn ang="0">
                  <a:pos x="81" y="212"/>
                </a:cxn>
                <a:cxn ang="0">
                  <a:pos x="81" y="252"/>
                </a:cxn>
                <a:cxn ang="0">
                  <a:pos x="98" y="276"/>
                </a:cxn>
                <a:cxn ang="0">
                  <a:pos x="90" y="283"/>
                </a:cxn>
                <a:cxn ang="0">
                  <a:pos x="90" y="292"/>
                </a:cxn>
                <a:cxn ang="0">
                  <a:pos x="75" y="307"/>
                </a:cxn>
                <a:cxn ang="0">
                  <a:pos x="65" y="364"/>
                </a:cxn>
                <a:cxn ang="0">
                  <a:pos x="50" y="364"/>
                </a:cxn>
                <a:cxn ang="0">
                  <a:pos x="41" y="373"/>
                </a:cxn>
                <a:cxn ang="0">
                  <a:pos x="41" y="382"/>
                </a:cxn>
                <a:cxn ang="0">
                  <a:pos x="25" y="382"/>
                </a:cxn>
                <a:cxn ang="0">
                  <a:pos x="18" y="364"/>
                </a:cxn>
                <a:cxn ang="0">
                  <a:pos x="25" y="357"/>
                </a:cxn>
                <a:cxn ang="0">
                  <a:pos x="18" y="349"/>
                </a:cxn>
                <a:cxn ang="0">
                  <a:pos x="0" y="299"/>
                </a:cxn>
              </a:cxnLst>
              <a:rect l="0" t="0" r="r" b="b"/>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799" name="Freeform 127"/>
            <p:cNvSpPr>
              <a:spLocks/>
            </p:cNvSpPr>
            <p:nvPr/>
          </p:nvSpPr>
          <p:spPr bwMode="auto">
            <a:xfrm>
              <a:off x="2646" y="1949"/>
              <a:ext cx="33" cy="26"/>
            </a:xfrm>
            <a:custGeom>
              <a:avLst/>
              <a:gdLst/>
              <a:ahLst/>
              <a:cxnLst>
                <a:cxn ang="0">
                  <a:pos x="25" y="32"/>
                </a:cxn>
                <a:cxn ang="0">
                  <a:pos x="25" y="22"/>
                </a:cxn>
                <a:cxn ang="0">
                  <a:pos x="9" y="22"/>
                </a:cxn>
                <a:cxn ang="0">
                  <a:pos x="0" y="16"/>
                </a:cxn>
                <a:cxn ang="0">
                  <a:pos x="9" y="0"/>
                </a:cxn>
                <a:cxn ang="0">
                  <a:pos x="25" y="7"/>
                </a:cxn>
                <a:cxn ang="0">
                  <a:pos x="34" y="22"/>
                </a:cxn>
                <a:cxn ang="0">
                  <a:pos x="25" y="32"/>
                </a:cxn>
              </a:cxnLst>
              <a:rect l="0" t="0" r="r" b="b"/>
              <a:pathLst>
                <a:path w="35" h="33">
                  <a:moveTo>
                    <a:pt x="25" y="32"/>
                  </a:moveTo>
                  <a:lnTo>
                    <a:pt x="25" y="22"/>
                  </a:lnTo>
                  <a:lnTo>
                    <a:pt x="9" y="22"/>
                  </a:lnTo>
                  <a:lnTo>
                    <a:pt x="0" y="16"/>
                  </a:lnTo>
                  <a:lnTo>
                    <a:pt x="9" y="0"/>
                  </a:lnTo>
                  <a:lnTo>
                    <a:pt x="25" y="7"/>
                  </a:lnTo>
                  <a:lnTo>
                    <a:pt x="34" y="22"/>
                  </a:lnTo>
                  <a:lnTo>
                    <a:pt x="25" y="3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0" name="Freeform 128"/>
            <p:cNvSpPr>
              <a:spLocks/>
            </p:cNvSpPr>
            <p:nvPr/>
          </p:nvSpPr>
          <p:spPr bwMode="auto">
            <a:xfrm>
              <a:off x="2615" y="1949"/>
              <a:ext cx="56" cy="65"/>
            </a:xfrm>
            <a:custGeom>
              <a:avLst/>
              <a:gdLst/>
              <a:ahLst/>
              <a:cxnLst>
                <a:cxn ang="0">
                  <a:pos x="42" y="0"/>
                </a:cxn>
                <a:cxn ang="0">
                  <a:pos x="33" y="16"/>
                </a:cxn>
                <a:cxn ang="0">
                  <a:pos x="42" y="22"/>
                </a:cxn>
                <a:cxn ang="0">
                  <a:pos x="58" y="22"/>
                </a:cxn>
                <a:cxn ang="0">
                  <a:pos x="58" y="32"/>
                </a:cxn>
                <a:cxn ang="0">
                  <a:pos x="58" y="47"/>
                </a:cxn>
                <a:cxn ang="0">
                  <a:pos x="49" y="72"/>
                </a:cxn>
                <a:cxn ang="0">
                  <a:pos x="8" y="81"/>
                </a:cxn>
                <a:cxn ang="0">
                  <a:pos x="0" y="72"/>
                </a:cxn>
                <a:cxn ang="0">
                  <a:pos x="8" y="72"/>
                </a:cxn>
                <a:cxn ang="0">
                  <a:pos x="18" y="47"/>
                </a:cxn>
                <a:cxn ang="0">
                  <a:pos x="8" y="40"/>
                </a:cxn>
                <a:cxn ang="0">
                  <a:pos x="18" y="32"/>
                </a:cxn>
                <a:cxn ang="0">
                  <a:pos x="8" y="32"/>
                </a:cxn>
                <a:cxn ang="0">
                  <a:pos x="8" y="22"/>
                </a:cxn>
                <a:cxn ang="0">
                  <a:pos x="25" y="22"/>
                </a:cxn>
                <a:cxn ang="0">
                  <a:pos x="33" y="16"/>
                </a:cxn>
                <a:cxn ang="0">
                  <a:pos x="25" y="16"/>
                </a:cxn>
                <a:cxn ang="0">
                  <a:pos x="25" y="7"/>
                </a:cxn>
                <a:cxn ang="0">
                  <a:pos x="42" y="0"/>
                </a:cxn>
              </a:cxnLst>
              <a:rect l="0" t="0" r="r" b="b"/>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1" name="Freeform 129"/>
            <p:cNvSpPr>
              <a:spLocks/>
            </p:cNvSpPr>
            <p:nvPr/>
          </p:nvSpPr>
          <p:spPr bwMode="auto">
            <a:xfrm>
              <a:off x="2837" y="1909"/>
              <a:ext cx="39" cy="46"/>
            </a:xfrm>
            <a:custGeom>
              <a:avLst/>
              <a:gdLst/>
              <a:ahLst/>
              <a:cxnLst>
                <a:cxn ang="0">
                  <a:pos x="9" y="57"/>
                </a:cxn>
                <a:cxn ang="0">
                  <a:pos x="19" y="57"/>
                </a:cxn>
                <a:cxn ang="0">
                  <a:pos x="25" y="57"/>
                </a:cxn>
                <a:cxn ang="0">
                  <a:pos x="34" y="32"/>
                </a:cxn>
                <a:cxn ang="0">
                  <a:pos x="41" y="32"/>
                </a:cxn>
                <a:cxn ang="0">
                  <a:pos x="41" y="25"/>
                </a:cxn>
                <a:cxn ang="0">
                  <a:pos x="34" y="25"/>
                </a:cxn>
                <a:cxn ang="0">
                  <a:pos x="34" y="0"/>
                </a:cxn>
                <a:cxn ang="0">
                  <a:pos x="9" y="8"/>
                </a:cxn>
                <a:cxn ang="0">
                  <a:pos x="0" y="25"/>
                </a:cxn>
                <a:cxn ang="0">
                  <a:pos x="0" y="41"/>
                </a:cxn>
                <a:cxn ang="0">
                  <a:pos x="9" y="50"/>
                </a:cxn>
                <a:cxn ang="0">
                  <a:pos x="9" y="57"/>
                </a:cxn>
              </a:cxnLst>
              <a:rect l="0" t="0" r="r" b="b"/>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2" name="Freeform 130"/>
            <p:cNvSpPr>
              <a:spLocks/>
            </p:cNvSpPr>
            <p:nvPr/>
          </p:nvSpPr>
          <p:spPr bwMode="auto">
            <a:xfrm>
              <a:off x="2784" y="1981"/>
              <a:ext cx="48" cy="45"/>
            </a:xfrm>
            <a:custGeom>
              <a:avLst/>
              <a:gdLst/>
              <a:ahLst/>
              <a:cxnLst>
                <a:cxn ang="0">
                  <a:pos x="33" y="56"/>
                </a:cxn>
                <a:cxn ang="0">
                  <a:pos x="33" y="32"/>
                </a:cxn>
                <a:cxn ang="0">
                  <a:pos x="41" y="23"/>
                </a:cxn>
                <a:cxn ang="0">
                  <a:pos x="50" y="0"/>
                </a:cxn>
                <a:cxn ang="0">
                  <a:pos x="25" y="7"/>
                </a:cxn>
                <a:cxn ang="0">
                  <a:pos x="33" y="23"/>
                </a:cxn>
                <a:cxn ang="0">
                  <a:pos x="25" y="23"/>
                </a:cxn>
                <a:cxn ang="0">
                  <a:pos x="25" y="16"/>
                </a:cxn>
                <a:cxn ang="0">
                  <a:pos x="16" y="16"/>
                </a:cxn>
                <a:cxn ang="0">
                  <a:pos x="0" y="47"/>
                </a:cxn>
                <a:cxn ang="0">
                  <a:pos x="25" y="47"/>
                </a:cxn>
                <a:cxn ang="0">
                  <a:pos x="33" y="56"/>
                </a:cxn>
              </a:cxnLst>
              <a:rect l="0" t="0" r="r" b="b"/>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3" name="Freeform 131"/>
            <p:cNvSpPr>
              <a:spLocks/>
            </p:cNvSpPr>
            <p:nvPr/>
          </p:nvSpPr>
          <p:spPr bwMode="auto">
            <a:xfrm>
              <a:off x="2775" y="2018"/>
              <a:ext cx="41" cy="28"/>
            </a:xfrm>
            <a:custGeom>
              <a:avLst/>
              <a:gdLst/>
              <a:ahLst/>
              <a:cxnLst>
                <a:cxn ang="0">
                  <a:pos x="34" y="34"/>
                </a:cxn>
                <a:cxn ang="0">
                  <a:pos x="25" y="34"/>
                </a:cxn>
                <a:cxn ang="0">
                  <a:pos x="25" y="25"/>
                </a:cxn>
                <a:cxn ang="0">
                  <a:pos x="18" y="25"/>
                </a:cxn>
                <a:cxn ang="0">
                  <a:pos x="18" y="17"/>
                </a:cxn>
                <a:cxn ang="0">
                  <a:pos x="0" y="9"/>
                </a:cxn>
                <a:cxn ang="0">
                  <a:pos x="0" y="0"/>
                </a:cxn>
                <a:cxn ang="0">
                  <a:pos x="9" y="0"/>
                </a:cxn>
                <a:cxn ang="0">
                  <a:pos x="34" y="0"/>
                </a:cxn>
                <a:cxn ang="0">
                  <a:pos x="42" y="9"/>
                </a:cxn>
                <a:cxn ang="0">
                  <a:pos x="42" y="25"/>
                </a:cxn>
                <a:cxn ang="0">
                  <a:pos x="34" y="25"/>
                </a:cxn>
                <a:cxn ang="0">
                  <a:pos x="34" y="34"/>
                </a:cxn>
              </a:cxnLst>
              <a:rect l="0" t="0" r="r" b="b"/>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4" name="Freeform 132"/>
            <p:cNvSpPr>
              <a:spLocks/>
            </p:cNvSpPr>
            <p:nvPr/>
          </p:nvSpPr>
          <p:spPr bwMode="auto">
            <a:xfrm>
              <a:off x="2807" y="2038"/>
              <a:ext cx="16" cy="13"/>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5" name="Freeform 133"/>
            <p:cNvSpPr>
              <a:spLocks/>
            </p:cNvSpPr>
            <p:nvPr/>
          </p:nvSpPr>
          <p:spPr bwMode="auto">
            <a:xfrm>
              <a:off x="2807" y="2038"/>
              <a:ext cx="16" cy="13"/>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06" name="Freeform 134"/>
            <p:cNvSpPr>
              <a:spLocks/>
            </p:cNvSpPr>
            <p:nvPr/>
          </p:nvSpPr>
          <p:spPr bwMode="auto">
            <a:xfrm>
              <a:off x="2914" y="1955"/>
              <a:ext cx="115" cy="98"/>
            </a:xfrm>
            <a:custGeom>
              <a:avLst/>
              <a:gdLst/>
              <a:ahLst/>
              <a:cxnLst>
                <a:cxn ang="0">
                  <a:pos x="105" y="122"/>
                </a:cxn>
                <a:cxn ang="0">
                  <a:pos x="114" y="105"/>
                </a:cxn>
                <a:cxn ang="0">
                  <a:pos x="121" y="97"/>
                </a:cxn>
                <a:cxn ang="0">
                  <a:pos x="114" y="56"/>
                </a:cxn>
                <a:cxn ang="0">
                  <a:pos x="121" y="40"/>
                </a:cxn>
                <a:cxn ang="0">
                  <a:pos x="114" y="25"/>
                </a:cxn>
                <a:cxn ang="0">
                  <a:pos x="105" y="15"/>
                </a:cxn>
                <a:cxn ang="0">
                  <a:pos x="89" y="15"/>
                </a:cxn>
                <a:cxn ang="0">
                  <a:pos x="65" y="9"/>
                </a:cxn>
                <a:cxn ang="0">
                  <a:pos x="65" y="15"/>
                </a:cxn>
                <a:cxn ang="0">
                  <a:pos x="57" y="15"/>
                </a:cxn>
                <a:cxn ang="0">
                  <a:pos x="49" y="0"/>
                </a:cxn>
                <a:cxn ang="0">
                  <a:pos x="0" y="25"/>
                </a:cxn>
                <a:cxn ang="0">
                  <a:pos x="9" y="80"/>
                </a:cxn>
                <a:cxn ang="0">
                  <a:pos x="17" y="89"/>
                </a:cxn>
                <a:cxn ang="0">
                  <a:pos x="34" y="97"/>
                </a:cxn>
                <a:cxn ang="0">
                  <a:pos x="40" y="97"/>
                </a:cxn>
                <a:cxn ang="0">
                  <a:pos x="57" y="114"/>
                </a:cxn>
                <a:cxn ang="0">
                  <a:pos x="65" y="114"/>
                </a:cxn>
                <a:cxn ang="0">
                  <a:pos x="74" y="122"/>
                </a:cxn>
                <a:cxn ang="0">
                  <a:pos x="89" y="114"/>
                </a:cxn>
                <a:cxn ang="0">
                  <a:pos x="105" y="122"/>
                </a:cxn>
              </a:cxnLst>
              <a:rect l="0" t="0" r="r" b="b"/>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07" name="Freeform 135"/>
            <p:cNvSpPr>
              <a:spLocks/>
            </p:cNvSpPr>
            <p:nvPr/>
          </p:nvSpPr>
          <p:spPr bwMode="auto">
            <a:xfrm>
              <a:off x="2815" y="1955"/>
              <a:ext cx="108" cy="123"/>
            </a:xfrm>
            <a:custGeom>
              <a:avLst/>
              <a:gdLst/>
              <a:ahLst/>
              <a:cxnLst>
                <a:cxn ang="0">
                  <a:pos x="64" y="25"/>
                </a:cxn>
                <a:cxn ang="0">
                  <a:pos x="97" y="9"/>
                </a:cxn>
                <a:cxn ang="0">
                  <a:pos x="97" y="15"/>
                </a:cxn>
                <a:cxn ang="0">
                  <a:pos x="89" y="15"/>
                </a:cxn>
                <a:cxn ang="0">
                  <a:pos x="105" y="25"/>
                </a:cxn>
                <a:cxn ang="0">
                  <a:pos x="114" y="80"/>
                </a:cxn>
                <a:cxn ang="0">
                  <a:pos x="105" y="80"/>
                </a:cxn>
                <a:cxn ang="0">
                  <a:pos x="89" y="89"/>
                </a:cxn>
                <a:cxn ang="0">
                  <a:pos x="73" y="97"/>
                </a:cxn>
                <a:cxn ang="0">
                  <a:pos x="82" y="114"/>
                </a:cxn>
                <a:cxn ang="0">
                  <a:pos x="97" y="130"/>
                </a:cxn>
                <a:cxn ang="0">
                  <a:pos x="89" y="137"/>
                </a:cxn>
                <a:cxn ang="0">
                  <a:pos x="89" y="146"/>
                </a:cxn>
                <a:cxn ang="0">
                  <a:pos x="57" y="154"/>
                </a:cxn>
                <a:cxn ang="0">
                  <a:pos x="42" y="154"/>
                </a:cxn>
                <a:cxn ang="0">
                  <a:pos x="17" y="154"/>
                </a:cxn>
                <a:cxn ang="0">
                  <a:pos x="23" y="130"/>
                </a:cxn>
                <a:cxn ang="0">
                  <a:pos x="0" y="114"/>
                </a:cxn>
                <a:cxn ang="0">
                  <a:pos x="0" y="105"/>
                </a:cxn>
                <a:cxn ang="0">
                  <a:pos x="0" y="89"/>
                </a:cxn>
                <a:cxn ang="0">
                  <a:pos x="0" y="65"/>
                </a:cxn>
                <a:cxn ang="0">
                  <a:pos x="8" y="56"/>
                </a:cxn>
                <a:cxn ang="0">
                  <a:pos x="17" y="33"/>
                </a:cxn>
                <a:cxn ang="0">
                  <a:pos x="32" y="33"/>
                </a:cxn>
                <a:cxn ang="0">
                  <a:pos x="42" y="15"/>
                </a:cxn>
                <a:cxn ang="0">
                  <a:pos x="32" y="15"/>
                </a:cxn>
                <a:cxn ang="0">
                  <a:pos x="42" y="9"/>
                </a:cxn>
                <a:cxn ang="0">
                  <a:pos x="32" y="0"/>
                </a:cxn>
                <a:cxn ang="0">
                  <a:pos x="42" y="0"/>
                </a:cxn>
                <a:cxn ang="0">
                  <a:pos x="48" y="0"/>
                </a:cxn>
                <a:cxn ang="0">
                  <a:pos x="48" y="9"/>
                </a:cxn>
                <a:cxn ang="0">
                  <a:pos x="64" y="15"/>
                </a:cxn>
                <a:cxn ang="0">
                  <a:pos x="57" y="25"/>
                </a:cxn>
                <a:cxn ang="0">
                  <a:pos x="64" y="25"/>
                </a:cxn>
              </a:cxnLst>
              <a:rect l="0" t="0" r="r" b="b"/>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08" name="Freeform 136"/>
            <p:cNvSpPr>
              <a:spLocks/>
            </p:cNvSpPr>
            <p:nvPr/>
          </p:nvSpPr>
          <p:spPr bwMode="auto">
            <a:xfrm>
              <a:off x="2855" y="2051"/>
              <a:ext cx="92" cy="40"/>
            </a:xfrm>
            <a:custGeom>
              <a:avLst/>
              <a:gdLst/>
              <a:ahLst/>
              <a:cxnLst>
                <a:cxn ang="0">
                  <a:pos x="0" y="32"/>
                </a:cxn>
                <a:cxn ang="0">
                  <a:pos x="15" y="32"/>
                </a:cxn>
                <a:cxn ang="0">
                  <a:pos x="47" y="24"/>
                </a:cxn>
                <a:cxn ang="0">
                  <a:pos x="47" y="15"/>
                </a:cxn>
                <a:cxn ang="0">
                  <a:pos x="55" y="8"/>
                </a:cxn>
                <a:cxn ang="0">
                  <a:pos x="72" y="8"/>
                </a:cxn>
                <a:cxn ang="0">
                  <a:pos x="72" y="0"/>
                </a:cxn>
                <a:cxn ang="0">
                  <a:pos x="97" y="8"/>
                </a:cxn>
                <a:cxn ang="0">
                  <a:pos x="97" y="24"/>
                </a:cxn>
                <a:cxn ang="0">
                  <a:pos x="87" y="40"/>
                </a:cxn>
                <a:cxn ang="0">
                  <a:pos x="55" y="48"/>
                </a:cxn>
                <a:cxn ang="0">
                  <a:pos x="40" y="40"/>
                </a:cxn>
                <a:cxn ang="0">
                  <a:pos x="15" y="40"/>
                </a:cxn>
                <a:cxn ang="0">
                  <a:pos x="6" y="40"/>
                </a:cxn>
                <a:cxn ang="0">
                  <a:pos x="0" y="32"/>
                </a:cxn>
              </a:cxnLst>
              <a:rect l="0" t="0" r="r" b="b"/>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09" name="Line 137"/>
            <p:cNvSpPr>
              <a:spLocks noChangeShapeType="1"/>
            </p:cNvSpPr>
            <p:nvPr/>
          </p:nvSpPr>
          <p:spPr bwMode="auto">
            <a:xfrm flipH="1" flipV="1">
              <a:off x="2855" y="2077"/>
              <a:ext cx="5" cy="6"/>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810" name="Freeform 138"/>
            <p:cNvSpPr>
              <a:spLocks/>
            </p:cNvSpPr>
            <p:nvPr/>
          </p:nvSpPr>
          <p:spPr bwMode="auto">
            <a:xfrm>
              <a:off x="2855" y="2077"/>
              <a:ext cx="16" cy="14"/>
            </a:xfrm>
            <a:custGeom>
              <a:avLst/>
              <a:gdLst/>
              <a:ahLst/>
              <a:cxnLst>
                <a:cxn ang="0">
                  <a:pos x="16" y="16"/>
                </a:cxn>
                <a:cxn ang="0">
                  <a:pos x="0" y="0"/>
                </a:cxn>
                <a:cxn ang="0">
                  <a:pos x="16" y="16"/>
                </a:cxn>
              </a:cxnLst>
              <a:rect l="0" t="0" r="r" b="b"/>
              <a:pathLst>
                <a:path w="17" h="17">
                  <a:moveTo>
                    <a:pt x="16" y="16"/>
                  </a:moveTo>
                  <a:lnTo>
                    <a:pt x="0" y="0"/>
                  </a:lnTo>
                  <a:lnTo>
                    <a:pt x="16"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11" name="Line 139"/>
            <p:cNvSpPr>
              <a:spLocks noChangeShapeType="1"/>
            </p:cNvSpPr>
            <p:nvPr/>
          </p:nvSpPr>
          <p:spPr bwMode="auto">
            <a:xfrm flipH="1" flipV="1">
              <a:off x="2855" y="2077"/>
              <a:ext cx="5" cy="6"/>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812" name="Freeform 140"/>
            <p:cNvSpPr>
              <a:spLocks/>
            </p:cNvSpPr>
            <p:nvPr/>
          </p:nvSpPr>
          <p:spPr bwMode="auto">
            <a:xfrm>
              <a:off x="2855" y="2077"/>
              <a:ext cx="16" cy="14"/>
            </a:xfrm>
            <a:custGeom>
              <a:avLst/>
              <a:gdLst/>
              <a:ahLst/>
              <a:cxnLst>
                <a:cxn ang="0">
                  <a:pos x="16" y="16"/>
                </a:cxn>
                <a:cxn ang="0">
                  <a:pos x="0" y="0"/>
                </a:cxn>
                <a:cxn ang="0">
                  <a:pos x="16" y="16"/>
                </a:cxn>
              </a:cxnLst>
              <a:rect l="0" t="0" r="r" b="b"/>
              <a:pathLst>
                <a:path w="17" h="17">
                  <a:moveTo>
                    <a:pt x="16" y="16"/>
                  </a:moveTo>
                  <a:lnTo>
                    <a:pt x="0" y="0"/>
                  </a:lnTo>
                  <a:lnTo>
                    <a:pt x="16"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13" name="Freeform 141"/>
            <p:cNvSpPr>
              <a:spLocks/>
            </p:cNvSpPr>
            <p:nvPr/>
          </p:nvSpPr>
          <p:spPr bwMode="auto">
            <a:xfrm>
              <a:off x="2815" y="2077"/>
              <a:ext cx="55" cy="26"/>
            </a:xfrm>
            <a:custGeom>
              <a:avLst/>
              <a:gdLst/>
              <a:ahLst/>
              <a:cxnLst>
                <a:cxn ang="0">
                  <a:pos x="17" y="32"/>
                </a:cxn>
                <a:cxn ang="0">
                  <a:pos x="32" y="23"/>
                </a:cxn>
                <a:cxn ang="0">
                  <a:pos x="42" y="23"/>
                </a:cxn>
                <a:cxn ang="0">
                  <a:pos x="42" y="16"/>
                </a:cxn>
                <a:cxn ang="0">
                  <a:pos x="48" y="23"/>
                </a:cxn>
                <a:cxn ang="0">
                  <a:pos x="57" y="8"/>
                </a:cxn>
                <a:cxn ang="0">
                  <a:pos x="48" y="8"/>
                </a:cxn>
                <a:cxn ang="0">
                  <a:pos x="42" y="0"/>
                </a:cxn>
                <a:cxn ang="0">
                  <a:pos x="17" y="0"/>
                </a:cxn>
                <a:cxn ang="0">
                  <a:pos x="8" y="0"/>
                </a:cxn>
                <a:cxn ang="0">
                  <a:pos x="0" y="16"/>
                </a:cxn>
                <a:cxn ang="0">
                  <a:pos x="0" y="23"/>
                </a:cxn>
                <a:cxn ang="0">
                  <a:pos x="8" y="16"/>
                </a:cxn>
                <a:cxn ang="0">
                  <a:pos x="8" y="32"/>
                </a:cxn>
                <a:cxn ang="0">
                  <a:pos x="17" y="32"/>
                </a:cxn>
              </a:cxnLst>
              <a:rect l="0" t="0" r="r" b="b"/>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14" name="Freeform 142"/>
            <p:cNvSpPr>
              <a:spLocks/>
            </p:cNvSpPr>
            <p:nvPr/>
          </p:nvSpPr>
          <p:spPr bwMode="auto">
            <a:xfrm>
              <a:off x="2684" y="2018"/>
              <a:ext cx="153" cy="130"/>
            </a:xfrm>
            <a:custGeom>
              <a:avLst/>
              <a:gdLst/>
              <a:ahLst/>
              <a:cxnLst>
                <a:cxn ang="0">
                  <a:pos x="97" y="0"/>
                </a:cxn>
                <a:cxn ang="0">
                  <a:pos x="82" y="9"/>
                </a:cxn>
                <a:cxn ang="0">
                  <a:pos x="82" y="25"/>
                </a:cxn>
                <a:cxn ang="0">
                  <a:pos x="66" y="34"/>
                </a:cxn>
                <a:cxn ang="0">
                  <a:pos x="57" y="42"/>
                </a:cxn>
                <a:cxn ang="0">
                  <a:pos x="50" y="42"/>
                </a:cxn>
                <a:cxn ang="0">
                  <a:pos x="42" y="34"/>
                </a:cxn>
                <a:cxn ang="0">
                  <a:pos x="34" y="34"/>
                </a:cxn>
                <a:cxn ang="0">
                  <a:pos x="42" y="50"/>
                </a:cxn>
                <a:cxn ang="0">
                  <a:pos x="25" y="57"/>
                </a:cxn>
                <a:cxn ang="0">
                  <a:pos x="25" y="50"/>
                </a:cxn>
                <a:cxn ang="0">
                  <a:pos x="0" y="57"/>
                </a:cxn>
                <a:cxn ang="0">
                  <a:pos x="0" y="66"/>
                </a:cxn>
                <a:cxn ang="0">
                  <a:pos x="34" y="74"/>
                </a:cxn>
                <a:cxn ang="0">
                  <a:pos x="50" y="97"/>
                </a:cxn>
                <a:cxn ang="0">
                  <a:pos x="50" y="106"/>
                </a:cxn>
                <a:cxn ang="0">
                  <a:pos x="42" y="147"/>
                </a:cxn>
                <a:cxn ang="0">
                  <a:pos x="57" y="156"/>
                </a:cxn>
                <a:cxn ang="0">
                  <a:pos x="97" y="162"/>
                </a:cxn>
                <a:cxn ang="0">
                  <a:pos x="97" y="156"/>
                </a:cxn>
                <a:cxn ang="0">
                  <a:pos x="115" y="147"/>
                </a:cxn>
                <a:cxn ang="0">
                  <a:pos x="139" y="156"/>
                </a:cxn>
                <a:cxn ang="0">
                  <a:pos x="147" y="156"/>
                </a:cxn>
                <a:cxn ang="0">
                  <a:pos x="156" y="137"/>
                </a:cxn>
                <a:cxn ang="0">
                  <a:pos x="147" y="122"/>
                </a:cxn>
                <a:cxn ang="0">
                  <a:pos x="147" y="106"/>
                </a:cxn>
                <a:cxn ang="0">
                  <a:pos x="147" y="90"/>
                </a:cxn>
                <a:cxn ang="0">
                  <a:pos x="139" y="97"/>
                </a:cxn>
                <a:cxn ang="0">
                  <a:pos x="139" y="90"/>
                </a:cxn>
                <a:cxn ang="0">
                  <a:pos x="147" y="74"/>
                </a:cxn>
                <a:cxn ang="0">
                  <a:pos x="156" y="74"/>
                </a:cxn>
                <a:cxn ang="0">
                  <a:pos x="162" y="50"/>
                </a:cxn>
                <a:cxn ang="0">
                  <a:pos x="139" y="34"/>
                </a:cxn>
                <a:cxn ang="0">
                  <a:pos x="131" y="34"/>
                </a:cxn>
                <a:cxn ang="0">
                  <a:pos x="122" y="34"/>
                </a:cxn>
                <a:cxn ang="0">
                  <a:pos x="122" y="25"/>
                </a:cxn>
                <a:cxn ang="0">
                  <a:pos x="115" y="25"/>
                </a:cxn>
                <a:cxn ang="0">
                  <a:pos x="115" y="17"/>
                </a:cxn>
                <a:cxn ang="0">
                  <a:pos x="97" y="9"/>
                </a:cxn>
                <a:cxn ang="0">
                  <a:pos x="97" y="0"/>
                </a:cxn>
              </a:cxnLst>
              <a:rect l="0" t="0" r="r" b="b"/>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15" name="Freeform 143"/>
            <p:cNvSpPr>
              <a:spLocks/>
            </p:cNvSpPr>
            <p:nvPr/>
          </p:nvSpPr>
          <p:spPr bwMode="auto">
            <a:xfrm>
              <a:off x="2632" y="2128"/>
              <a:ext cx="145" cy="105"/>
            </a:xfrm>
            <a:custGeom>
              <a:avLst/>
              <a:gdLst/>
              <a:ahLst/>
              <a:cxnLst>
                <a:cxn ang="0">
                  <a:pos x="7" y="34"/>
                </a:cxn>
                <a:cxn ang="0">
                  <a:pos x="40" y="34"/>
                </a:cxn>
                <a:cxn ang="0">
                  <a:pos x="40" y="42"/>
                </a:cxn>
                <a:cxn ang="0">
                  <a:pos x="31" y="50"/>
                </a:cxn>
                <a:cxn ang="0">
                  <a:pos x="31" y="66"/>
                </a:cxn>
                <a:cxn ang="0">
                  <a:pos x="24" y="75"/>
                </a:cxn>
                <a:cxn ang="0">
                  <a:pos x="31" y="99"/>
                </a:cxn>
                <a:cxn ang="0">
                  <a:pos x="24" y="115"/>
                </a:cxn>
                <a:cxn ang="0">
                  <a:pos x="49" y="131"/>
                </a:cxn>
                <a:cxn ang="0">
                  <a:pos x="55" y="124"/>
                </a:cxn>
                <a:cxn ang="0">
                  <a:pos x="89" y="124"/>
                </a:cxn>
                <a:cxn ang="0">
                  <a:pos x="121" y="91"/>
                </a:cxn>
                <a:cxn ang="0">
                  <a:pos x="112" y="75"/>
                </a:cxn>
                <a:cxn ang="0">
                  <a:pos x="129" y="50"/>
                </a:cxn>
                <a:cxn ang="0">
                  <a:pos x="152" y="34"/>
                </a:cxn>
                <a:cxn ang="0">
                  <a:pos x="152" y="25"/>
                </a:cxn>
                <a:cxn ang="0">
                  <a:pos x="112" y="19"/>
                </a:cxn>
                <a:cxn ang="0">
                  <a:pos x="97" y="10"/>
                </a:cxn>
                <a:cxn ang="0">
                  <a:pos x="89" y="10"/>
                </a:cxn>
                <a:cxn ang="0">
                  <a:pos x="72" y="10"/>
                </a:cxn>
                <a:cxn ang="0">
                  <a:pos x="64" y="10"/>
                </a:cxn>
                <a:cxn ang="0">
                  <a:pos x="15" y="0"/>
                </a:cxn>
                <a:cxn ang="0">
                  <a:pos x="7" y="10"/>
                </a:cxn>
                <a:cxn ang="0">
                  <a:pos x="0" y="10"/>
                </a:cxn>
                <a:cxn ang="0">
                  <a:pos x="0" y="19"/>
                </a:cxn>
                <a:cxn ang="0">
                  <a:pos x="7" y="34"/>
                </a:cxn>
              </a:cxnLst>
              <a:rect l="0" t="0" r="r" b="b"/>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16" name="Freeform 144"/>
            <p:cNvSpPr>
              <a:spLocks/>
            </p:cNvSpPr>
            <p:nvPr/>
          </p:nvSpPr>
          <p:spPr bwMode="auto">
            <a:xfrm>
              <a:off x="2632" y="2155"/>
              <a:ext cx="39" cy="65"/>
            </a:xfrm>
            <a:custGeom>
              <a:avLst/>
              <a:gdLst/>
              <a:ahLst/>
              <a:cxnLst>
                <a:cxn ang="0">
                  <a:pos x="24" y="81"/>
                </a:cxn>
                <a:cxn ang="0">
                  <a:pos x="31" y="65"/>
                </a:cxn>
                <a:cxn ang="0">
                  <a:pos x="24" y="41"/>
                </a:cxn>
                <a:cxn ang="0">
                  <a:pos x="31" y="32"/>
                </a:cxn>
                <a:cxn ang="0">
                  <a:pos x="31" y="16"/>
                </a:cxn>
                <a:cxn ang="0">
                  <a:pos x="40" y="8"/>
                </a:cxn>
                <a:cxn ang="0">
                  <a:pos x="40" y="0"/>
                </a:cxn>
                <a:cxn ang="0">
                  <a:pos x="7" y="0"/>
                </a:cxn>
                <a:cxn ang="0">
                  <a:pos x="7" y="16"/>
                </a:cxn>
                <a:cxn ang="0">
                  <a:pos x="0" y="57"/>
                </a:cxn>
                <a:cxn ang="0">
                  <a:pos x="7" y="57"/>
                </a:cxn>
                <a:cxn ang="0">
                  <a:pos x="0" y="81"/>
                </a:cxn>
                <a:cxn ang="0">
                  <a:pos x="24" y="81"/>
                </a:cxn>
              </a:cxnLst>
              <a:rect l="0" t="0" r="r" b="b"/>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17" name="Freeform 145"/>
            <p:cNvSpPr>
              <a:spLocks/>
            </p:cNvSpPr>
            <p:nvPr/>
          </p:nvSpPr>
          <p:spPr bwMode="auto">
            <a:xfrm>
              <a:off x="2822" y="2083"/>
              <a:ext cx="146" cy="125"/>
            </a:xfrm>
            <a:custGeom>
              <a:avLst/>
              <a:gdLst/>
              <a:ahLst/>
              <a:cxnLst>
                <a:cxn ang="0">
                  <a:pos x="9" y="55"/>
                </a:cxn>
                <a:cxn ang="0">
                  <a:pos x="24" y="49"/>
                </a:cxn>
                <a:cxn ang="0">
                  <a:pos x="40" y="55"/>
                </a:cxn>
                <a:cxn ang="0">
                  <a:pos x="56" y="80"/>
                </a:cxn>
                <a:cxn ang="0">
                  <a:pos x="65" y="80"/>
                </a:cxn>
                <a:cxn ang="0">
                  <a:pos x="74" y="97"/>
                </a:cxn>
                <a:cxn ang="0">
                  <a:pos x="89" y="105"/>
                </a:cxn>
                <a:cxn ang="0">
                  <a:pos x="106" y="121"/>
                </a:cxn>
                <a:cxn ang="0">
                  <a:pos x="114" y="121"/>
                </a:cxn>
                <a:cxn ang="0">
                  <a:pos x="121" y="146"/>
                </a:cxn>
                <a:cxn ang="0">
                  <a:pos x="114" y="154"/>
                </a:cxn>
                <a:cxn ang="0">
                  <a:pos x="121" y="154"/>
                </a:cxn>
                <a:cxn ang="0">
                  <a:pos x="131" y="146"/>
                </a:cxn>
                <a:cxn ang="0">
                  <a:pos x="131" y="137"/>
                </a:cxn>
                <a:cxn ang="0">
                  <a:pos x="131" y="130"/>
                </a:cxn>
                <a:cxn ang="0">
                  <a:pos x="131" y="114"/>
                </a:cxn>
                <a:cxn ang="0">
                  <a:pos x="146" y="130"/>
                </a:cxn>
                <a:cxn ang="0">
                  <a:pos x="154" y="121"/>
                </a:cxn>
                <a:cxn ang="0">
                  <a:pos x="114" y="97"/>
                </a:cxn>
                <a:cxn ang="0">
                  <a:pos x="121" y="89"/>
                </a:cxn>
                <a:cxn ang="0">
                  <a:pos x="114" y="89"/>
                </a:cxn>
                <a:cxn ang="0">
                  <a:pos x="97" y="80"/>
                </a:cxn>
                <a:cxn ang="0">
                  <a:pos x="89" y="65"/>
                </a:cxn>
                <a:cxn ang="0">
                  <a:pos x="74" y="49"/>
                </a:cxn>
                <a:cxn ang="0">
                  <a:pos x="74" y="24"/>
                </a:cxn>
                <a:cxn ang="0">
                  <a:pos x="89" y="24"/>
                </a:cxn>
                <a:cxn ang="0">
                  <a:pos x="89" y="15"/>
                </a:cxn>
                <a:cxn ang="0">
                  <a:pos x="89" y="8"/>
                </a:cxn>
                <a:cxn ang="0">
                  <a:pos x="74" y="0"/>
                </a:cxn>
                <a:cxn ang="0">
                  <a:pos x="49" y="0"/>
                </a:cxn>
                <a:cxn ang="0">
                  <a:pos x="40" y="15"/>
                </a:cxn>
                <a:cxn ang="0">
                  <a:pos x="34" y="8"/>
                </a:cxn>
                <a:cxn ang="0">
                  <a:pos x="34" y="15"/>
                </a:cxn>
                <a:cxn ang="0">
                  <a:pos x="24" y="15"/>
                </a:cxn>
                <a:cxn ang="0">
                  <a:pos x="9" y="24"/>
                </a:cxn>
                <a:cxn ang="0">
                  <a:pos x="0" y="24"/>
                </a:cxn>
                <a:cxn ang="0">
                  <a:pos x="0" y="40"/>
                </a:cxn>
                <a:cxn ang="0">
                  <a:pos x="9" y="55"/>
                </a:cxn>
              </a:cxnLst>
              <a:rect l="0" t="0" r="r" b="b"/>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18" name="Freeform 146"/>
            <p:cNvSpPr>
              <a:spLocks/>
            </p:cNvSpPr>
            <p:nvPr/>
          </p:nvSpPr>
          <p:spPr bwMode="auto">
            <a:xfrm>
              <a:off x="2983" y="2063"/>
              <a:ext cx="116" cy="73"/>
            </a:xfrm>
            <a:custGeom>
              <a:avLst/>
              <a:gdLst/>
              <a:ahLst/>
              <a:cxnLst>
                <a:cxn ang="0">
                  <a:pos x="15" y="65"/>
                </a:cxn>
                <a:cxn ang="0">
                  <a:pos x="31" y="65"/>
                </a:cxn>
                <a:cxn ang="0">
                  <a:pos x="31" y="74"/>
                </a:cxn>
                <a:cxn ang="0">
                  <a:pos x="40" y="80"/>
                </a:cxn>
                <a:cxn ang="0">
                  <a:pos x="47" y="80"/>
                </a:cxn>
                <a:cxn ang="0">
                  <a:pos x="72" y="90"/>
                </a:cxn>
                <a:cxn ang="0">
                  <a:pos x="89" y="74"/>
                </a:cxn>
                <a:cxn ang="0">
                  <a:pos x="112" y="80"/>
                </a:cxn>
                <a:cxn ang="0">
                  <a:pos x="112" y="74"/>
                </a:cxn>
                <a:cxn ang="0">
                  <a:pos x="121" y="65"/>
                </a:cxn>
                <a:cxn ang="0">
                  <a:pos x="121" y="58"/>
                </a:cxn>
                <a:cxn ang="0">
                  <a:pos x="105" y="58"/>
                </a:cxn>
                <a:cxn ang="0">
                  <a:pos x="105" y="49"/>
                </a:cxn>
                <a:cxn ang="0">
                  <a:pos x="105" y="25"/>
                </a:cxn>
                <a:cxn ang="0">
                  <a:pos x="89" y="0"/>
                </a:cxn>
                <a:cxn ang="0">
                  <a:pos x="80" y="0"/>
                </a:cxn>
                <a:cxn ang="0">
                  <a:pos x="65" y="9"/>
                </a:cxn>
                <a:cxn ang="0">
                  <a:pos x="55" y="9"/>
                </a:cxn>
                <a:cxn ang="0">
                  <a:pos x="31" y="9"/>
                </a:cxn>
                <a:cxn ang="0">
                  <a:pos x="24" y="9"/>
                </a:cxn>
                <a:cxn ang="0">
                  <a:pos x="15" y="40"/>
                </a:cxn>
                <a:cxn ang="0">
                  <a:pos x="0" y="40"/>
                </a:cxn>
                <a:cxn ang="0">
                  <a:pos x="15" y="65"/>
                </a:cxn>
              </a:cxnLst>
              <a:rect l="0" t="0" r="r" b="b"/>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19" name="Freeform 147"/>
            <p:cNvSpPr>
              <a:spLocks/>
            </p:cNvSpPr>
            <p:nvPr/>
          </p:nvSpPr>
          <p:spPr bwMode="auto">
            <a:xfrm>
              <a:off x="2983" y="2161"/>
              <a:ext cx="77" cy="53"/>
            </a:xfrm>
            <a:custGeom>
              <a:avLst/>
              <a:gdLst/>
              <a:ahLst/>
              <a:cxnLst>
                <a:cxn ang="0">
                  <a:pos x="15" y="8"/>
                </a:cxn>
                <a:cxn ang="0">
                  <a:pos x="40" y="0"/>
                </a:cxn>
                <a:cxn ang="0">
                  <a:pos x="55" y="0"/>
                </a:cxn>
                <a:cxn ang="0">
                  <a:pos x="72" y="8"/>
                </a:cxn>
                <a:cxn ang="0">
                  <a:pos x="80" y="0"/>
                </a:cxn>
                <a:cxn ang="0">
                  <a:pos x="72" y="17"/>
                </a:cxn>
                <a:cxn ang="0">
                  <a:pos x="55" y="8"/>
                </a:cxn>
                <a:cxn ang="0">
                  <a:pos x="47" y="17"/>
                </a:cxn>
                <a:cxn ang="0">
                  <a:pos x="47" y="24"/>
                </a:cxn>
                <a:cxn ang="0">
                  <a:pos x="40" y="24"/>
                </a:cxn>
                <a:cxn ang="0">
                  <a:pos x="31" y="17"/>
                </a:cxn>
                <a:cxn ang="0">
                  <a:pos x="31" y="24"/>
                </a:cxn>
                <a:cxn ang="0">
                  <a:pos x="40" y="40"/>
                </a:cxn>
                <a:cxn ang="0">
                  <a:pos x="55" y="57"/>
                </a:cxn>
                <a:cxn ang="0">
                  <a:pos x="47" y="57"/>
                </a:cxn>
                <a:cxn ang="0">
                  <a:pos x="47" y="65"/>
                </a:cxn>
                <a:cxn ang="0">
                  <a:pos x="31" y="57"/>
                </a:cxn>
                <a:cxn ang="0">
                  <a:pos x="15" y="57"/>
                </a:cxn>
                <a:cxn ang="0">
                  <a:pos x="0" y="33"/>
                </a:cxn>
                <a:cxn ang="0">
                  <a:pos x="15" y="17"/>
                </a:cxn>
                <a:cxn ang="0">
                  <a:pos x="15" y="8"/>
                </a:cxn>
              </a:cxnLst>
              <a:rect l="0" t="0" r="r" b="b"/>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20" name="Freeform 148"/>
            <p:cNvSpPr>
              <a:spLocks/>
            </p:cNvSpPr>
            <p:nvPr/>
          </p:nvSpPr>
          <p:spPr bwMode="auto">
            <a:xfrm>
              <a:off x="3166" y="2219"/>
              <a:ext cx="94" cy="59"/>
            </a:xfrm>
            <a:custGeom>
              <a:avLst/>
              <a:gdLst/>
              <a:ahLst/>
              <a:cxnLst>
                <a:cxn ang="0">
                  <a:pos x="0" y="72"/>
                </a:cxn>
                <a:cxn ang="0">
                  <a:pos x="8" y="66"/>
                </a:cxn>
                <a:cxn ang="0">
                  <a:pos x="17" y="49"/>
                </a:cxn>
                <a:cxn ang="0">
                  <a:pos x="8" y="41"/>
                </a:cxn>
                <a:cxn ang="0">
                  <a:pos x="8" y="16"/>
                </a:cxn>
                <a:cxn ang="0">
                  <a:pos x="17" y="16"/>
                </a:cxn>
                <a:cxn ang="0">
                  <a:pos x="17" y="9"/>
                </a:cxn>
                <a:cxn ang="0">
                  <a:pos x="42" y="0"/>
                </a:cxn>
                <a:cxn ang="0">
                  <a:pos x="48" y="9"/>
                </a:cxn>
                <a:cxn ang="0">
                  <a:pos x="73" y="0"/>
                </a:cxn>
                <a:cxn ang="0">
                  <a:pos x="97" y="0"/>
                </a:cxn>
                <a:cxn ang="0">
                  <a:pos x="82" y="9"/>
                </a:cxn>
                <a:cxn ang="0">
                  <a:pos x="73" y="41"/>
                </a:cxn>
                <a:cxn ang="0">
                  <a:pos x="48" y="56"/>
                </a:cxn>
                <a:cxn ang="0">
                  <a:pos x="42" y="56"/>
                </a:cxn>
                <a:cxn ang="0">
                  <a:pos x="17" y="72"/>
                </a:cxn>
                <a:cxn ang="0">
                  <a:pos x="0" y="72"/>
                </a:cxn>
              </a:cxnLst>
              <a:rect l="0" t="0" r="r" b="b"/>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21" name="Freeform 149"/>
            <p:cNvSpPr>
              <a:spLocks/>
            </p:cNvSpPr>
            <p:nvPr/>
          </p:nvSpPr>
          <p:spPr bwMode="auto">
            <a:xfrm>
              <a:off x="3159" y="2264"/>
              <a:ext cx="54" cy="52"/>
            </a:xfrm>
            <a:custGeom>
              <a:avLst/>
              <a:gdLst/>
              <a:ahLst/>
              <a:cxnLst>
                <a:cxn ang="0">
                  <a:pos x="56" y="16"/>
                </a:cxn>
                <a:cxn ang="0">
                  <a:pos x="56" y="0"/>
                </a:cxn>
                <a:cxn ang="0">
                  <a:pos x="50" y="0"/>
                </a:cxn>
                <a:cxn ang="0">
                  <a:pos x="25" y="16"/>
                </a:cxn>
                <a:cxn ang="0">
                  <a:pos x="8" y="16"/>
                </a:cxn>
                <a:cxn ang="0">
                  <a:pos x="8" y="25"/>
                </a:cxn>
                <a:cxn ang="0">
                  <a:pos x="8" y="41"/>
                </a:cxn>
                <a:cxn ang="0">
                  <a:pos x="0" y="65"/>
                </a:cxn>
                <a:cxn ang="0">
                  <a:pos x="16" y="65"/>
                </a:cxn>
                <a:cxn ang="0">
                  <a:pos x="25" y="57"/>
                </a:cxn>
                <a:cxn ang="0">
                  <a:pos x="31" y="57"/>
                </a:cxn>
                <a:cxn ang="0">
                  <a:pos x="41" y="41"/>
                </a:cxn>
                <a:cxn ang="0">
                  <a:pos x="31" y="34"/>
                </a:cxn>
                <a:cxn ang="0">
                  <a:pos x="56" y="16"/>
                </a:cxn>
              </a:cxnLst>
              <a:rect l="0" t="0" r="r" b="b"/>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22" name="Freeform 150"/>
            <p:cNvSpPr>
              <a:spLocks/>
            </p:cNvSpPr>
            <p:nvPr/>
          </p:nvSpPr>
          <p:spPr bwMode="auto">
            <a:xfrm>
              <a:off x="3166" y="2252"/>
              <a:ext cx="18" cy="21"/>
            </a:xfrm>
            <a:custGeom>
              <a:avLst/>
              <a:gdLst/>
              <a:ahLst/>
              <a:cxnLst>
                <a:cxn ang="0">
                  <a:pos x="8" y="25"/>
                </a:cxn>
                <a:cxn ang="0">
                  <a:pos x="0" y="25"/>
                </a:cxn>
                <a:cxn ang="0">
                  <a:pos x="8" y="0"/>
                </a:cxn>
                <a:cxn ang="0">
                  <a:pos x="17" y="8"/>
                </a:cxn>
                <a:cxn ang="0">
                  <a:pos x="8" y="25"/>
                </a:cxn>
              </a:cxnLst>
              <a:rect l="0" t="0" r="r" b="b"/>
              <a:pathLst>
                <a:path w="18" h="26">
                  <a:moveTo>
                    <a:pt x="8" y="25"/>
                  </a:moveTo>
                  <a:lnTo>
                    <a:pt x="0" y="25"/>
                  </a:lnTo>
                  <a:lnTo>
                    <a:pt x="8" y="0"/>
                  </a:lnTo>
                  <a:lnTo>
                    <a:pt x="17" y="8"/>
                  </a:lnTo>
                  <a:lnTo>
                    <a:pt x="8"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23" name="Freeform 151"/>
            <p:cNvSpPr>
              <a:spLocks/>
            </p:cNvSpPr>
            <p:nvPr/>
          </p:nvSpPr>
          <p:spPr bwMode="auto">
            <a:xfrm>
              <a:off x="3166" y="2252"/>
              <a:ext cx="18" cy="21"/>
            </a:xfrm>
            <a:custGeom>
              <a:avLst/>
              <a:gdLst/>
              <a:ahLst/>
              <a:cxnLst>
                <a:cxn ang="0">
                  <a:pos x="8" y="25"/>
                </a:cxn>
                <a:cxn ang="0">
                  <a:pos x="0" y="25"/>
                </a:cxn>
                <a:cxn ang="0">
                  <a:pos x="8" y="0"/>
                </a:cxn>
                <a:cxn ang="0">
                  <a:pos x="17" y="8"/>
                </a:cxn>
                <a:cxn ang="0">
                  <a:pos x="8" y="25"/>
                </a:cxn>
              </a:cxnLst>
              <a:rect l="0" t="0" r="r" b="b"/>
              <a:pathLst>
                <a:path w="18" h="26">
                  <a:moveTo>
                    <a:pt x="8" y="25"/>
                  </a:moveTo>
                  <a:lnTo>
                    <a:pt x="0" y="25"/>
                  </a:lnTo>
                  <a:lnTo>
                    <a:pt x="8" y="0"/>
                  </a:lnTo>
                  <a:lnTo>
                    <a:pt x="17" y="8"/>
                  </a:lnTo>
                  <a:lnTo>
                    <a:pt x="8"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24" name="Freeform 152"/>
            <p:cNvSpPr>
              <a:spLocks/>
            </p:cNvSpPr>
            <p:nvPr/>
          </p:nvSpPr>
          <p:spPr bwMode="auto">
            <a:xfrm>
              <a:off x="3151" y="2272"/>
              <a:ext cx="24" cy="44"/>
            </a:xfrm>
            <a:custGeom>
              <a:avLst/>
              <a:gdLst/>
              <a:ahLst/>
              <a:cxnLst>
                <a:cxn ang="0">
                  <a:pos x="17" y="6"/>
                </a:cxn>
                <a:cxn ang="0">
                  <a:pos x="17" y="15"/>
                </a:cxn>
                <a:cxn ang="0">
                  <a:pos x="17" y="31"/>
                </a:cxn>
                <a:cxn ang="0">
                  <a:pos x="9" y="55"/>
                </a:cxn>
                <a:cxn ang="0">
                  <a:pos x="0" y="24"/>
                </a:cxn>
                <a:cxn ang="0">
                  <a:pos x="9" y="15"/>
                </a:cxn>
                <a:cxn ang="0">
                  <a:pos x="17" y="0"/>
                </a:cxn>
                <a:cxn ang="0">
                  <a:pos x="25" y="0"/>
                </a:cxn>
                <a:cxn ang="0">
                  <a:pos x="17" y="6"/>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25" name="Freeform 153"/>
            <p:cNvSpPr>
              <a:spLocks/>
            </p:cNvSpPr>
            <p:nvPr/>
          </p:nvSpPr>
          <p:spPr bwMode="auto">
            <a:xfrm>
              <a:off x="3151" y="2272"/>
              <a:ext cx="24" cy="44"/>
            </a:xfrm>
            <a:custGeom>
              <a:avLst/>
              <a:gdLst/>
              <a:ahLst/>
              <a:cxnLst>
                <a:cxn ang="0">
                  <a:pos x="17" y="6"/>
                </a:cxn>
                <a:cxn ang="0">
                  <a:pos x="17" y="15"/>
                </a:cxn>
                <a:cxn ang="0">
                  <a:pos x="17" y="31"/>
                </a:cxn>
                <a:cxn ang="0">
                  <a:pos x="9" y="55"/>
                </a:cxn>
                <a:cxn ang="0">
                  <a:pos x="0" y="24"/>
                </a:cxn>
                <a:cxn ang="0">
                  <a:pos x="9" y="15"/>
                </a:cxn>
                <a:cxn ang="0">
                  <a:pos x="17" y="0"/>
                </a:cxn>
                <a:cxn ang="0">
                  <a:pos x="25" y="0"/>
                </a:cxn>
                <a:cxn ang="0">
                  <a:pos x="17" y="6"/>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26" name="Freeform 154"/>
            <p:cNvSpPr>
              <a:spLocks/>
            </p:cNvSpPr>
            <p:nvPr/>
          </p:nvSpPr>
          <p:spPr bwMode="auto">
            <a:xfrm>
              <a:off x="3212" y="2213"/>
              <a:ext cx="116" cy="103"/>
            </a:xfrm>
            <a:custGeom>
              <a:avLst/>
              <a:gdLst/>
              <a:ahLst/>
              <a:cxnLst>
                <a:cxn ang="0">
                  <a:pos x="74" y="8"/>
                </a:cxn>
                <a:cxn ang="0">
                  <a:pos x="81" y="24"/>
                </a:cxn>
                <a:cxn ang="0">
                  <a:pos x="90" y="24"/>
                </a:cxn>
                <a:cxn ang="0">
                  <a:pos x="90" y="40"/>
                </a:cxn>
                <a:cxn ang="0">
                  <a:pos x="81" y="57"/>
                </a:cxn>
                <a:cxn ang="0">
                  <a:pos x="90" y="74"/>
                </a:cxn>
                <a:cxn ang="0">
                  <a:pos x="106" y="80"/>
                </a:cxn>
                <a:cxn ang="0">
                  <a:pos x="114" y="105"/>
                </a:cxn>
                <a:cxn ang="0">
                  <a:pos x="122" y="114"/>
                </a:cxn>
                <a:cxn ang="0">
                  <a:pos x="122" y="121"/>
                </a:cxn>
                <a:cxn ang="0">
                  <a:pos x="106" y="121"/>
                </a:cxn>
                <a:cxn ang="0">
                  <a:pos x="97" y="129"/>
                </a:cxn>
                <a:cxn ang="0">
                  <a:pos x="81" y="121"/>
                </a:cxn>
                <a:cxn ang="0">
                  <a:pos x="74" y="129"/>
                </a:cxn>
                <a:cxn ang="0">
                  <a:pos x="57" y="121"/>
                </a:cxn>
                <a:cxn ang="0">
                  <a:pos x="57" y="114"/>
                </a:cxn>
                <a:cxn ang="0">
                  <a:pos x="49" y="105"/>
                </a:cxn>
                <a:cxn ang="0">
                  <a:pos x="25" y="89"/>
                </a:cxn>
                <a:cxn ang="0">
                  <a:pos x="0" y="80"/>
                </a:cxn>
                <a:cxn ang="0">
                  <a:pos x="0" y="64"/>
                </a:cxn>
                <a:cxn ang="0">
                  <a:pos x="25" y="49"/>
                </a:cxn>
                <a:cxn ang="0">
                  <a:pos x="34" y="17"/>
                </a:cxn>
                <a:cxn ang="0">
                  <a:pos x="49" y="8"/>
                </a:cxn>
                <a:cxn ang="0">
                  <a:pos x="49" y="0"/>
                </a:cxn>
                <a:cxn ang="0">
                  <a:pos x="74" y="8"/>
                </a:cxn>
              </a:cxnLst>
              <a:rect l="0" t="0" r="r" b="b"/>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27" name="Freeform 155"/>
            <p:cNvSpPr>
              <a:spLocks/>
            </p:cNvSpPr>
            <p:nvPr/>
          </p:nvSpPr>
          <p:spPr bwMode="auto">
            <a:xfrm>
              <a:off x="3282" y="2310"/>
              <a:ext cx="23" cy="13"/>
            </a:xfrm>
            <a:custGeom>
              <a:avLst/>
              <a:gdLst/>
              <a:ahLst/>
              <a:cxnLst>
                <a:cxn ang="0">
                  <a:pos x="0" y="8"/>
                </a:cxn>
                <a:cxn ang="0">
                  <a:pos x="7" y="0"/>
                </a:cxn>
                <a:cxn ang="0">
                  <a:pos x="23" y="8"/>
                </a:cxn>
                <a:cxn ang="0">
                  <a:pos x="7" y="16"/>
                </a:cxn>
                <a:cxn ang="0">
                  <a:pos x="0" y="8"/>
                </a:cxn>
              </a:cxnLst>
              <a:rect l="0" t="0" r="r" b="b"/>
              <a:pathLst>
                <a:path w="24" h="17">
                  <a:moveTo>
                    <a:pt x="0" y="8"/>
                  </a:moveTo>
                  <a:lnTo>
                    <a:pt x="7" y="0"/>
                  </a:lnTo>
                  <a:lnTo>
                    <a:pt x="23" y="8"/>
                  </a:lnTo>
                  <a:lnTo>
                    <a:pt x="7" y="16"/>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28" name="Freeform 156"/>
            <p:cNvSpPr>
              <a:spLocks/>
            </p:cNvSpPr>
            <p:nvPr/>
          </p:nvSpPr>
          <p:spPr bwMode="auto">
            <a:xfrm>
              <a:off x="3282" y="2310"/>
              <a:ext cx="23" cy="13"/>
            </a:xfrm>
            <a:custGeom>
              <a:avLst/>
              <a:gdLst/>
              <a:ahLst/>
              <a:cxnLst>
                <a:cxn ang="0">
                  <a:pos x="0" y="8"/>
                </a:cxn>
                <a:cxn ang="0">
                  <a:pos x="7" y="0"/>
                </a:cxn>
                <a:cxn ang="0">
                  <a:pos x="23" y="8"/>
                </a:cxn>
                <a:cxn ang="0">
                  <a:pos x="7" y="16"/>
                </a:cxn>
                <a:cxn ang="0">
                  <a:pos x="0" y="8"/>
                </a:cxn>
              </a:cxnLst>
              <a:rect l="0" t="0" r="r" b="b"/>
              <a:pathLst>
                <a:path w="24" h="17">
                  <a:moveTo>
                    <a:pt x="0" y="8"/>
                  </a:moveTo>
                  <a:lnTo>
                    <a:pt x="7" y="0"/>
                  </a:lnTo>
                  <a:lnTo>
                    <a:pt x="23" y="8"/>
                  </a:lnTo>
                  <a:lnTo>
                    <a:pt x="7" y="16"/>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29" name="Freeform 157"/>
            <p:cNvSpPr>
              <a:spLocks/>
            </p:cNvSpPr>
            <p:nvPr/>
          </p:nvSpPr>
          <p:spPr bwMode="auto">
            <a:xfrm>
              <a:off x="3304" y="2310"/>
              <a:ext cx="24" cy="13"/>
            </a:xfrm>
            <a:custGeom>
              <a:avLst/>
              <a:gdLst/>
              <a:ahLst/>
              <a:cxnLst>
                <a:cxn ang="0">
                  <a:pos x="0" y="8"/>
                </a:cxn>
                <a:cxn ang="0">
                  <a:pos x="9" y="0"/>
                </a:cxn>
                <a:cxn ang="0">
                  <a:pos x="25" y="0"/>
                </a:cxn>
                <a:cxn ang="0">
                  <a:pos x="17" y="8"/>
                </a:cxn>
                <a:cxn ang="0">
                  <a:pos x="25" y="16"/>
                </a:cxn>
                <a:cxn ang="0">
                  <a:pos x="0" y="8"/>
                </a:cxn>
              </a:cxnLst>
              <a:rect l="0" t="0" r="r" b="b"/>
              <a:pathLst>
                <a:path w="26" h="17">
                  <a:moveTo>
                    <a:pt x="0" y="8"/>
                  </a:moveTo>
                  <a:lnTo>
                    <a:pt x="9" y="0"/>
                  </a:lnTo>
                  <a:lnTo>
                    <a:pt x="25" y="0"/>
                  </a:lnTo>
                  <a:lnTo>
                    <a:pt x="17" y="8"/>
                  </a:lnTo>
                  <a:lnTo>
                    <a:pt x="25" y="16"/>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0" name="Freeform 158"/>
            <p:cNvSpPr>
              <a:spLocks/>
            </p:cNvSpPr>
            <p:nvPr/>
          </p:nvSpPr>
          <p:spPr bwMode="auto">
            <a:xfrm>
              <a:off x="3304" y="2310"/>
              <a:ext cx="24" cy="13"/>
            </a:xfrm>
            <a:custGeom>
              <a:avLst/>
              <a:gdLst/>
              <a:ahLst/>
              <a:cxnLst>
                <a:cxn ang="0">
                  <a:pos x="0" y="8"/>
                </a:cxn>
                <a:cxn ang="0">
                  <a:pos x="9" y="0"/>
                </a:cxn>
                <a:cxn ang="0">
                  <a:pos x="25" y="0"/>
                </a:cxn>
                <a:cxn ang="0">
                  <a:pos x="17" y="8"/>
                </a:cxn>
                <a:cxn ang="0">
                  <a:pos x="25" y="16"/>
                </a:cxn>
                <a:cxn ang="0">
                  <a:pos x="0" y="8"/>
                </a:cxn>
              </a:cxnLst>
              <a:rect l="0" t="0" r="r" b="b"/>
              <a:pathLst>
                <a:path w="26" h="17">
                  <a:moveTo>
                    <a:pt x="0" y="8"/>
                  </a:moveTo>
                  <a:lnTo>
                    <a:pt x="9" y="0"/>
                  </a:lnTo>
                  <a:lnTo>
                    <a:pt x="25" y="0"/>
                  </a:lnTo>
                  <a:lnTo>
                    <a:pt x="17" y="8"/>
                  </a:lnTo>
                  <a:lnTo>
                    <a:pt x="25" y="16"/>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31" name="Freeform 159"/>
            <p:cNvSpPr>
              <a:spLocks/>
            </p:cNvSpPr>
            <p:nvPr/>
          </p:nvSpPr>
          <p:spPr bwMode="auto">
            <a:xfrm>
              <a:off x="3159" y="2277"/>
              <a:ext cx="269" cy="209"/>
            </a:xfrm>
            <a:custGeom>
              <a:avLst/>
              <a:gdLst/>
              <a:ahLst/>
              <a:cxnLst>
                <a:cxn ang="0">
                  <a:pos x="236" y="211"/>
                </a:cxn>
                <a:cxn ang="0">
                  <a:pos x="243" y="203"/>
                </a:cxn>
                <a:cxn ang="0">
                  <a:pos x="252" y="196"/>
                </a:cxn>
                <a:cxn ang="0">
                  <a:pos x="259" y="186"/>
                </a:cxn>
                <a:cxn ang="0">
                  <a:pos x="267" y="180"/>
                </a:cxn>
                <a:cxn ang="0">
                  <a:pos x="276" y="171"/>
                </a:cxn>
                <a:cxn ang="0">
                  <a:pos x="284" y="171"/>
                </a:cxn>
                <a:cxn ang="0">
                  <a:pos x="284" y="162"/>
                </a:cxn>
                <a:cxn ang="0">
                  <a:pos x="284" y="155"/>
                </a:cxn>
                <a:cxn ang="0">
                  <a:pos x="284" y="146"/>
                </a:cxn>
                <a:cxn ang="0">
                  <a:pos x="276" y="139"/>
                </a:cxn>
                <a:cxn ang="0">
                  <a:pos x="267" y="131"/>
                </a:cxn>
                <a:cxn ang="0">
                  <a:pos x="259" y="131"/>
                </a:cxn>
                <a:cxn ang="0">
                  <a:pos x="252" y="131"/>
                </a:cxn>
                <a:cxn ang="0">
                  <a:pos x="252" y="139"/>
                </a:cxn>
                <a:cxn ang="0">
                  <a:pos x="243" y="139"/>
                </a:cxn>
                <a:cxn ang="0">
                  <a:pos x="236" y="139"/>
                </a:cxn>
                <a:cxn ang="0">
                  <a:pos x="227" y="139"/>
                </a:cxn>
                <a:cxn ang="0">
                  <a:pos x="218" y="139"/>
                </a:cxn>
                <a:cxn ang="0">
                  <a:pos x="212" y="139"/>
                </a:cxn>
                <a:cxn ang="0">
                  <a:pos x="202" y="131"/>
                </a:cxn>
                <a:cxn ang="0">
                  <a:pos x="212" y="122"/>
                </a:cxn>
                <a:cxn ang="0">
                  <a:pos x="202" y="106"/>
                </a:cxn>
                <a:cxn ang="0">
                  <a:pos x="202" y="81"/>
                </a:cxn>
                <a:cxn ang="0">
                  <a:pos x="178" y="57"/>
                </a:cxn>
                <a:cxn ang="0">
                  <a:pos x="153" y="49"/>
                </a:cxn>
                <a:cxn ang="0">
                  <a:pos x="137" y="57"/>
                </a:cxn>
                <a:cxn ang="0">
                  <a:pos x="130" y="49"/>
                </a:cxn>
                <a:cxn ang="0">
                  <a:pos x="113" y="41"/>
                </a:cxn>
                <a:cxn ang="0">
                  <a:pos x="113" y="34"/>
                </a:cxn>
                <a:cxn ang="0">
                  <a:pos x="105" y="25"/>
                </a:cxn>
                <a:cxn ang="0">
                  <a:pos x="81" y="9"/>
                </a:cxn>
                <a:cxn ang="0">
                  <a:pos x="56" y="0"/>
                </a:cxn>
                <a:cxn ang="0">
                  <a:pos x="31" y="18"/>
                </a:cxn>
                <a:cxn ang="0">
                  <a:pos x="41" y="25"/>
                </a:cxn>
                <a:cxn ang="0">
                  <a:pos x="31" y="41"/>
                </a:cxn>
                <a:cxn ang="0">
                  <a:pos x="25" y="41"/>
                </a:cxn>
                <a:cxn ang="0">
                  <a:pos x="16" y="49"/>
                </a:cxn>
                <a:cxn ang="0">
                  <a:pos x="0" y="49"/>
                </a:cxn>
                <a:cxn ang="0">
                  <a:pos x="0" y="65"/>
                </a:cxn>
                <a:cxn ang="0">
                  <a:pos x="8" y="65"/>
                </a:cxn>
                <a:cxn ang="0">
                  <a:pos x="41" y="114"/>
                </a:cxn>
                <a:cxn ang="0">
                  <a:pos x="50" y="122"/>
                </a:cxn>
                <a:cxn ang="0">
                  <a:pos x="56" y="139"/>
                </a:cxn>
                <a:cxn ang="0">
                  <a:pos x="56" y="162"/>
                </a:cxn>
                <a:cxn ang="0">
                  <a:pos x="81" y="180"/>
                </a:cxn>
                <a:cxn ang="0">
                  <a:pos x="97" y="220"/>
                </a:cxn>
                <a:cxn ang="0">
                  <a:pos x="105" y="227"/>
                </a:cxn>
                <a:cxn ang="0">
                  <a:pos x="113" y="220"/>
                </a:cxn>
                <a:cxn ang="0">
                  <a:pos x="137" y="243"/>
                </a:cxn>
                <a:cxn ang="0">
                  <a:pos x="146" y="261"/>
                </a:cxn>
                <a:cxn ang="0">
                  <a:pos x="202" y="220"/>
                </a:cxn>
                <a:cxn ang="0">
                  <a:pos x="236" y="211"/>
                </a:cxn>
              </a:cxnLst>
              <a:rect l="0" t="0" r="r" b="b"/>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2" name="Freeform 160"/>
            <p:cNvSpPr>
              <a:spLocks/>
            </p:cNvSpPr>
            <p:nvPr/>
          </p:nvSpPr>
          <p:spPr bwMode="auto">
            <a:xfrm>
              <a:off x="3350" y="2354"/>
              <a:ext cx="16" cy="21"/>
            </a:xfrm>
            <a:custGeom>
              <a:avLst/>
              <a:gdLst/>
              <a:ahLst/>
              <a:cxnLst>
                <a:cxn ang="0">
                  <a:pos x="10" y="25"/>
                </a:cxn>
                <a:cxn ang="0">
                  <a:pos x="0" y="9"/>
                </a:cxn>
                <a:cxn ang="0">
                  <a:pos x="10" y="0"/>
                </a:cxn>
                <a:cxn ang="0">
                  <a:pos x="16" y="0"/>
                </a:cxn>
                <a:cxn ang="0">
                  <a:pos x="10" y="25"/>
                </a:cxn>
              </a:cxnLst>
              <a:rect l="0" t="0" r="r" b="b"/>
              <a:pathLst>
                <a:path w="17" h="26">
                  <a:moveTo>
                    <a:pt x="10" y="25"/>
                  </a:moveTo>
                  <a:lnTo>
                    <a:pt x="0" y="9"/>
                  </a:lnTo>
                  <a:lnTo>
                    <a:pt x="10" y="0"/>
                  </a:lnTo>
                  <a:lnTo>
                    <a:pt x="16" y="0"/>
                  </a:lnTo>
                  <a:lnTo>
                    <a:pt x="1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3" name="Freeform 161"/>
            <p:cNvSpPr>
              <a:spLocks/>
            </p:cNvSpPr>
            <p:nvPr/>
          </p:nvSpPr>
          <p:spPr bwMode="auto">
            <a:xfrm>
              <a:off x="3350" y="2354"/>
              <a:ext cx="78" cy="34"/>
            </a:xfrm>
            <a:custGeom>
              <a:avLst/>
              <a:gdLst/>
              <a:ahLst/>
              <a:cxnLst>
                <a:cxn ang="0">
                  <a:pos x="65" y="34"/>
                </a:cxn>
                <a:cxn ang="0">
                  <a:pos x="82" y="17"/>
                </a:cxn>
                <a:cxn ang="0">
                  <a:pos x="82" y="9"/>
                </a:cxn>
                <a:cxn ang="0">
                  <a:pos x="74" y="0"/>
                </a:cxn>
                <a:cxn ang="0">
                  <a:pos x="50" y="25"/>
                </a:cxn>
                <a:cxn ang="0">
                  <a:pos x="25" y="25"/>
                </a:cxn>
                <a:cxn ang="0">
                  <a:pos x="10" y="25"/>
                </a:cxn>
                <a:cxn ang="0">
                  <a:pos x="0" y="34"/>
                </a:cxn>
                <a:cxn ang="0">
                  <a:pos x="10" y="42"/>
                </a:cxn>
                <a:cxn ang="0">
                  <a:pos x="16" y="42"/>
                </a:cxn>
                <a:cxn ang="0">
                  <a:pos x="25" y="42"/>
                </a:cxn>
                <a:cxn ang="0">
                  <a:pos x="34" y="42"/>
                </a:cxn>
                <a:cxn ang="0">
                  <a:pos x="41" y="42"/>
                </a:cxn>
                <a:cxn ang="0">
                  <a:pos x="50" y="42"/>
                </a:cxn>
                <a:cxn ang="0">
                  <a:pos x="50" y="34"/>
                </a:cxn>
                <a:cxn ang="0">
                  <a:pos x="57" y="34"/>
                </a:cxn>
                <a:cxn ang="0">
                  <a:pos x="65" y="34"/>
                </a:cxn>
              </a:cxnLst>
              <a:rect l="0" t="0" r="r" b="b"/>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4" name="Freeform 162"/>
            <p:cNvSpPr>
              <a:spLocks/>
            </p:cNvSpPr>
            <p:nvPr/>
          </p:nvSpPr>
          <p:spPr bwMode="auto">
            <a:xfrm>
              <a:off x="3420" y="2348"/>
              <a:ext cx="16" cy="14"/>
            </a:xfrm>
            <a:custGeom>
              <a:avLst/>
              <a:gdLst/>
              <a:ahLst/>
              <a:cxnLst>
                <a:cxn ang="0">
                  <a:pos x="16" y="16"/>
                </a:cxn>
                <a:cxn ang="0">
                  <a:pos x="0" y="7"/>
                </a:cxn>
                <a:cxn ang="0">
                  <a:pos x="0" y="0"/>
                </a:cxn>
                <a:cxn ang="0">
                  <a:pos x="16" y="0"/>
                </a:cxn>
                <a:cxn ang="0">
                  <a:pos x="16" y="16"/>
                </a:cxn>
              </a:cxnLst>
              <a:rect l="0" t="0" r="r" b="b"/>
              <a:pathLst>
                <a:path w="17" h="17">
                  <a:moveTo>
                    <a:pt x="16" y="16"/>
                  </a:moveTo>
                  <a:lnTo>
                    <a:pt x="0" y="7"/>
                  </a:lnTo>
                  <a:lnTo>
                    <a:pt x="0" y="0"/>
                  </a:lnTo>
                  <a:lnTo>
                    <a:pt x="16" y="0"/>
                  </a:lnTo>
                  <a:lnTo>
                    <a:pt x="16"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5" name="Freeform 163"/>
            <p:cNvSpPr>
              <a:spLocks/>
            </p:cNvSpPr>
            <p:nvPr/>
          </p:nvSpPr>
          <p:spPr bwMode="auto">
            <a:xfrm>
              <a:off x="3382" y="2368"/>
              <a:ext cx="84" cy="85"/>
            </a:xfrm>
            <a:custGeom>
              <a:avLst/>
              <a:gdLst/>
              <a:ahLst/>
              <a:cxnLst>
                <a:cxn ang="0">
                  <a:pos x="0" y="106"/>
                </a:cxn>
                <a:cxn ang="0">
                  <a:pos x="23" y="106"/>
                </a:cxn>
                <a:cxn ang="0">
                  <a:pos x="31" y="97"/>
                </a:cxn>
                <a:cxn ang="0">
                  <a:pos x="40" y="89"/>
                </a:cxn>
                <a:cxn ang="0">
                  <a:pos x="56" y="82"/>
                </a:cxn>
                <a:cxn ang="0">
                  <a:pos x="65" y="72"/>
                </a:cxn>
                <a:cxn ang="0">
                  <a:pos x="65" y="66"/>
                </a:cxn>
                <a:cxn ang="0">
                  <a:pos x="81" y="41"/>
                </a:cxn>
                <a:cxn ang="0">
                  <a:pos x="88" y="32"/>
                </a:cxn>
                <a:cxn ang="0">
                  <a:pos x="72" y="17"/>
                </a:cxn>
                <a:cxn ang="0">
                  <a:pos x="56" y="8"/>
                </a:cxn>
                <a:cxn ang="0">
                  <a:pos x="48" y="0"/>
                </a:cxn>
                <a:cxn ang="0">
                  <a:pos x="31" y="17"/>
                </a:cxn>
                <a:cxn ang="0">
                  <a:pos x="40" y="25"/>
                </a:cxn>
                <a:cxn ang="0">
                  <a:pos x="48" y="32"/>
                </a:cxn>
                <a:cxn ang="0">
                  <a:pos x="48" y="41"/>
                </a:cxn>
                <a:cxn ang="0">
                  <a:pos x="48" y="48"/>
                </a:cxn>
                <a:cxn ang="0">
                  <a:pos x="48" y="57"/>
                </a:cxn>
                <a:cxn ang="0">
                  <a:pos x="40" y="57"/>
                </a:cxn>
                <a:cxn ang="0">
                  <a:pos x="31" y="66"/>
                </a:cxn>
                <a:cxn ang="0">
                  <a:pos x="23" y="72"/>
                </a:cxn>
                <a:cxn ang="0">
                  <a:pos x="16" y="82"/>
                </a:cxn>
                <a:cxn ang="0">
                  <a:pos x="7" y="89"/>
                </a:cxn>
                <a:cxn ang="0">
                  <a:pos x="0" y="97"/>
                </a:cxn>
                <a:cxn ang="0">
                  <a:pos x="0" y="106"/>
                </a:cxn>
              </a:cxnLst>
              <a:rect l="0" t="0" r="r" b="b"/>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6" name="Freeform 164"/>
            <p:cNvSpPr>
              <a:spLocks/>
            </p:cNvSpPr>
            <p:nvPr/>
          </p:nvSpPr>
          <p:spPr bwMode="auto">
            <a:xfrm>
              <a:off x="3258" y="2445"/>
              <a:ext cx="125" cy="53"/>
            </a:xfrm>
            <a:custGeom>
              <a:avLst/>
              <a:gdLst/>
              <a:ahLst/>
              <a:cxnLst>
                <a:cxn ang="0">
                  <a:pos x="0" y="16"/>
                </a:cxn>
                <a:cxn ang="0">
                  <a:pos x="8" y="9"/>
                </a:cxn>
                <a:cxn ang="0">
                  <a:pos x="32" y="32"/>
                </a:cxn>
                <a:cxn ang="0">
                  <a:pos x="41" y="50"/>
                </a:cxn>
                <a:cxn ang="0">
                  <a:pos x="97" y="9"/>
                </a:cxn>
                <a:cxn ang="0">
                  <a:pos x="131" y="0"/>
                </a:cxn>
                <a:cxn ang="0">
                  <a:pos x="131" y="9"/>
                </a:cxn>
                <a:cxn ang="0">
                  <a:pos x="122" y="16"/>
                </a:cxn>
                <a:cxn ang="0">
                  <a:pos x="122" y="25"/>
                </a:cxn>
                <a:cxn ang="0">
                  <a:pos x="90" y="32"/>
                </a:cxn>
                <a:cxn ang="0">
                  <a:pos x="57" y="57"/>
                </a:cxn>
                <a:cxn ang="0">
                  <a:pos x="41" y="57"/>
                </a:cxn>
                <a:cxn ang="0">
                  <a:pos x="25" y="65"/>
                </a:cxn>
                <a:cxn ang="0">
                  <a:pos x="8" y="65"/>
                </a:cxn>
                <a:cxn ang="0">
                  <a:pos x="0" y="16"/>
                </a:cxn>
              </a:cxnLst>
              <a:rect l="0" t="0" r="r" b="b"/>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7" name="Freeform 165"/>
            <p:cNvSpPr>
              <a:spLocks/>
            </p:cNvSpPr>
            <p:nvPr/>
          </p:nvSpPr>
          <p:spPr bwMode="auto">
            <a:xfrm>
              <a:off x="3711" y="2304"/>
              <a:ext cx="91" cy="45"/>
            </a:xfrm>
            <a:custGeom>
              <a:avLst/>
              <a:gdLst/>
              <a:ahLst/>
              <a:cxnLst>
                <a:cxn ang="0">
                  <a:pos x="6" y="0"/>
                </a:cxn>
                <a:cxn ang="0">
                  <a:pos x="0" y="23"/>
                </a:cxn>
                <a:cxn ang="0">
                  <a:pos x="15" y="31"/>
                </a:cxn>
                <a:cxn ang="0">
                  <a:pos x="87" y="56"/>
                </a:cxn>
                <a:cxn ang="0">
                  <a:pos x="96" y="56"/>
                </a:cxn>
                <a:cxn ang="0">
                  <a:pos x="96" y="47"/>
                </a:cxn>
                <a:cxn ang="0">
                  <a:pos x="96" y="31"/>
                </a:cxn>
                <a:cxn ang="0">
                  <a:pos x="72" y="31"/>
                </a:cxn>
                <a:cxn ang="0">
                  <a:pos x="55" y="23"/>
                </a:cxn>
                <a:cxn ang="0">
                  <a:pos x="47" y="15"/>
                </a:cxn>
                <a:cxn ang="0">
                  <a:pos x="40" y="15"/>
                </a:cxn>
                <a:cxn ang="0">
                  <a:pos x="24" y="0"/>
                </a:cxn>
                <a:cxn ang="0">
                  <a:pos x="6" y="0"/>
                </a:cxn>
              </a:cxnLst>
              <a:rect l="0" t="0" r="r" b="b"/>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8" name="Freeform 166"/>
            <p:cNvSpPr>
              <a:spLocks/>
            </p:cNvSpPr>
            <p:nvPr/>
          </p:nvSpPr>
          <p:spPr bwMode="auto">
            <a:xfrm>
              <a:off x="3802" y="2348"/>
              <a:ext cx="63" cy="58"/>
            </a:xfrm>
            <a:custGeom>
              <a:avLst/>
              <a:gdLst/>
              <a:ahLst/>
              <a:cxnLst>
                <a:cxn ang="0">
                  <a:pos x="66" y="65"/>
                </a:cxn>
                <a:cxn ang="0">
                  <a:pos x="56" y="41"/>
                </a:cxn>
                <a:cxn ang="0">
                  <a:pos x="56" y="32"/>
                </a:cxn>
                <a:cxn ang="0">
                  <a:pos x="49" y="41"/>
                </a:cxn>
                <a:cxn ang="0">
                  <a:pos x="41" y="41"/>
                </a:cxn>
                <a:cxn ang="0">
                  <a:pos x="41" y="32"/>
                </a:cxn>
                <a:cxn ang="0">
                  <a:pos x="56" y="16"/>
                </a:cxn>
                <a:cxn ang="0">
                  <a:pos x="24" y="16"/>
                </a:cxn>
                <a:cxn ang="0">
                  <a:pos x="24" y="0"/>
                </a:cxn>
                <a:cxn ang="0">
                  <a:pos x="16" y="0"/>
                </a:cxn>
                <a:cxn ang="0">
                  <a:pos x="9" y="0"/>
                </a:cxn>
                <a:cxn ang="0">
                  <a:pos x="9" y="7"/>
                </a:cxn>
                <a:cxn ang="0">
                  <a:pos x="0" y="24"/>
                </a:cxn>
                <a:cxn ang="0">
                  <a:pos x="9" y="24"/>
                </a:cxn>
                <a:cxn ang="0">
                  <a:pos x="16" y="65"/>
                </a:cxn>
                <a:cxn ang="0">
                  <a:pos x="34" y="65"/>
                </a:cxn>
                <a:cxn ang="0">
                  <a:pos x="49" y="49"/>
                </a:cxn>
                <a:cxn ang="0">
                  <a:pos x="56" y="72"/>
                </a:cxn>
                <a:cxn ang="0">
                  <a:pos x="66" y="65"/>
                </a:cxn>
              </a:cxnLst>
              <a:rect l="0" t="0" r="r" b="b"/>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39" name="Freeform 167"/>
            <p:cNvSpPr>
              <a:spLocks/>
            </p:cNvSpPr>
            <p:nvPr/>
          </p:nvSpPr>
          <p:spPr bwMode="auto">
            <a:xfrm>
              <a:off x="3855" y="2328"/>
              <a:ext cx="108" cy="202"/>
            </a:xfrm>
            <a:custGeom>
              <a:avLst/>
              <a:gdLst/>
              <a:ahLst/>
              <a:cxnLst>
                <a:cxn ang="0">
                  <a:pos x="83" y="252"/>
                </a:cxn>
                <a:cxn ang="0">
                  <a:pos x="99" y="218"/>
                </a:cxn>
                <a:cxn ang="0">
                  <a:pos x="90" y="196"/>
                </a:cxn>
                <a:cxn ang="0">
                  <a:pos x="83" y="178"/>
                </a:cxn>
                <a:cxn ang="0">
                  <a:pos x="83" y="162"/>
                </a:cxn>
                <a:cxn ang="0">
                  <a:pos x="74" y="138"/>
                </a:cxn>
                <a:cxn ang="0">
                  <a:pos x="74" y="121"/>
                </a:cxn>
                <a:cxn ang="0">
                  <a:pos x="106" y="106"/>
                </a:cxn>
                <a:cxn ang="0">
                  <a:pos x="115" y="90"/>
                </a:cxn>
                <a:cxn ang="0">
                  <a:pos x="106" y="90"/>
                </a:cxn>
                <a:cxn ang="0">
                  <a:pos x="90" y="81"/>
                </a:cxn>
                <a:cxn ang="0">
                  <a:pos x="90" y="74"/>
                </a:cxn>
                <a:cxn ang="0">
                  <a:pos x="90" y="66"/>
                </a:cxn>
                <a:cxn ang="0">
                  <a:pos x="83" y="57"/>
                </a:cxn>
                <a:cxn ang="0">
                  <a:pos x="74" y="57"/>
                </a:cxn>
                <a:cxn ang="0">
                  <a:pos x="83" y="16"/>
                </a:cxn>
                <a:cxn ang="0">
                  <a:pos x="74" y="0"/>
                </a:cxn>
                <a:cxn ang="0">
                  <a:pos x="65" y="0"/>
                </a:cxn>
                <a:cxn ang="0">
                  <a:pos x="65" y="16"/>
                </a:cxn>
                <a:cxn ang="0">
                  <a:pos x="50" y="16"/>
                </a:cxn>
                <a:cxn ang="0">
                  <a:pos x="41" y="25"/>
                </a:cxn>
                <a:cxn ang="0">
                  <a:pos x="25" y="57"/>
                </a:cxn>
                <a:cxn ang="0">
                  <a:pos x="18" y="66"/>
                </a:cxn>
                <a:cxn ang="0">
                  <a:pos x="10" y="81"/>
                </a:cxn>
                <a:cxn ang="0">
                  <a:pos x="10" y="90"/>
                </a:cxn>
                <a:cxn ang="0">
                  <a:pos x="0" y="97"/>
                </a:cxn>
                <a:cxn ang="0">
                  <a:pos x="18" y="115"/>
                </a:cxn>
                <a:cxn ang="0">
                  <a:pos x="25" y="131"/>
                </a:cxn>
                <a:cxn ang="0">
                  <a:pos x="34" y="155"/>
                </a:cxn>
                <a:cxn ang="0">
                  <a:pos x="25" y="162"/>
                </a:cxn>
                <a:cxn ang="0">
                  <a:pos x="41" y="171"/>
                </a:cxn>
                <a:cxn ang="0">
                  <a:pos x="59" y="155"/>
                </a:cxn>
                <a:cxn ang="0">
                  <a:pos x="65" y="162"/>
                </a:cxn>
                <a:cxn ang="0">
                  <a:pos x="83" y="211"/>
                </a:cxn>
                <a:cxn ang="0">
                  <a:pos x="83" y="252"/>
                </a:cxn>
              </a:cxnLst>
              <a:rect l="0" t="0" r="r" b="b"/>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40" name="Freeform 168"/>
            <p:cNvSpPr>
              <a:spLocks/>
            </p:cNvSpPr>
            <p:nvPr/>
          </p:nvSpPr>
          <p:spPr bwMode="auto">
            <a:xfrm>
              <a:off x="3924" y="2413"/>
              <a:ext cx="92" cy="156"/>
            </a:xfrm>
            <a:custGeom>
              <a:avLst/>
              <a:gdLst/>
              <a:ahLst/>
              <a:cxnLst>
                <a:cxn ang="0">
                  <a:pos x="32" y="0"/>
                </a:cxn>
                <a:cxn ang="0">
                  <a:pos x="0" y="15"/>
                </a:cxn>
                <a:cxn ang="0">
                  <a:pos x="0" y="32"/>
                </a:cxn>
                <a:cxn ang="0">
                  <a:pos x="9" y="56"/>
                </a:cxn>
                <a:cxn ang="0">
                  <a:pos x="9" y="72"/>
                </a:cxn>
                <a:cxn ang="0">
                  <a:pos x="16" y="90"/>
                </a:cxn>
                <a:cxn ang="0">
                  <a:pos x="25" y="112"/>
                </a:cxn>
                <a:cxn ang="0">
                  <a:pos x="9" y="146"/>
                </a:cxn>
                <a:cxn ang="0">
                  <a:pos x="9" y="153"/>
                </a:cxn>
                <a:cxn ang="0">
                  <a:pos x="9" y="162"/>
                </a:cxn>
                <a:cxn ang="0">
                  <a:pos x="32" y="186"/>
                </a:cxn>
                <a:cxn ang="0">
                  <a:pos x="32" y="177"/>
                </a:cxn>
                <a:cxn ang="0">
                  <a:pos x="41" y="186"/>
                </a:cxn>
                <a:cxn ang="0">
                  <a:pos x="50" y="195"/>
                </a:cxn>
                <a:cxn ang="0">
                  <a:pos x="56" y="186"/>
                </a:cxn>
                <a:cxn ang="0">
                  <a:pos x="50" y="177"/>
                </a:cxn>
                <a:cxn ang="0">
                  <a:pos x="32" y="177"/>
                </a:cxn>
                <a:cxn ang="0">
                  <a:pos x="25" y="146"/>
                </a:cxn>
                <a:cxn ang="0">
                  <a:pos x="16" y="146"/>
                </a:cxn>
                <a:cxn ang="0">
                  <a:pos x="16" y="137"/>
                </a:cxn>
                <a:cxn ang="0">
                  <a:pos x="25" y="112"/>
                </a:cxn>
                <a:cxn ang="0">
                  <a:pos x="25" y="97"/>
                </a:cxn>
                <a:cxn ang="0">
                  <a:pos x="41" y="97"/>
                </a:cxn>
                <a:cxn ang="0">
                  <a:pos x="41" y="105"/>
                </a:cxn>
                <a:cxn ang="0">
                  <a:pos x="50" y="105"/>
                </a:cxn>
                <a:cxn ang="0">
                  <a:pos x="65" y="122"/>
                </a:cxn>
                <a:cxn ang="0">
                  <a:pos x="65" y="112"/>
                </a:cxn>
                <a:cxn ang="0">
                  <a:pos x="56" y="97"/>
                </a:cxn>
                <a:cxn ang="0">
                  <a:pos x="65" y="80"/>
                </a:cxn>
                <a:cxn ang="0">
                  <a:pos x="97" y="80"/>
                </a:cxn>
                <a:cxn ang="0">
                  <a:pos x="97" y="65"/>
                </a:cxn>
                <a:cxn ang="0">
                  <a:pos x="90" y="56"/>
                </a:cxn>
                <a:cxn ang="0">
                  <a:pos x="81" y="40"/>
                </a:cxn>
                <a:cxn ang="0">
                  <a:pos x="75" y="25"/>
                </a:cxn>
                <a:cxn ang="0">
                  <a:pos x="56" y="32"/>
                </a:cxn>
                <a:cxn ang="0">
                  <a:pos x="41" y="40"/>
                </a:cxn>
                <a:cxn ang="0">
                  <a:pos x="41" y="15"/>
                </a:cxn>
                <a:cxn ang="0">
                  <a:pos x="32" y="9"/>
                </a:cxn>
                <a:cxn ang="0">
                  <a:pos x="32" y="0"/>
                </a:cxn>
              </a:cxnLst>
              <a:rect l="0" t="0" r="r" b="b"/>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41" name="Freeform 169"/>
            <p:cNvSpPr>
              <a:spLocks/>
            </p:cNvSpPr>
            <p:nvPr/>
          </p:nvSpPr>
          <p:spPr bwMode="auto">
            <a:xfrm>
              <a:off x="3955" y="2393"/>
              <a:ext cx="85" cy="93"/>
            </a:xfrm>
            <a:custGeom>
              <a:avLst/>
              <a:gdLst/>
              <a:ahLst/>
              <a:cxnLst>
                <a:cxn ang="0">
                  <a:pos x="90" y="105"/>
                </a:cxn>
                <a:cxn ang="0">
                  <a:pos x="90" y="90"/>
                </a:cxn>
                <a:cxn ang="0">
                  <a:pos x="74" y="74"/>
                </a:cxn>
                <a:cxn ang="0">
                  <a:pos x="74" y="65"/>
                </a:cxn>
                <a:cxn ang="0">
                  <a:pos x="43" y="40"/>
                </a:cxn>
                <a:cxn ang="0">
                  <a:pos x="58" y="34"/>
                </a:cxn>
                <a:cxn ang="0">
                  <a:pos x="49" y="25"/>
                </a:cxn>
                <a:cxn ang="0">
                  <a:pos x="33" y="16"/>
                </a:cxn>
                <a:cxn ang="0">
                  <a:pos x="24" y="0"/>
                </a:cxn>
                <a:cxn ang="0">
                  <a:pos x="18" y="0"/>
                </a:cxn>
                <a:cxn ang="0">
                  <a:pos x="18" y="16"/>
                </a:cxn>
                <a:cxn ang="0">
                  <a:pos x="9" y="16"/>
                </a:cxn>
                <a:cxn ang="0">
                  <a:pos x="9" y="9"/>
                </a:cxn>
                <a:cxn ang="0">
                  <a:pos x="0" y="25"/>
                </a:cxn>
                <a:cxn ang="0">
                  <a:pos x="0" y="34"/>
                </a:cxn>
                <a:cxn ang="0">
                  <a:pos x="9" y="40"/>
                </a:cxn>
                <a:cxn ang="0">
                  <a:pos x="9" y="65"/>
                </a:cxn>
                <a:cxn ang="0">
                  <a:pos x="24" y="57"/>
                </a:cxn>
                <a:cxn ang="0">
                  <a:pos x="43" y="50"/>
                </a:cxn>
                <a:cxn ang="0">
                  <a:pos x="49" y="65"/>
                </a:cxn>
                <a:cxn ang="0">
                  <a:pos x="58" y="81"/>
                </a:cxn>
                <a:cxn ang="0">
                  <a:pos x="65" y="90"/>
                </a:cxn>
                <a:cxn ang="0">
                  <a:pos x="65" y="105"/>
                </a:cxn>
                <a:cxn ang="0">
                  <a:pos x="74" y="115"/>
                </a:cxn>
                <a:cxn ang="0">
                  <a:pos x="74" y="105"/>
                </a:cxn>
                <a:cxn ang="0">
                  <a:pos x="90" y="105"/>
                </a:cxn>
              </a:cxnLst>
              <a:rect l="0" t="0" r="r" b="b"/>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2" name="Freeform 170"/>
            <p:cNvSpPr>
              <a:spLocks/>
            </p:cNvSpPr>
            <p:nvPr/>
          </p:nvSpPr>
          <p:spPr bwMode="auto">
            <a:xfrm>
              <a:off x="3977" y="2388"/>
              <a:ext cx="87" cy="148"/>
            </a:xfrm>
            <a:custGeom>
              <a:avLst/>
              <a:gdLst/>
              <a:ahLst/>
              <a:cxnLst>
                <a:cxn ang="0">
                  <a:pos x="0" y="7"/>
                </a:cxn>
                <a:cxn ang="0">
                  <a:pos x="0" y="0"/>
                </a:cxn>
                <a:cxn ang="0">
                  <a:pos x="9" y="7"/>
                </a:cxn>
                <a:cxn ang="0">
                  <a:pos x="41" y="0"/>
                </a:cxn>
                <a:cxn ang="0">
                  <a:pos x="59" y="0"/>
                </a:cxn>
                <a:cxn ang="0">
                  <a:pos x="59" y="16"/>
                </a:cxn>
                <a:cxn ang="0">
                  <a:pos x="74" y="16"/>
                </a:cxn>
                <a:cxn ang="0">
                  <a:pos x="59" y="23"/>
                </a:cxn>
                <a:cxn ang="0">
                  <a:pos x="50" y="41"/>
                </a:cxn>
                <a:cxn ang="0">
                  <a:pos x="41" y="47"/>
                </a:cxn>
                <a:cxn ang="0">
                  <a:pos x="82" y="104"/>
                </a:cxn>
                <a:cxn ang="0">
                  <a:pos x="91" y="122"/>
                </a:cxn>
                <a:cxn ang="0">
                  <a:pos x="82" y="154"/>
                </a:cxn>
                <a:cxn ang="0">
                  <a:pos x="66" y="162"/>
                </a:cxn>
                <a:cxn ang="0">
                  <a:pos x="59" y="162"/>
                </a:cxn>
                <a:cxn ang="0">
                  <a:pos x="50" y="178"/>
                </a:cxn>
                <a:cxn ang="0">
                  <a:pos x="34" y="185"/>
                </a:cxn>
                <a:cxn ang="0">
                  <a:pos x="34" y="169"/>
                </a:cxn>
                <a:cxn ang="0">
                  <a:pos x="25" y="162"/>
                </a:cxn>
                <a:cxn ang="0">
                  <a:pos x="41" y="154"/>
                </a:cxn>
                <a:cxn ang="0">
                  <a:pos x="50" y="144"/>
                </a:cxn>
                <a:cxn ang="0">
                  <a:pos x="66" y="137"/>
                </a:cxn>
                <a:cxn ang="0">
                  <a:pos x="66" y="112"/>
                </a:cxn>
                <a:cxn ang="0">
                  <a:pos x="66" y="97"/>
                </a:cxn>
                <a:cxn ang="0">
                  <a:pos x="50" y="81"/>
                </a:cxn>
                <a:cxn ang="0">
                  <a:pos x="50" y="72"/>
                </a:cxn>
                <a:cxn ang="0">
                  <a:pos x="19" y="47"/>
                </a:cxn>
                <a:cxn ang="0">
                  <a:pos x="34" y="41"/>
                </a:cxn>
                <a:cxn ang="0">
                  <a:pos x="25" y="32"/>
                </a:cxn>
                <a:cxn ang="0">
                  <a:pos x="9" y="23"/>
                </a:cxn>
                <a:cxn ang="0">
                  <a:pos x="0" y="7"/>
                </a:cxn>
              </a:cxnLst>
              <a:rect l="0" t="0" r="r" b="b"/>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3" name="Freeform 171"/>
            <p:cNvSpPr>
              <a:spLocks/>
            </p:cNvSpPr>
            <p:nvPr/>
          </p:nvSpPr>
          <p:spPr bwMode="auto">
            <a:xfrm>
              <a:off x="3977" y="2477"/>
              <a:ext cx="63" cy="41"/>
            </a:xfrm>
            <a:custGeom>
              <a:avLst/>
              <a:gdLst/>
              <a:ahLst/>
              <a:cxnLst>
                <a:cxn ang="0">
                  <a:pos x="25" y="50"/>
                </a:cxn>
                <a:cxn ang="0">
                  <a:pos x="41" y="42"/>
                </a:cxn>
                <a:cxn ang="0">
                  <a:pos x="50" y="32"/>
                </a:cxn>
                <a:cxn ang="0">
                  <a:pos x="66" y="25"/>
                </a:cxn>
                <a:cxn ang="0">
                  <a:pos x="66" y="0"/>
                </a:cxn>
                <a:cxn ang="0">
                  <a:pos x="50" y="0"/>
                </a:cxn>
                <a:cxn ang="0">
                  <a:pos x="50" y="10"/>
                </a:cxn>
                <a:cxn ang="0">
                  <a:pos x="41" y="0"/>
                </a:cxn>
                <a:cxn ang="0">
                  <a:pos x="9" y="0"/>
                </a:cxn>
                <a:cxn ang="0">
                  <a:pos x="0" y="17"/>
                </a:cxn>
                <a:cxn ang="0">
                  <a:pos x="9" y="32"/>
                </a:cxn>
                <a:cxn ang="0">
                  <a:pos x="9" y="42"/>
                </a:cxn>
                <a:cxn ang="0">
                  <a:pos x="9" y="50"/>
                </a:cxn>
                <a:cxn ang="0">
                  <a:pos x="25" y="50"/>
                </a:cxn>
              </a:cxnLst>
              <a:rect l="0" t="0" r="r" b="b"/>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4" name="Freeform 172"/>
            <p:cNvSpPr>
              <a:spLocks/>
            </p:cNvSpPr>
            <p:nvPr/>
          </p:nvSpPr>
          <p:spPr bwMode="auto">
            <a:xfrm>
              <a:off x="3955" y="2554"/>
              <a:ext cx="46" cy="60"/>
            </a:xfrm>
            <a:custGeom>
              <a:avLst/>
              <a:gdLst/>
              <a:ahLst/>
              <a:cxnLst>
                <a:cxn ang="0">
                  <a:pos x="24" y="9"/>
                </a:cxn>
                <a:cxn ang="0">
                  <a:pos x="18" y="18"/>
                </a:cxn>
                <a:cxn ang="0">
                  <a:pos x="9" y="9"/>
                </a:cxn>
                <a:cxn ang="0">
                  <a:pos x="0" y="0"/>
                </a:cxn>
                <a:cxn ang="0">
                  <a:pos x="0" y="9"/>
                </a:cxn>
                <a:cxn ang="0">
                  <a:pos x="0" y="34"/>
                </a:cxn>
                <a:cxn ang="0">
                  <a:pos x="18" y="50"/>
                </a:cxn>
                <a:cxn ang="0">
                  <a:pos x="43" y="74"/>
                </a:cxn>
                <a:cxn ang="0">
                  <a:pos x="49" y="74"/>
                </a:cxn>
                <a:cxn ang="0">
                  <a:pos x="43" y="50"/>
                </a:cxn>
                <a:cxn ang="0">
                  <a:pos x="43" y="25"/>
                </a:cxn>
                <a:cxn ang="0">
                  <a:pos x="24" y="9"/>
                </a:cxn>
              </a:cxnLst>
              <a:rect l="0" t="0" r="r" b="b"/>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5" name="Freeform 173"/>
            <p:cNvSpPr>
              <a:spLocks/>
            </p:cNvSpPr>
            <p:nvPr/>
          </p:nvSpPr>
          <p:spPr bwMode="auto">
            <a:xfrm>
              <a:off x="4063" y="2554"/>
              <a:ext cx="124" cy="60"/>
            </a:xfrm>
            <a:custGeom>
              <a:avLst/>
              <a:gdLst/>
              <a:ahLst/>
              <a:cxnLst>
                <a:cxn ang="0">
                  <a:pos x="71" y="25"/>
                </a:cxn>
                <a:cxn ang="0">
                  <a:pos x="80" y="25"/>
                </a:cxn>
                <a:cxn ang="0">
                  <a:pos x="71" y="34"/>
                </a:cxn>
                <a:cxn ang="0">
                  <a:pos x="65" y="34"/>
                </a:cxn>
                <a:cxn ang="0">
                  <a:pos x="56" y="34"/>
                </a:cxn>
                <a:cxn ang="0">
                  <a:pos x="40" y="50"/>
                </a:cxn>
                <a:cxn ang="0">
                  <a:pos x="25" y="50"/>
                </a:cxn>
                <a:cxn ang="0">
                  <a:pos x="25" y="65"/>
                </a:cxn>
                <a:cxn ang="0">
                  <a:pos x="0" y="65"/>
                </a:cxn>
                <a:cxn ang="0">
                  <a:pos x="15" y="74"/>
                </a:cxn>
                <a:cxn ang="0">
                  <a:pos x="31" y="74"/>
                </a:cxn>
                <a:cxn ang="0">
                  <a:pos x="40" y="65"/>
                </a:cxn>
                <a:cxn ang="0">
                  <a:pos x="56" y="74"/>
                </a:cxn>
                <a:cxn ang="0">
                  <a:pos x="65" y="65"/>
                </a:cxn>
                <a:cxn ang="0">
                  <a:pos x="89" y="34"/>
                </a:cxn>
                <a:cxn ang="0">
                  <a:pos x="112" y="34"/>
                </a:cxn>
                <a:cxn ang="0">
                  <a:pos x="120" y="34"/>
                </a:cxn>
                <a:cxn ang="0">
                  <a:pos x="112" y="25"/>
                </a:cxn>
                <a:cxn ang="0">
                  <a:pos x="130" y="25"/>
                </a:cxn>
                <a:cxn ang="0">
                  <a:pos x="105" y="18"/>
                </a:cxn>
                <a:cxn ang="0">
                  <a:pos x="105" y="9"/>
                </a:cxn>
                <a:cxn ang="0">
                  <a:pos x="96" y="0"/>
                </a:cxn>
                <a:cxn ang="0">
                  <a:pos x="80" y="18"/>
                </a:cxn>
                <a:cxn ang="0">
                  <a:pos x="71" y="25"/>
                </a:cxn>
              </a:cxnLst>
              <a:rect l="0" t="0" r="r" b="b"/>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6" name="Freeform 174"/>
            <p:cNvSpPr>
              <a:spLocks/>
            </p:cNvSpPr>
            <p:nvPr/>
          </p:nvSpPr>
          <p:spPr bwMode="auto">
            <a:xfrm>
              <a:off x="4116" y="2574"/>
              <a:ext cx="23" cy="14"/>
            </a:xfrm>
            <a:custGeom>
              <a:avLst/>
              <a:gdLst/>
              <a:ahLst/>
              <a:cxnLst>
                <a:cxn ang="0">
                  <a:pos x="0" y="16"/>
                </a:cxn>
                <a:cxn ang="0">
                  <a:pos x="9" y="16"/>
                </a:cxn>
                <a:cxn ang="0">
                  <a:pos x="15" y="16"/>
                </a:cxn>
                <a:cxn ang="0">
                  <a:pos x="24" y="0"/>
                </a:cxn>
                <a:cxn ang="0">
                  <a:pos x="15" y="0"/>
                </a:cxn>
                <a:cxn ang="0">
                  <a:pos x="0" y="16"/>
                </a:cxn>
              </a:cxnLst>
              <a:rect l="0" t="0" r="r" b="b"/>
              <a:pathLst>
                <a:path w="25" h="17">
                  <a:moveTo>
                    <a:pt x="0" y="16"/>
                  </a:moveTo>
                  <a:lnTo>
                    <a:pt x="9" y="16"/>
                  </a:lnTo>
                  <a:lnTo>
                    <a:pt x="15" y="16"/>
                  </a:lnTo>
                  <a:lnTo>
                    <a:pt x="24" y="0"/>
                  </a:lnTo>
                  <a:lnTo>
                    <a:pt x="15"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7" name="Freeform 175"/>
            <p:cNvSpPr>
              <a:spLocks/>
            </p:cNvSpPr>
            <p:nvPr/>
          </p:nvSpPr>
          <p:spPr bwMode="auto">
            <a:xfrm>
              <a:off x="4054" y="2581"/>
              <a:ext cx="123" cy="85"/>
            </a:xfrm>
            <a:custGeom>
              <a:avLst/>
              <a:gdLst/>
              <a:ahLst/>
              <a:cxnLst>
                <a:cxn ang="0">
                  <a:pos x="9" y="31"/>
                </a:cxn>
                <a:cxn ang="0">
                  <a:pos x="24" y="40"/>
                </a:cxn>
                <a:cxn ang="0">
                  <a:pos x="40" y="40"/>
                </a:cxn>
                <a:cxn ang="0">
                  <a:pos x="49" y="31"/>
                </a:cxn>
                <a:cxn ang="0">
                  <a:pos x="65" y="40"/>
                </a:cxn>
                <a:cxn ang="0">
                  <a:pos x="74" y="31"/>
                </a:cxn>
                <a:cxn ang="0">
                  <a:pos x="98" y="0"/>
                </a:cxn>
                <a:cxn ang="0">
                  <a:pos x="121" y="0"/>
                </a:cxn>
                <a:cxn ang="0">
                  <a:pos x="114" y="16"/>
                </a:cxn>
                <a:cxn ang="0">
                  <a:pos x="121" y="25"/>
                </a:cxn>
                <a:cxn ang="0">
                  <a:pos x="114" y="31"/>
                </a:cxn>
                <a:cxn ang="0">
                  <a:pos x="129" y="40"/>
                </a:cxn>
                <a:cxn ang="0">
                  <a:pos x="121" y="48"/>
                </a:cxn>
                <a:cxn ang="0">
                  <a:pos x="105" y="65"/>
                </a:cxn>
                <a:cxn ang="0">
                  <a:pos x="98" y="81"/>
                </a:cxn>
                <a:cxn ang="0">
                  <a:pos x="105" y="81"/>
                </a:cxn>
                <a:cxn ang="0">
                  <a:pos x="98" y="97"/>
                </a:cxn>
                <a:cxn ang="0">
                  <a:pos x="80" y="105"/>
                </a:cxn>
                <a:cxn ang="0">
                  <a:pos x="74" y="97"/>
                </a:cxn>
                <a:cxn ang="0">
                  <a:pos x="57" y="97"/>
                </a:cxn>
                <a:cxn ang="0">
                  <a:pos x="40" y="97"/>
                </a:cxn>
                <a:cxn ang="0">
                  <a:pos x="40" y="88"/>
                </a:cxn>
                <a:cxn ang="0">
                  <a:pos x="24" y="88"/>
                </a:cxn>
                <a:cxn ang="0">
                  <a:pos x="17" y="72"/>
                </a:cxn>
                <a:cxn ang="0">
                  <a:pos x="9" y="56"/>
                </a:cxn>
                <a:cxn ang="0">
                  <a:pos x="0" y="40"/>
                </a:cxn>
                <a:cxn ang="0">
                  <a:pos x="9" y="31"/>
                </a:cxn>
              </a:cxnLst>
              <a:rect l="0" t="0" r="r" b="b"/>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8" name="Freeform 176"/>
            <p:cNvSpPr>
              <a:spLocks/>
            </p:cNvSpPr>
            <p:nvPr/>
          </p:nvSpPr>
          <p:spPr bwMode="auto">
            <a:xfrm>
              <a:off x="4323" y="2626"/>
              <a:ext cx="124" cy="90"/>
            </a:xfrm>
            <a:custGeom>
              <a:avLst/>
              <a:gdLst/>
              <a:ahLst/>
              <a:cxnLst>
                <a:cxn ang="0">
                  <a:pos x="130" y="32"/>
                </a:cxn>
                <a:cxn ang="0">
                  <a:pos x="130" y="65"/>
                </a:cxn>
                <a:cxn ang="0">
                  <a:pos x="130" y="112"/>
                </a:cxn>
                <a:cxn ang="0">
                  <a:pos x="112" y="97"/>
                </a:cxn>
                <a:cxn ang="0">
                  <a:pos x="88" y="106"/>
                </a:cxn>
                <a:cxn ang="0">
                  <a:pos x="97" y="89"/>
                </a:cxn>
                <a:cxn ang="0">
                  <a:pos x="88" y="72"/>
                </a:cxn>
                <a:cxn ang="0">
                  <a:pos x="31" y="41"/>
                </a:cxn>
                <a:cxn ang="0">
                  <a:pos x="25" y="49"/>
                </a:cxn>
                <a:cxn ang="0">
                  <a:pos x="25" y="41"/>
                </a:cxn>
                <a:cxn ang="0">
                  <a:pos x="16" y="32"/>
                </a:cxn>
                <a:cxn ang="0">
                  <a:pos x="31" y="32"/>
                </a:cxn>
                <a:cxn ang="0">
                  <a:pos x="40" y="25"/>
                </a:cxn>
                <a:cxn ang="0">
                  <a:pos x="16" y="25"/>
                </a:cxn>
                <a:cxn ang="0">
                  <a:pos x="6" y="16"/>
                </a:cxn>
                <a:cxn ang="0">
                  <a:pos x="0" y="16"/>
                </a:cxn>
                <a:cxn ang="0">
                  <a:pos x="16" y="0"/>
                </a:cxn>
                <a:cxn ang="0">
                  <a:pos x="25" y="0"/>
                </a:cxn>
                <a:cxn ang="0">
                  <a:pos x="40" y="9"/>
                </a:cxn>
                <a:cxn ang="0">
                  <a:pos x="40" y="25"/>
                </a:cxn>
                <a:cxn ang="0">
                  <a:pos x="56" y="41"/>
                </a:cxn>
                <a:cxn ang="0">
                  <a:pos x="72" y="25"/>
                </a:cxn>
                <a:cxn ang="0">
                  <a:pos x="88" y="16"/>
                </a:cxn>
                <a:cxn ang="0">
                  <a:pos x="130" y="32"/>
                </a:cxn>
              </a:cxnLst>
              <a:rect l="0" t="0" r="r" b="b"/>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49" name="Freeform 177"/>
            <p:cNvSpPr>
              <a:spLocks/>
            </p:cNvSpPr>
            <p:nvPr/>
          </p:nvSpPr>
          <p:spPr bwMode="auto">
            <a:xfrm>
              <a:off x="4446" y="2651"/>
              <a:ext cx="116" cy="85"/>
            </a:xfrm>
            <a:custGeom>
              <a:avLst/>
              <a:gdLst/>
              <a:ahLst/>
              <a:cxnLst>
                <a:cxn ang="0">
                  <a:pos x="0" y="80"/>
                </a:cxn>
                <a:cxn ang="0">
                  <a:pos x="0" y="33"/>
                </a:cxn>
                <a:cxn ang="0">
                  <a:pos x="0" y="0"/>
                </a:cxn>
                <a:cxn ang="0">
                  <a:pos x="32" y="9"/>
                </a:cxn>
                <a:cxn ang="0">
                  <a:pos x="57" y="25"/>
                </a:cxn>
                <a:cxn ang="0">
                  <a:pos x="57" y="33"/>
                </a:cxn>
                <a:cxn ang="0">
                  <a:pos x="88" y="49"/>
                </a:cxn>
                <a:cxn ang="0">
                  <a:pos x="72" y="57"/>
                </a:cxn>
                <a:cxn ang="0">
                  <a:pos x="81" y="57"/>
                </a:cxn>
                <a:cxn ang="0">
                  <a:pos x="88" y="65"/>
                </a:cxn>
                <a:cxn ang="0">
                  <a:pos x="97" y="80"/>
                </a:cxn>
                <a:cxn ang="0">
                  <a:pos x="104" y="80"/>
                </a:cxn>
                <a:cxn ang="0">
                  <a:pos x="104" y="90"/>
                </a:cxn>
                <a:cxn ang="0">
                  <a:pos x="122" y="99"/>
                </a:cxn>
                <a:cxn ang="0">
                  <a:pos x="122" y="105"/>
                </a:cxn>
                <a:cxn ang="0">
                  <a:pos x="81" y="99"/>
                </a:cxn>
                <a:cxn ang="0">
                  <a:pos x="63" y="65"/>
                </a:cxn>
                <a:cxn ang="0">
                  <a:pos x="47" y="65"/>
                </a:cxn>
                <a:cxn ang="0">
                  <a:pos x="40" y="65"/>
                </a:cxn>
                <a:cxn ang="0">
                  <a:pos x="23" y="74"/>
                </a:cxn>
                <a:cxn ang="0">
                  <a:pos x="32" y="80"/>
                </a:cxn>
                <a:cxn ang="0">
                  <a:pos x="15" y="80"/>
                </a:cxn>
                <a:cxn ang="0">
                  <a:pos x="0" y="80"/>
                </a:cxn>
              </a:cxnLst>
              <a:rect l="0" t="0" r="r" b="b"/>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50" name="Freeform 178"/>
            <p:cNvSpPr>
              <a:spLocks/>
            </p:cNvSpPr>
            <p:nvPr/>
          </p:nvSpPr>
          <p:spPr bwMode="auto">
            <a:xfrm>
              <a:off x="4267" y="2200"/>
              <a:ext cx="42" cy="53"/>
            </a:xfrm>
            <a:custGeom>
              <a:avLst/>
              <a:gdLst/>
              <a:ahLst/>
              <a:cxnLst>
                <a:cxn ang="0">
                  <a:pos x="0" y="16"/>
                </a:cxn>
                <a:cxn ang="0">
                  <a:pos x="25" y="0"/>
                </a:cxn>
                <a:cxn ang="0">
                  <a:pos x="34" y="16"/>
                </a:cxn>
                <a:cxn ang="0">
                  <a:pos x="43" y="40"/>
                </a:cxn>
                <a:cxn ang="0">
                  <a:pos x="34" y="56"/>
                </a:cxn>
                <a:cxn ang="0">
                  <a:pos x="0" y="65"/>
                </a:cxn>
                <a:cxn ang="0">
                  <a:pos x="0" y="56"/>
                </a:cxn>
                <a:cxn ang="0">
                  <a:pos x="0" y="48"/>
                </a:cxn>
                <a:cxn ang="0">
                  <a:pos x="0" y="24"/>
                </a:cxn>
                <a:cxn ang="0">
                  <a:pos x="0" y="16"/>
                </a:cxn>
              </a:cxnLst>
              <a:rect l="0" t="0" r="r" b="b"/>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51" name="Freeform 179"/>
            <p:cNvSpPr>
              <a:spLocks/>
            </p:cNvSpPr>
            <p:nvPr/>
          </p:nvSpPr>
          <p:spPr bwMode="auto">
            <a:xfrm>
              <a:off x="4247" y="2148"/>
              <a:ext cx="77" cy="66"/>
            </a:xfrm>
            <a:custGeom>
              <a:avLst/>
              <a:gdLst/>
              <a:ahLst/>
              <a:cxnLst>
                <a:cxn ang="0">
                  <a:pos x="81" y="0"/>
                </a:cxn>
                <a:cxn ang="0">
                  <a:pos x="72" y="0"/>
                </a:cxn>
                <a:cxn ang="0">
                  <a:pos x="56" y="9"/>
                </a:cxn>
                <a:cxn ang="0">
                  <a:pos x="47" y="9"/>
                </a:cxn>
                <a:cxn ang="0">
                  <a:pos x="40" y="17"/>
                </a:cxn>
                <a:cxn ang="0">
                  <a:pos x="32" y="17"/>
                </a:cxn>
                <a:cxn ang="0">
                  <a:pos x="0" y="41"/>
                </a:cxn>
                <a:cxn ang="0">
                  <a:pos x="0" y="50"/>
                </a:cxn>
                <a:cxn ang="0">
                  <a:pos x="7" y="50"/>
                </a:cxn>
                <a:cxn ang="0">
                  <a:pos x="0" y="74"/>
                </a:cxn>
                <a:cxn ang="0">
                  <a:pos x="7" y="82"/>
                </a:cxn>
                <a:cxn ang="0">
                  <a:pos x="16" y="82"/>
                </a:cxn>
                <a:cxn ang="0">
                  <a:pos x="22" y="82"/>
                </a:cxn>
                <a:cxn ang="0">
                  <a:pos x="47" y="66"/>
                </a:cxn>
                <a:cxn ang="0">
                  <a:pos x="32" y="57"/>
                </a:cxn>
                <a:cxn ang="0">
                  <a:pos x="32" y="50"/>
                </a:cxn>
                <a:cxn ang="0">
                  <a:pos x="65" y="34"/>
                </a:cxn>
                <a:cxn ang="0">
                  <a:pos x="65" y="17"/>
                </a:cxn>
                <a:cxn ang="0">
                  <a:pos x="81" y="0"/>
                </a:cxn>
              </a:cxnLst>
              <a:rect l="0" t="0" r="r" b="b"/>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52" name="Freeform 180"/>
            <p:cNvSpPr>
              <a:spLocks/>
            </p:cNvSpPr>
            <p:nvPr/>
          </p:nvSpPr>
          <p:spPr bwMode="auto">
            <a:xfrm>
              <a:off x="4092" y="1464"/>
              <a:ext cx="17" cy="20"/>
            </a:xfrm>
            <a:custGeom>
              <a:avLst/>
              <a:gdLst/>
              <a:ahLst/>
              <a:cxnLst>
                <a:cxn ang="0">
                  <a:pos x="17" y="24"/>
                </a:cxn>
                <a:cxn ang="0">
                  <a:pos x="17" y="8"/>
                </a:cxn>
                <a:cxn ang="0">
                  <a:pos x="0" y="0"/>
                </a:cxn>
                <a:cxn ang="0">
                  <a:pos x="0" y="8"/>
                </a:cxn>
                <a:cxn ang="0">
                  <a:pos x="17" y="24"/>
                </a:cxn>
              </a:cxnLst>
              <a:rect l="0" t="0" r="r" b="b"/>
              <a:pathLst>
                <a:path w="18" h="25">
                  <a:moveTo>
                    <a:pt x="17" y="24"/>
                  </a:moveTo>
                  <a:lnTo>
                    <a:pt x="17" y="8"/>
                  </a:lnTo>
                  <a:lnTo>
                    <a:pt x="0" y="0"/>
                  </a:lnTo>
                  <a:lnTo>
                    <a:pt x="0" y="8"/>
                  </a:lnTo>
                  <a:lnTo>
                    <a:pt x="17" y="2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53" name="Freeform 181"/>
            <p:cNvSpPr>
              <a:spLocks/>
            </p:cNvSpPr>
            <p:nvPr/>
          </p:nvSpPr>
          <p:spPr bwMode="auto">
            <a:xfrm>
              <a:off x="2585" y="2238"/>
              <a:ext cx="147" cy="98"/>
            </a:xfrm>
            <a:custGeom>
              <a:avLst/>
              <a:gdLst/>
              <a:ahLst/>
              <a:cxnLst>
                <a:cxn ang="0">
                  <a:pos x="139" y="8"/>
                </a:cxn>
                <a:cxn ang="0">
                  <a:pos x="147" y="8"/>
                </a:cxn>
                <a:cxn ang="0">
                  <a:pos x="155" y="48"/>
                </a:cxn>
                <a:cxn ang="0">
                  <a:pos x="122" y="57"/>
                </a:cxn>
                <a:cxn ang="0">
                  <a:pos x="122" y="66"/>
                </a:cxn>
                <a:cxn ang="0">
                  <a:pos x="99" y="82"/>
                </a:cxn>
                <a:cxn ang="0">
                  <a:pos x="65" y="97"/>
                </a:cxn>
                <a:cxn ang="0">
                  <a:pos x="57" y="105"/>
                </a:cxn>
                <a:cxn ang="0">
                  <a:pos x="57" y="122"/>
                </a:cxn>
                <a:cxn ang="0">
                  <a:pos x="0" y="113"/>
                </a:cxn>
                <a:cxn ang="0">
                  <a:pos x="16" y="113"/>
                </a:cxn>
                <a:cxn ang="0">
                  <a:pos x="32" y="97"/>
                </a:cxn>
                <a:cxn ang="0">
                  <a:pos x="40" y="82"/>
                </a:cxn>
                <a:cxn ang="0">
                  <a:pos x="40" y="66"/>
                </a:cxn>
                <a:cxn ang="0">
                  <a:pos x="50" y="48"/>
                </a:cxn>
                <a:cxn ang="0">
                  <a:pos x="57" y="32"/>
                </a:cxn>
                <a:cxn ang="0">
                  <a:pos x="81" y="25"/>
                </a:cxn>
                <a:cxn ang="0">
                  <a:pos x="90" y="0"/>
                </a:cxn>
                <a:cxn ang="0">
                  <a:pos x="99" y="0"/>
                </a:cxn>
                <a:cxn ang="0">
                  <a:pos x="105" y="8"/>
                </a:cxn>
                <a:cxn ang="0">
                  <a:pos x="130" y="8"/>
                </a:cxn>
                <a:cxn ang="0">
                  <a:pos x="139" y="8"/>
                </a:cxn>
              </a:cxnLst>
              <a:rect l="0" t="0" r="r" b="b"/>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54" name="Freeform 182"/>
            <p:cNvSpPr>
              <a:spLocks/>
            </p:cNvSpPr>
            <p:nvPr/>
          </p:nvSpPr>
          <p:spPr bwMode="auto">
            <a:xfrm>
              <a:off x="2831" y="2219"/>
              <a:ext cx="45" cy="85"/>
            </a:xfrm>
            <a:custGeom>
              <a:avLst/>
              <a:gdLst/>
              <a:ahLst/>
              <a:cxnLst>
                <a:cxn ang="0">
                  <a:pos x="47" y="66"/>
                </a:cxn>
                <a:cxn ang="0">
                  <a:pos x="47" y="72"/>
                </a:cxn>
                <a:cxn ang="0">
                  <a:pos x="31" y="90"/>
                </a:cxn>
                <a:cxn ang="0">
                  <a:pos x="31" y="97"/>
                </a:cxn>
                <a:cxn ang="0">
                  <a:pos x="25" y="106"/>
                </a:cxn>
                <a:cxn ang="0">
                  <a:pos x="25" y="81"/>
                </a:cxn>
                <a:cxn ang="0">
                  <a:pos x="6" y="72"/>
                </a:cxn>
                <a:cxn ang="0">
                  <a:pos x="0" y="56"/>
                </a:cxn>
                <a:cxn ang="0">
                  <a:pos x="15" y="41"/>
                </a:cxn>
                <a:cxn ang="0">
                  <a:pos x="6" y="9"/>
                </a:cxn>
                <a:cxn ang="0">
                  <a:pos x="15" y="0"/>
                </a:cxn>
                <a:cxn ang="0">
                  <a:pos x="31" y="0"/>
                </a:cxn>
                <a:cxn ang="0">
                  <a:pos x="40" y="9"/>
                </a:cxn>
                <a:cxn ang="0">
                  <a:pos x="47" y="0"/>
                </a:cxn>
                <a:cxn ang="0">
                  <a:pos x="40" y="16"/>
                </a:cxn>
                <a:cxn ang="0">
                  <a:pos x="47" y="32"/>
                </a:cxn>
                <a:cxn ang="0">
                  <a:pos x="31" y="49"/>
                </a:cxn>
                <a:cxn ang="0">
                  <a:pos x="31" y="56"/>
                </a:cxn>
                <a:cxn ang="0">
                  <a:pos x="47" y="56"/>
                </a:cxn>
                <a:cxn ang="0">
                  <a:pos x="47" y="66"/>
                </a:cxn>
              </a:cxnLst>
              <a:rect l="0" t="0" r="r" b="b"/>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55" name="Freeform 183"/>
            <p:cNvSpPr>
              <a:spLocks/>
            </p:cNvSpPr>
            <p:nvPr/>
          </p:nvSpPr>
          <p:spPr bwMode="auto">
            <a:xfrm>
              <a:off x="3144" y="2438"/>
              <a:ext cx="176" cy="150"/>
            </a:xfrm>
            <a:custGeom>
              <a:avLst/>
              <a:gdLst/>
              <a:ahLst/>
              <a:cxnLst>
                <a:cxn ang="0">
                  <a:pos x="121" y="73"/>
                </a:cxn>
                <a:cxn ang="0">
                  <a:pos x="113" y="73"/>
                </a:cxn>
                <a:cxn ang="0">
                  <a:pos x="113" y="90"/>
                </a:cxn>
                <a:cxn ang="0">
                  <a:pos x="113" y="98"/>
                </a:cxn>
                <a:cxn ang="0">
                  <a:pos x="121" y="98"/>
                </a:cxn>
                <a:cxn ang="0">
                  <a:pos x="121" y="105"/>
                </a:cxn>
                <a:cxn ang="0">
                  <a:pos x="138" y="121"/>
                </a:cxn>
                <a:cxn ang="0">
                  <a:pos x="178" y="130"/>
                </a:cxn>
                <a:cxn ang="0">
                  <a:pos x="186" y="130"/>
                </a:cxn>
                <a:cxn ang="0">
                  <a:pos x="153" y="170"/>
                </a:cxn>
                <a:cxn ang="0">
                  <a:pos x="129" y="170"/>
                </a:cxn>
                <a:cxn ang="0">
                  <a:pos x="113" y="186"/>
                </a:cxn>
                <a:cxn ang="0">
                  <a:pos x="97" y="179"/>
                </a:cxn>
                <a:cxn ang="0">
                  <a:pos x="72" y="186"/>
                </a:cxn>
                <a:cxn ang="0">
                  <a:pos x="32" y="179"/>
                </a:cxn>
                <a:cxn ang="0">
                  <a:pos x="32" y="163"/>
                </a:cxn>
                <a:cxn ang="0">
                  <a:pos x="24" y="163"/>
                </a:cxn>
                <a:cxn ang="0">
                  <a:pos x="7" y="139"/>
                </a:cxn>
                <a:cxn ang="0">
                  <a:pos x="0" y="130"/>
                </a:cxn>
                <a:cxn ang="0">
                  <a:pos x="7" y="121"/>
                </a:cxn>
                <a:cxn ang="0">
                  <a:pos x="16" y="98"/>
                </a:cxn>
                <a:cxn ang="0">
                  <a:pos x="41" y="65"/>
                </a:cxn>
                <a:cxn ang="0">
                  <a:pos x="47" y="17"/>
                </a:cxn>
                <a:cxn ang="0">
                  <a:pos x="66" y="8"/>
                </a:cxn>
                <a:cxn ang="0">
                  <a:pos x="66" y="0"/>
                </a:cxn>
                <a:cxn ang="0">
                  <a:pos x="81" y="33"/>
                </a:cxn>
                <a:cxn ang="0">
                  <a:pos x="97" y="48"/>
                </a:cxn>
                <a:cxn ang="0">
                  <a:pos x="121" y="73"/>
                </a:cxn>
              </a:cxnLst>
              <a:rect l="0" t="0" r="r" b="b"/>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56" name="Freeform 184"/>
            <p:cNvSpPr>
              <a:spLocks/>
            </p:cNvSpPr>
            <p:nvPr/>
          </p:nvSpPr>
          <p:spPr bwMode="auto">
            <a:xfrm>
              <a:off x="3251" y="2496"/>
              <a:ext cx="16" cy="22"/>
            </a:xfrm>
            <a:custGeom>
              <a:avLst/>
              <a:gdLst/>
              <a:ahLst/>
              <a:cxnLst>
                <a:cxn ang="0">
                  <a:pos x="8" y="25"/>
                </a:cxn>
                <a:cxn ang="0">
                  <a:pos x="0" y="25"/>
                </a:cxn>
                <a:cxn ang="0">
                  <a:pos x="0" y="17"/>
                </a:cxn>
                <a:cxn ang="0">
                  <a:pos x="0" y="0"/>
                </a:cxn>
                <a:cxn ang="0">
                  <a:pos x="8" y="0"/>
                </a:cxn>
                <a:cxn ang="0">
                  <a:pos x="16" y="0"/>
                </a:cxn>
                <a:cxn ang="0">
                  <a:pos x="16" y="7"/>
                </a:cxn>
                <a:cxn ang="0">
                  <a:pos x="8" y="7"/>
                </a:cxn>
                <a:cxn ang="0">
                  <a:pos x="16" y="17"/>
                </a:cxn>
                <a:cxn ang="0">
                  <a:pos x="8" y="25"/>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57" name="Freeform 185"/>
            <p:cNvSpPr>
              <a:spLocks/>
            </p:cNvSpPr>
            <p:nvPr/>
          </p:nvSpPr>
          <p:spPr bwMode="auto">
            <a:xfrm>
              <a:off x="3251" y="2496"/>
              <a:ext cx="16" cy="22"/>
            </a:xfrm>
            <a:custGeom>
              <a:avLst/>
              <a:gdLst/>
              <a:ahLst/>
              <a:cxnLst>
                <a:cxn ang="0">
                  <a:pos x="8" y="25"/>
                </a:cxn>
                <a:cxn ang="0">
                  <a:pos x="0" y="25"/>
                </a:cxn>
                <a:cxn ang="0">
                  <a:pos x="0" y="17"/>
                </a:cxn>
                <a:cxn ang="0">
                  <a:pos x="0" y="0"/>
                </a:cxn>
                <a:cxn ang="0">
                  <a:pos x="8" y="0"/>
                </a:cxn>
                <a:cxn ang="0">
                  <a:pos x="16" y="0"/>
                </a:cxn>
                <a:cxn ang="0">
                  <a:pos x="16" y="7"/>
                </a:cxn>
                <a:cxn ang="0">
                  <a:pos x="8" y="7"/>
                </a:cxn>
                <a:cxn ang="0">
                  <a:pos x="16" y="17"/>
                </a:cxn>
                <a:cxn ang="0">
                  <a:pos x="8" y="25"/>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58" name="Freeform 186"/>
            <p:cNvSpPr>
              <a:spLocks/>
            </p:cNvSpPr>
            <p:nvPr/>
          </p:nvSpPr>
          <p:spPr bwMode="auto">
            <a:xfrm>
              <a:off x="3236" y="2502"/>
              <a:ext cx="124" cy="137"/>
            </a:xfrm>
            <a:custGeom>
              <a:avLst/>
              <a:gdLst/>
              <a:ahLst/>
              <a:cxnLst>
                <a:cxn ang="0">
                  <a:pos x="16" y="106"/>
                </a:cxn>
                <a:cxn ang="0">
                  <a:pos x="0" y="124"/>
                </a:cxn>
                <a:cxn ang="0">
                  <a:pos x="0" y="164"/>
                </a:cxn>
                <a:cxn ang="0">
                  <a:pos x="9" y="171"/>
                </a:cxn>
                <a:cxn ang="0">
                  <a:pos x="32" y="147"/>
                </a:cxn>
                <a:cxn ang="0">
                  <a:pos x="65" y="124"/>
                </a:cxn>
                <a:cxn ang="0">
                  <a:pos x="89" y="99"/>
                </a:cxn>
                <a:cxn ang="0">
                  <a:pos x="106" y="83"/>
                </a:cxn>
                <a:cxn ang="0">
                  <a:pos x="131" y="18"/>
                </a:cxn>
                <a:cxn ang="0">
                  <a:pos x="131" y="0"/>
                </a:cxn>
                <a:cxn ang="0">
                  <a:pos x="121" y="0"/>
                </a:cxn>
                <a:cxn ang="0">
                  <a:pos x="106" y="10"/>
                </a:cxn>
                <a:cxn ang="0">
                  <a:pos x="49" y="25"/>
                </a:cxn>
                <a:cxn ang="0">
                  <a:pos x="41" y="18"/>
                </a:cxn>
                <a:cxn ang="0">
                  <a:pos x="32" y="10"/>
                </a:cxn>
                <a:cxn ang="0">
                  <a:pos x="24" y="18"/>
                </a:cxn>
                <a:cxn ang="0">
                  <a:pos x="24" y="25"/>
                </a:cxn>
                <a:cxn ang="0">
                  <a:pos x="41" y="41"/>
                </a:cxn>
                <a:cxn ang="0">
                  <a:pos x="81" y="50"/>
                </a:cxn>
                <a:cxn ang="0">
                  <a:pos x="89" y="50"/>
                </a:cxn>
                <a:cxn ang="0">
                  <a:pos x="56" y="90"/>
                </a:cxn>
                <a:cxn ang="0">
                  <a:pos x="32" y="90"/>
                </a:cxn>
                <a:cxn ang="0">
                  <a:pos x="16" y="106"/>
                </a:cxn>
              </a:cxnLst>
              <a:rect l="0" t="0" r="r" b="b"/>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59" name="Freeform 187"/>
            <p:cNvSpPr>
              <a:spLocks/>
            </p:cNvSpPr>
            <p:nvPr/>
          </p:nvSpPr>
          <p:spPr bwMode="auto">
            <a:xfrm>
              <a:off x="2538" y="2336"/>
              <a:ext cx="147" cy="135"/>
            </a:xfrm>
            <a:custGeom>
              <a:avLst/>
              <a:gdLst/>
              <a:ahLst/>
              <a:cxnLst>
                <a:cxn ang="0">
                  <a:pos x="0" y="88"/>
                </a:cxn>
                <a:cxn ang="0">
                  <a:pos x="9" y="81"/>
                </a:cxn>
                <a:cxn ang="0">
                  <a:pos x="49" y="81"/>
                </a:cxn>
                <a:cxn ang="0">
                  <a:pos x="49" y="65"/>
                </a:cxn>
                <a:cxn ang="0">
                  <a:pos x="65" y="57"/>
                </a:cxn>
                <a:cxn ang="0">
                  <a:pos x="65" y="16"/>
                </a:cxn>
                <a:cxn ang="0">
                  <a:pos x="106" y="16"/>
                </a:cxn>
                <a:cxn ang="0">
                  <a:pos x="106" y="0"/>
                </a:cxn>
                <a:cxn ang="0">
                  <a:pos x="154" y="32"/>
                </a:cxn>
                <a:cxn ang="0">
                  <a:pos x="130" y="32"/>
                </a:cxn>
                <a:cxn ang="0">
                  <a:pos x="148" y="162"/>
                </a:cxn>
                <a:cxn ang="0">
                  <a:pos x="89" y="162"/>
                </a:cxn>
                <a:cxn ang="0">
                  <a:pos x="81" y="169"/>
                </a:cxn>
                <a:cxn ang="0">
                  <a:pos x="74" y="162"/>
                </a:cxn>
                <a:cxn ang="0">
                  <a:pos x="58" y="169"/>
                </a:cxn>
                <a:cxn ang="0">
                  <a:pos x="49" y="153"/>
                </a:cxn>
                <a:cxn ang="0">
                  <a:pos x="24" y="146"/>
                </a:cxn>
                <a:cxn ang="0">
                  <a:pos x="9" y="146"/>
                </a:cxn>
                <a:cxn ang="0">
                  <a:pos x="0" y="153"/>
                </a:cxn>
                <a:cxn ang="0">
                  <a:pos x="9" y="122"/>
                </a:cxn>
                <a:cxn ang="0">
                  <a:pos x="0" y="112"/>
                </a:cxn>
                <a:cxn ang="0">
                  <a:pos x="9" y="97"/>
                </a:cxn>
                <a:cxn ang="0">
                  <a:pos x="0" y="88"/>
                </a:cxn>
              </a:cxnLst>
              <a:rect l="0" t="0" r="r" b="b"/>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60" name="Freeform 188"/>
            <p:cNvSpPr>
              <a:spLocks/>
            </p:cNvSpPr>
            <p:nvPr/>
          </p:nvSpPr>
          <p:spPr bwMode="auto">
            <a:xfrm>
              <a:off x="2538" y="2328"/>
              <a:ext cx="101" cy="78"/>
            </a:xfrm>
            <a:custGeom>
              <a:avLst/>
              <a:gdLst/>
              <a:ahLst/>
              <a:cxnLst>
                <a:cxn ang="0">
                  <a:pos x="0" y="97"/>
                </a:cxn>
                <a:cxn ang="0">
                  <a:pos x="9" y="90"/>
                </a:cxn>
                <a:cxn ang="0">
                  <a:pos x="49" y="90"/>
                </a:cxn>
                <a:cxn ang="0">
                  <a:pos x="49" y="74"/>
                </a:cxn>
                <a:cxn ang="0">
                  <a:pos x="65" y="66"/>
                </a:cxn>
                <a:cxn ang="0">
                  <a:pos x="65" y="25"/>
                </a:cxn>
                <a:cxn ang="0">
                  <a:pos x="106" y="25"/>
                </a:cxn>
                <a:cxn ang="0">
                  <a:pos x="106" y="9"/>
                </a:cxn>
                <a:cxn ang="0">
                  <a:pos x="49" y="0"/>
                </a:cxn>
                <a:cxn ang="0">
                  <a:pos x="40" y="16"/>
                </a:cxn>
                <a:cxn ang="0">
                  <a:pos x="34" y="25"/>
                </a:cxn>
                <a:cxn ang="0">
                  <a:pos x="24" y="49"/>
                </a:cxn>
                <a:cxn ang="0">
                  <a:pos x="0" y="81"/>
                </a:cxn>
                <a:cxn ang="0">
                  <a:pos x="0" y="97"/>
                </a:cxn>
              </a:cxnLst>
              <a:rect l="0" t="0" r="r" b="b"/>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1" name="Freeform 189"/>
            <p:cNvSpPr>
              <a:spLocks/>
            </p:cNvSpPr>
            <p:nvPr/>
          </p:nvSpPr>
          <p:spPr bwMode="auto">
            <a:xfrm>
              <a:off x="2531" y="2452"/>
              <a:ext cx="78" cy="46"/>
            </a:xfrm>
            <a:custGeom>
              <a:avLst/>
              <a:gdLst/>
              <a:ahLst/>
              <a:cxnLst>
                <a:cxn ang="0">
                  <a:pos x="8" y="48"/>
                </a:cxn>
                <a:cxn ang="0">
                  <a:pos x="17" y="48"/>
                </a:cxn>
                <a:cxn ang="0">
                  <a:pos x="32" y="41"/>
                </a:cxn>
                <a:cxn ang="0">
                  <a:pos x="42" y="48"/>
                </a:cxn>
                <a:cxn ang="0">
                  <a:pos x="48" y="41"/>
                </a:cxn>
                <a:cxn ang="0">
                  <a:pos x="32" y="41"/>
                </a:cxn>
                <a:cxn ang="0">
                  <a:pos x="8" y="41"/>
                </a:cxn>
                <a:cxn ang="0">
                  <a:pos x="0" y="23"/>
                </a:cxn>
                <a:cxn ang="0">
                  <a:pos x="8" y="7"/>
                </a:cxn>
                <a:cxn ang="0">
                  <a:pos x="17" y="0"/>
                </a:cxn>
                <a:cxn ang="0">
                  <a:pos x="32" y="0"/>
                </a:cxn>
                <a:cxn ang="0">
                  <a:pos x="57" y="7"/>
                </a:cxn>
                <a:cxn ang="0">
                  <a:pos x="66" y="23"/>
                </a:cxn>
                <a:cxn ang="0">
                  <a:pos x="82" y="56"/>
                </a:cxn>
                <a:cxn ang="0">
                  <a:pos x="48" y="56"/>
                </a:cxn>
                <a:cxn ang="0">
                  <a:pos x="8" y="56"/>
                </a:cxn>
                <a:cxn ang="0">
                  <a:pos x="8" y="48"/>
                </a:cxn>
              </a:cxnLst>
              <a:rect l="0" t="0" r="r" b="b"/>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2" name="Freeform 190"/>
            <p:cNvSpPr>
              <a:spLocks/>
            </p:cNvSpPr>
            <p:nvPr/>
          </p:nvSpPr>
          <p:spPr bwMode="auto">
            <a:xfrm>
              <a:off x="2538" y="2485"/>
              <a:ext cx="39" cy="13"/>
            </a:xfrm>
            <a:custGeom>
              <a:avLst/>
              <a:gdLst/>
              <a:ahLst/>
              <a:cxnLst>
                <a:cxn ang="0">
                  <a:pos x="0" y="16"/>
                </a:cxn>
                <a:cxn ang="0">
                  <a:pos x="9" y="16"/>
                </a:cxn>
                <a:cxn ang="0">
                  <a:pos x="24" y="0"/>
                </a:cxn>
                <a:cxn ang="0">
                  <a:pos x="34" y="16"/>
                </a:cxn>
                <a:cxn ang="0">
                  <a:pos x="40" y="0"/>
                </a:cxn>
                <a:cxn ang="0">
                  <a:pos x="24" y="0"/>
                </a:cxn>
                <a:cxn ang="0">
                  <a:pos x="0" y="0"/>
                </a:cxn>
                <a:cxn ang="0">
                  <a:pos x="0" y="16"/>
                </a:cxn>
              </a:cxnLst>
              <a:rect l="0" t="0" r="r" b="b"/>
              <a:pathLst>
                <a:path w="41" h="17">
                  <a:moveTo>
                    <a:pt x="0" y="16"/>
                  </a:moveTo>
                  <a:lnTo>
                    <a:pt x="9" y="16"/>
                  </a:lnTo>
                  <a:lnTo>
                    <a:pt x="24" y="0"/>
                  </a:lnTo>
                  <a:lnTo>
                    <a:pt x="34" y="16"/>
                  </a:lnTo>
                  <a:lnTo>
                    <a:pt x="40" y="0"/>
                  </a:lnTo>
                  <a:lnTo>
                    <a:pt x="24"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3" name="Freeform 191"/>
            <p:cNvSpPr>
              <a:spLocks/>
            </p:cNvSpPr>
            <p:nvPr/>
          </p:nvSpPr>
          <p:spPr bwMode="auto">
            <a:xfrm>
              <a:off x="2538" y="2496"/>
              <a:ext cx="39" cy="22"/>
            </a:xfrm>
            <a:custGeom>
              <a:avLst/>
              <a:gdLst/>
              <a:ahLst/>
              <a:cxnLst>
                <a:cxn ang="0">
                  <a:pos x="24" y="25"/>
                </a:cxn>
                <a:cxn ang="0">
                  <a:pos x="40" y="7"/>
                </a:cxn>
                <a:cxn ang="0">
                  <a:pos x="40" y="0"/>
                </a:cxn>
                <a:cxn ang="0">
                  <a:pos x="0" y="0"/>
                </a:cxn>
                <a:cxn ang="0">
                  <a:pos x="17" y="7"/>
                </a:cxn>
                <a:cxn ang="0">
                  <a:pos x="17" y="17"/>
                </a:cxn>
                <a:cxn ang="0">
                  <a:pos x="24" y="25"/>
                </a:cxn>
              </a:cxnLst>
              <a:rect l="0" t="0" r="r" b="b"/>
              <a:pathLst>
                <a:path w="41" h="26">
                  <a:moveTo>
                    <a:pt x="24" y="25"/>
                  </a:moveTo>
                  <a:lnTo>
                    <a:pt x="40" y="7"/>
                  </a:lnTo>
                  <a:lnTo>
                    <a:pt x="40" y="0"/>
                  </a:lnTo>
                  <a:lnTo>
                    <a:pt x="0" y="0"/>
                  </a:lnTo>
                  <a:lnTo>
                    <a:pt x="17" y="7"/>
                  </a:lnTo>
                  <a:lnTo>
                    <a:pt x="17" y="17"/>
                  </a:lnTo>
                  <a:lnTo>
                    <a:pt x="24"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4" name="Freeform 192"/>
            <p:cNvSpPr>
              <a:spLocks/>
            </p:cNvSpPr>
            <p:nvPr/>
          </p:nvSpPr>
          <p:spPr bwMode="auto">
            <a:xfrm>
              <a:off x="2561" y="2496"/>
              <a:ext cx="86" cy="54"/>
            </a:xfrm>
            <a:custGeom>
              <a:avLst/>
              <a:gdLst/>
              <a:ahLst/>
              <a:cxnLst>
                <a:cxn ang="0">
                  <a:pos x="82" y="66"/>
                </a:cxn>
                <a:cxn ang="0">
                  <a:pos x="90" y="66"/>
                </a:cxn>
                <a:cxn ang="0">
                  <a:pos x="90" y="57"/>
                </a:cxn>
                <a:cxn ang="0">
                  <a:pos x="90" y="48"/>
                </a:cxn>
                <a:cxn ang="0">
                  <a:pos x="90" y="41"/>
                </a:cxn>
                <a:cxn ang="0">
                  <a:pos x="90" y="32"/>
                </a:cxn>
                <a:cxn ang="0">
                  <a:pos x="75" y="0"/>
                </a:cxn>
                <a:cxn ang="0">
                  <a:pos x="57" y="7"/>
                </a:cxn>
                <a:cxn ang="0">
                  <a:pos x="41" y="7"/>
                </a:cxn>
                <a:cxn ang="0">
                  <a:pos x="50" y="0"/>
                </a:cxn>
                <a:cxn ang="0">
                  <a:pos x="16" y="0"/>
                </a:cxn>
                <a:cxn ang="0">
                  <a:pos x="16" y="7"/>
                </a:cxn>
                <a:cxn ang="0">
                  <a:pos x="0" y="25"/>
                </a:cxn>
                <a:cxn ang="0">
                  <a:pos x="25" y="41"/>
                </a:cxn>
                <a:cxn ang="0">
                  <a:pos x="34" y="32"/>
                </a:cxn>
                <a:cxn ang="0">
                  <a:pos x="41" y="32"/>
                </a:cxn>
                <a:cxn ang="0">
                  <a:pos x="57" y="48"/>
                </a:cxn>
                <a:cxn ang="0">
                  <a:pos x="57" y="57"/>
                </a:cxn>
                <a:cxn ang="0">
                  <a:pos x="65" y="48"/>
                </a:cxn>
                <a:cxn ang="0">
                  <a:pos x="75" y="66"/>
                </a:cxn>
                <a:cxn ang="0">
                  <a:pos x="82" y="66"/>
                </a:cxn>
              </a:cxnLst>
              <a:rect l="0" t="0" r="r" b="b"/>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5" name="Freeform 193"/>
            <p:cNvSpPr>
              <a:spLocks/>
            </p:cNvSpPr>
            <p:nvPr/>
          </p:nvSpPr>
          <p:spPr bwMode="auto">
            <a:xfrm>
              <a:off x="2585" y="2522"/>
              <a:ext cx="31" cy="33"/>
            </a:xfrm>
            <a:custGeom>
              <a:avLst/>
              <a:gdLst/>
              <a:ahLst/>
              <a:cxnLst>
                <a:cxn ang="0">
                  <a:pos x="0" y="9"/>
                </a:cxn>
                <a:cxn ang="0">
                  <a:pos x="9" y="0"/>
                </a:cxn>
                <a:cxn ang="0">
                  <a:pos x="16" y="0"/>
                </a:cxn>
                <a:cxn ang="0">
                  <a:pos x="32" y="16"/>
                </a:cxn>
                <a:cxn ang="0">
                  <a:pos x="32" y="25"/>
                </a:cxn>
                <a:cxn ang="0">
                  <a:pos x="16" y="40"/>
                </a:cxn>
                <a:cxn ang="0">
                  <a:pos x="9" y="34"/>
                </a:cxn>
                <a:cxn ang="0">
                  <a:pos x="0" y="34"/>
                </a:cxn>
                <a:cxn ang="0">
                  <a:pos x="0" y="9"/>
                </a:cxn>
              </a:cxnLst>
              <a:rect l="0" t="0" r="r" b="b"/>
              <a:pathLst>
                <a:path w="33" h="41">
                  <a:moveTo>
                    <a:pt x="0" y="9"/>
                  </a:moveTo>
                  <a:lnTo>
                    <a:pt x="9" y="0"/>
                  </a:lnTo>
                  <a:lnTo>
                    <a:pt x="16" y="0"/>
                  </a:lnTo>
                  <a:lnTo>
                    <a:pt x="32" y="16"/>
                  </a:lnTo>
                  <a:lnTo>
                    <a:pt x="32" y="25"/>
                  </a:lnTo>
                  <a:lnTo>
                    <a:pt x="16" y="40"/>
                  </a:lnTo>
                  <a:lnTo>
                    <a:pt x="9" y="34"/>
                  </a:lnTo>
                  <a:lnTo>
                    <a:pt x="0" y="34"/>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6" name="Freeform 194"/>
            <p:cNvSpPr>
              <a:spLocks/>
            </p:cNvSpPr>
            <p:nvPr/>
          </p:nvSpPr>
          <p:spPr bwMode="auto">
            <a:xfrm>
              <a:off x="2600" y="2535"/>
              <a:ext cx="56" cy="47"/>
            </a:xfrm>
            <a:custGeom>
              <a:avLst/>
              <a:gdLst/>
              <a:ahLst/>
              <a:cxnLst>
                <a:cxn ang="0">
                  <a:pos x="58" y="58"/>
                </a:cxn>
                <a:cxn ang="0">
                  <a:pos x="58" y="42"/>
                </a:cxn>
                <a:cxn ang="0">
                  <a:pos x="41" y="33"/>
                </a:cxn>
                <a:cxn ang="0">
                  <a:pos x="41" y="18"/>
                </a:cxn>
                <a:cxn ang="0">
                  <a:pos x="34" y="18"/>
                </a:cxn>
                <a:cxn ang="0">
                  <a:pos x="24" y="0"/>
                </a:cxn>
                <a:cxn ang="0">
                  <a:pos x="16" y="9"/>
                </a:cxn>
                <a:cxn ang="0">
                  <a:pos x="0" y="24"/>
                </a:cxn>
                <a:cxn ang="0">
                  <a:pos x="41" y="58"/>
                </a:cxn>
                <a:cxn ang="0">
                  <a:pos x="58" y="58"/>
                </a:cxn>
              </a:cxnLst>
              <a:rect l="0" t="0" r="r" b="b"/>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7" name="Freeform 195"/>
            <p:cNvSpPr>
              <a:spLocks/>
            </p:cNvSpPr>
            <p:nvPr/>
          </p:nvSpPr>
          <p:spPr bwMode="auto">
            <a:xfrm>
              <a:off x="2737" y="2510"/>
              <a:ext cx="25" cy="52"/>
            </a:xfrm>
            <a:custGeom>
              <a:avLst/>
              <a:gdLst/>
              <a:ahLst/>
              <a:cxnLst>
                <a:cxn ang="0">
                  <a:pos x="17" y="0"/>
                </a:cxn>
                <a:cxn ang="0">
                  <a:pos x="0" y="0"/>
                </a:cxn>
                <a:cxn ang="0">
                  <a:pos x="9" y="31"/>
                </a:cxn>
                <a:cxn ang="0">
                  <a:pos x="17" y="55"/>
                </a:cxn>
                <a:cxn ang="0">
                  <a:pos x="17" y="64"/>
                </a:cxn>
                <a:cxn ang="0">
                  <a:pos x="25" y="64"/>
                </a:cxn>
                <a:cxn ang="0">
                  <a:pos x="25" y="31"/>
                </a:cxn>
                <a:cxn ang="0">
                  <a:pos x="25" y="15"/>
                </a:cxn>
                <a:cxn ang="0">
                  <a:pos x="17" y="8"/>
                </a:cxn>
                <a:cxn ang="0">
                  <a:pos x="17" y="0"/>
                </a:cxn>
              </a:cxnLst>
              <a:rect l="0" t="0" r="r" b="b"/>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8" name="Freeform 196"/>
            <p:cNvSpPr>
              <a:spLocks/>
            </p:cNvSpPr>
            <p:nvPr/>
          </p:nvSpPr>
          <p:spPr bwMode="auto">
            <a:xfrm>
              <a:off x="2855" y="2601"/>
              <a:ext cx="21" cy="14"/>
            </a:xfrm>
            <a:custGeom>
              <a:avLst/>
              <a:gdLst/>
              <a:ahLst/>
              <a:cxnLst>
                <a:cxn ang="0">
                  <a:pos x="22" y="0"/>
                </a:cxn>
                <a:cxn ang="0">
                  <a:pos x="22" y="16"/>
                </a:cxn>
                <a:cxn ang="0">
                  <a:pos x="6" y="16"/>
                </a:cxn>
                <a:cxn ang="0">
                  <a:pos x="0" y="16"/>
                </a:cxn>
                <a:cxn ang="0">
                  <a:pos x="6" y="0"/>
                </a:cxn>
                <a:cxn ang="0">
                  <a:pos x="22" y="0"/>
                </a:cxn>
              </a:cxnLst>
              <a:rect l="0" t="0" r="r" b="b"/>
              <a:pathLst>
                <a:path w="23" h="17">
                  <a:moveTo>
                    <a:pt x="22" y="0"/>
                  </a:moveTo>
                  <a:lnTo>
                    <a:pt x="22" y="16"/>
                  </a:lnTo>
                  <a:lnTo>
                    <a:pt x="6" y="16"/>
                  </a:lnTo>
                  <a:lnTo>
                    <a:pt x="0" y="16"/>
                  </a:lnTo>
                  <a:lnTo>
                    <a:pt x="6" y="0"/>
                  </a:lnTo>
                  <a:lnTo>
                    <a:pt x="22"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69" name="Freeform 197"/>
            <p:cNvSpPr>
              <a:spLocks/>
            </p:cNvSpPr>
            <p:nvPr/>
          </p:nvSpPr>
          <p:spPr bwMode="auto">
            <a:xfrm>
              <a:off x="2875" y="2587"/>
              <a:ext cx="93" cy="92"/>
            </a:xfrm>
            <a:custGeom>
              <a:avLst/>
              <a:gdLst/>
              <a:ahLst/>
              <a:cxnLst>
                <a:cxn ang="0">
                  <a:pos x="65" y="9"/>
                </a:cxn>
                <a:cxn ang="0">
                  <a:pos x="65" y="24"/>
                </a:cxn>
                <a:cxn ang="0">
                  <a:pos x="25" y="18"/>
                </a:cxn>
                <a:cxn ang="0">
                  <a:pos x="25" y="33"/>
                </a:cxn>
                <a:cxn ang="0">
                  <a:pos x="33" y="24"/>
                </a:cxn>
                <a:cxn ang="0">
                  <a:pos x="41" y="33"/>
                </a:cxn>
                <a:cxn ang="0">
                  <a:pos x="41" y="41"/>
                </a:cxn>
                <a:cxn ang="0">
                  <a:pos x="41" y="74"/>
                </a:cxn>
                <a:cxn ang="0">
                  <a:pos x="18" y="74"/>
                </a:cxn>
                <a:cxn ang="0">
                  <a:pos x="9" y="81"/>
                </a:cxn>
                <a:cxn ang="0">
                  <a:pos x="9" y="90"/>
                </a:cxn>
                <a:cxn ang="0">
                  <a:pos x="0" y="90"/>
                </a:cxn>
                <a:cxn ang="0">
                  <a:pos x="0" y="98"/>
                </a:cxn>
                <a:cxn ang="0">
                  <a:pos x="18" y="114"/>
                </a:cxn>
                <a:cxn ang="0">
                  <a:pos x="18" y="106"/>
                </a:cxn>
                <a:cxn ang="0">
                  <a:pos x="25" y="106"/>
                </a:cxn>
                <a:cxn ang="0">
                  <a:pos x="41" y="106"/>
                </a:cxn>
                <a:cxn ang="0">
                  <a:pos x="58" y="98"/>
                </a:cxn>
                <a:cxn ang="0">
                  <a:pos x="65" y="74"/>
                </a:cxn>
                <a:cxn ang="0">
                  <a:pos x="81" y="58"/>
                </a:cxn>
                <a:cxn ang="0">
                  <a:pos x="98" y="0"/>
                </a:cxn>
                <a:cxn ang="0">
                  <a:pos x="75" y="9"/>
                </a:cxn>
                <a:cxn ang="0">
                  <a:pos x="65" y="9"/>
                </a:cxn>
              </a:cxnLst>
              <a:rect l="0" t="0" r="r" b="b"/>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70" name="Freeform 198"/>
            <p:cNvSpPr>
              <a:spLocks/>
            </p:cNvSpPr>
            <p:nvPr/>
          </p:nvSpPr>
          <p:spPr bwMode="auto">
            <a:xfrm>
              <a:off x="3089" y="2633"/>
              <a:ext cx="25" cy="20"/>
            </a:xfrm>
            <a:custGeom>
              <a:avLst/>
              <a:gdLst/>
              <a:ahLst/>
              <a:cxnLst>
                <a:cxn ang="0">
                  <a:pos x="25" y="23"/>
                </a:cxn>
                <a:cxn ang="0">
                  <a:pos x="9" y="23"/>
                </a:cxn>
                <a:cxn ang="0">
                  <a:pos x="0" y="23"/>
                </a:cxn>
                <a:cxn ang="0">
                  <a:pos x="9" y="7"/>
                </a:cxn>
                <a:cxn ang="0">
                  <a:pos x="25" y="0"/>
                </a:cxn>
                <a:cxn ang="0">
                  <a:pos x="25" y="16"/>
                </a:cxn>
                <a:cxn ang="0">
                  <a:pos x="25" y="23"/>
                </a:cxn>
              </a:cxnLst>
              <a:rect l="0" t="0" r="r" b="b"/>
              <a:pathLst>
                <a:path w="26" h="24">
                  <a:moveTo>
                    <a:pt x="25" y="23"/>
                  </a:moveTo>
                  <a:lnTo>
                    <a:pt x="9" y="23"/>
                  </a:lnTo>
                  <a:lnTo>
                    <a:pt x="0" y="23"/>
                  </a:lnTo>
                  <a:lnTo>
                    <a:pt x="9" y="7"/>
                  </a:lnTo>
                  <a:lnTo>
                    <a:pt x="25" y="0"/>
                  </a:lnTo>
                  <a:lnTo>
                    <a:pt x="25" y="16"/>
                  </a:lnTo>
                  <a:lnTo>
                    <a:pt x="25" y="2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71" name="Freeform 199"/>
            <p:cNvSpPr>
              <a:spLocks/>
            </p:cNvSpPr>
            <p:nvPr/>
          </p:nvSpPr>
          <p:spPr bwMode="auto">
            <a:xfrm>
              <a:off x="3098" y="2651"/>
              <a:ext cx="16" cy="21"/>
            </a:xfrm>
            <a:custGeom>
              <a:avLst/>
              <a:gdLst/>
              <a:ahLst/>
              <a:cxnLst>
                <a:cxn ang="0">
                  <a:pos x="16" y="0"/>
                </a:cxn>
                <a:cxn ang="0">
                  <a:pos x="16" y="9"/>
                </a:cxn>
                <a:cxn ang="0">
                  <a:pos x="0" y="25"/>
                </a:cxn>
                <a:cxn ang="0">
                  <a:pos x="0" y="9"/>
                </a:cxn>
                <a:cxn ang="0">
                  <a:pos x="0" y="0"/>
                </a:cxn>
                <a:cxn ang="0">
                  <a:pos x="16" y="0"/>
                </a:cxn>
              </a:cxnLst>
              <a:rect l="0" t="0" r="r" b="b"/>
              <a:pathLst>
                <a:path w="17" h="26">
                  <a:moveTo>
                    <a:pt x="16" y="0"/>
                  </a:moveTo>
                  <a:lnTo>
                    <a:pt x="16" y="9"/>
                  </a:lnTo>
                  <a:lnTo>
                    <a:pt x="0" y="25"/>
                  </a:lnTo>
                  <a:lnTo>
                    <a:pt x="0" y="9"/>
                  </a:lnTo>
                  <a:lnTo>
                    <a:pt x="0" y="0"/>
                  </a:lnTo>
                  <a:lnTo>
                    <a:pt x="16"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72" name="Freeform 200"/>
            <p:cNvSpPr>
              <a:spLocks/>
            </p:cNvSpPr>
            <p:nvPr/>
          </p:nvSpPr>
          <p:spPr bwMode="auto">
            <a:xfrm>
              <a:off x="2884" y="2800"/>
              <a:ext cx="162" cy="130"/>
            </a:xfrm>
            <a:custGeom>
              <a:avLst/>
              <a:gdLst/>
              <a:ahLst/>
              <a:cxnLst>
                <a:cxn ang="0">
                  <a:pos x="56" y="162"/>
                </a:cxn>
                <a:cxn ang="0">
                  <a:pos x="49" y="146"/>
                </a:cxn>
                <a:cxn ang="0">
                  <a:pos x="32" y="99"/>
                </a:cxn>
                <a:cxn ang="0">
                  <a:pos x="32" y="75"/>
                </a:cxn>
                <a:cxn ang="0">
                  <a:pos x="0" y="9"/>
                </a:cxn>
                <a:cxn ang="0">
                  <a:pos x="0" y="0"/>
                </a:cxn>
                <a:cxn ang="0">
                  <a:pos x="16" y="0"/>
                </a:cxn>
                <a:cxn ang="0">
                  <a:pos x="32" y="0"/>
                </a:cxn>
                <a:cxn ang="0">
                  <a:pos x="81" y="9"/>
                </a:cxn>
                <a:cxn ang="0">
                  <a:pos x="97" y="9"/>
                </a:cxn>
                <a:cxn ang="0">
                  <a:pos x="130" y="16"/>
                </a:cxn>
                <a:cxn ang="0">
                  <a:pos x="146" y="9"/>
                </a:cxn>
                <a:cxn ang="0">
                  <a:pos x="153" y="0"/>
                </a:cxn>
                <a:cxn ang="0">
                  <a:pos x="171" y="9"/>
                </a:cxn>
                <a:cxn ang="0">
                  <a:pos x="153" y="25"/>
                </a:cxn>
                <a:cxn ang="0">
                  <a:pos x="146" y="16"/>
                </a:cxn>
                <a:cxn ang="0">
                  <a:pos x="121" y="16"/>
                </a:cxn>
                <a:cxn ang="0">
                  <a:pos x="112" y="65"/>
                </a:cxn>
                <a:cxn ang="0">
                  <a:pos x="106" y="75"/>
                </a:cxn>
                <a:cxn ang="0">
                  <a:pos x="106" y="106"/>
                </a:cxn>
                <a:cxn ang="0">
                  <a:pos x="106" y="155"/>
                </a:cxn>
                <a:cxn ang="0">
                  <a:pos x="89" y="162"/>
                </a:cxn>
                <a:cxn ang="0">
                  <a:pos x="72" y="162"/>
                </a:cxn>
                <a:cxn ang="0">
                  <a:pos x="66" y="155"/>
                </a:cxn>
                <a:cxn ang="0">
                  <a:pos x="56" y="162"/>
                </a:cxn>
              </a:cxnLst>
              <a:rect l="0" t="0" r="r" b="b"/>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73" name="Freeform 201"/>
            <p:cNvSpPr>
              <a:spLocks/>
            </p:cNvSpPr>
            <p:nvPr/>
          </p:nvSpPr>
          <p:spPr bwMode="auto">
            <a:xfrm>
              <a:off x="2884" y="2683"/>
              <a:ext cx="152" cy="130"/>
            </a:xfrm>
            <a:custGeom>
              <a:avLst/>
              <a:gdLst/>
              <a:ahLst/>
              <a:cxnLst>
                <a:cxn ang="0">
                  <a:pos x="0" y="146"/>
                </a:cxn>
                <a:cxn ang="0">
                  <a:pos x="16" y="146"/>
                </a:cxn>
                <a:cxn ang="0">
                  <a:pos x="32" y="146"/>
                </a:cxn>
                <a:cxn ang="0">
                  <a:pos x="81" y="155"/>
                </a:cxn>
                <a:cxn ang="0">
                  <a:pos x="97" y="155"/>
                </a:cxn>
                <a:cxn ang="0">
                  <a:pos x="130" y="162"/>
                </a:cxn>
                <a:cxn ang="0">
                  <a:pos x="146" y="155"/>
                </a:cxn>
                <a:cxn ang="0">
                  <a:pos x="130" y="139"/>
                </a:cxn>
                <a:cxn ang="0">
                  <a:pos x="130" y="99"/>
                </a:cxn>
                <a:cxn ang="0">
                  <a:pos x="161" y="90"/>
                </a:cxn>
                <a:cxn ang="0">
                  <a:pos x="153" y="65"/>
                </a:cxn>
                <a:cxn ang="0">
                  <a:pos x="130" y="74"/>
                </a:cxn>
                <a:cxn ang="0">
                  <a:pos x="130" y="65"/>
                </a:cxn>
                <a:cxn ang="0">
                  <a:pos x="137" y="59"/>
                </a:cxn>
                <a:cxn ang="0">
                  <a:pos x="130" y="50"/>
                </a:cxn>
                <a:cxn ang="0">
                  <a:pos x="130" y="25"/>
                </a:cxn>
                <a:cxn ang="0">
                  <a:pos x="112" y="17"/>
                </a:cxn>
                <a:cxn ang="0">
                  <a:pos x="97" y="17"/>
                </a:cxn>
                <a:cxn ang="0">
                  <a:pos x="97" y="25"/>
                </a:cxn>
                <a:cxn ang="0">
                  <a:pos x="81" y="34"/>
                </a:cxn>
                <a:cxn ang="0">
                  <a:pos x="66" y="17"/>
                </a:cxn>
                <a:cxn ang="0">
                  <a:pos x="66" y="0"/>
                </a:cxn>
                <a:cxn ang="0">
                  <a:pos x="56" y="0"/>
                </a:cxn>
                <a:cxn ang="0">
                  <a:pos x="24" y="0"/>
                </a:cxn>
                <a:cxn ang="0">
                  <a:pos x="9" y="9"/>
                </a:cxn>
                <a:cxn ang="0">
                  <a:pos x="16" y="34"/>
                </a:cxn>
                <a:cxn ang="0">
                  <a:pos x="16" y="40"/>
                </a:cxn>
                <a:cxn ang="0">
                  <a:pos x="24" y="74"/>
                </a:cxn>
                <a:cxn ang="0">
                  <a:pos x="24" y="90"/>
                </a:cxn>
                <a:cxn ang="0">
                  <a:pos x="9" y="99"/>
                </a:cxn>
                <a:cxn ang="0">
                  <a:pos x="0" y="131"/>
                </a:cxn>
                <a:cxn ang="0">
                  <a:pos x="0" y="146"/>
                </a:cxn>
              </a:cxnLst>
              <a:rect l="0" t="0" r="r" b="b"/>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74" name="Freeform 202"/>
            <p:cNvSpPr>
              <a:spLocks/>
            </p:cNvSpPr>
            <p:nvPr/>
          </p:nvSpPr>
          <p:spPr bwMode="auto">
            <a:xfrm>
              <a:off x="2893" y="2671"/>
              <a:ext cx="15" cy="14"/>
            </a:xfrm>
            <a:custGeom>
              <a:avLst/>
              <a:gdLst/>
              <a:ahLst/>
              <a:cxnLst>
                <a:cxn ang="0">
                  <a:pos x="16" y="0"/>
                </a:cxn>
                <a:cxn ang="0">
                  <a:pos x="0" y="16"/>
                </a:cxn>
                <a:cxn ang="0">
                  <a:pos x="0" y="8"/>
                </a:cxn>
                <a:cxn ang="0">
                  <a:pos x="0" y="0"/>
                </a:cxn>
                <a:cxn ang="0">
                  <a:pos x="16" y="0"/>
                </a:cxn>
              </a:cxnLst>
              <a:rect l="0" t="0" r="r" b="b"/>
              <a:pathLst>
                <a:path w="17" h="17">
                  <a:moveTo>
                    <a:pt x="16" y="0"/>
                  </a:moveTo>
                  <a:lnTo>
                    <a:pt x="0" y="16"/>
                  </a:lnTo>
                  <a:lnTo>
                    <a:pt x="0" y="8"/>
                  </a:lnTo>
                  <a:lnTo>
                    <a:pt x="0" y="0"/>
                  </a:lnTo>
                  <a:lnTo>
                    <a:pt x="16"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75" name="Freeform 203"/>
            <p:cNvSpPr>
              <a:spLocks/>
            </p:cNvSpPr>
            <p:nvPr/>
          </p:nvSpPr>
          <p:spPr bwMode="auto">
            <a:xfrm>
              <a:off x="2893" y="2671"/>
              <a:ext cx="15" cy="14"/>
            </a:xfrm>
            <a:custGeom>
              <a:avLst/>
              <a:gdLst/>
              <a:ahLst/>
              <a:cxnLst>
                <a:cxn ang="0">
                  <a:pos x="16" y="0"/>
                </a:cxn>
                <a:cxn ang="0">
                  <a:pos x="0" y="16"/>
                </a:cxn>
                <a:cxn ang="0">
                  <a:pos x="0" y="8"/>
                </a:cxn>
                <a:cxn ang="0">
                  <a:pos x="0" y="0"/>
                </a:cxn>
                <a:cxn ang="0">
                  <a:pos x="16" y="0"/>
                </a:cxn>
              </a:cxnLst>
              <a:rect l="0" t="0" r="r" b="b"/>
              <a:pathLst>
                <a:path w="17" h="17">
                  <a:moveTo>
                    <a:pt x="16" y="0"/>
                  </a:moveTo>
                  <a:lnTo>
                    <a:pt x="0" y="16"/>
                  </a:lnTo>
                  <a:lnTo>
                    <a:pt x="0" y="8"/>
                  </a:lnTo>
                  <a:lnTo>
                    <a:pt x="0" y="0"/>
                  </a:lnTo>
                  <a:lnTo>
                    <a:pt x="16"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76" name="Freeform 204"/>
            <p:cNvSpPr>
              <a:spLocks/>
            </p:cNvSpPr>
            <p:nvPr/>
          </p:nvSpPr>
          <p:spPr bwMode="auto">
            <a:xfrm>
              <a:off x="2937" y="2851"/>
              <a:ext cx="200" cy="150"/>
            </a:xfrm>
            <a:custGeom>
              <a:avLst/>
              <a:gdLst/>
              <a:ahLst/>
              <a:cxnLst>
                <a:cxn ang="0">
                  <a:pos x="196" y="10"/>
                </a:cxn>
                <a:cxn ang="0">
                  <a:pos x="202" y="57"/>
                </a:cxn>
                <a:cxn ang="0">
                  <a:pos x="196" y="57"/>
                </a:cxn>
                <a:cxn ang="0">
                  <a:pos x="187" y="65"/>
                </a:cxn>
                <a:cxn ang="0">
                  <a:pos x="196" y="74"/>
                </a:cxn>
                <a:cxn ang="0">
                  <a:pos x="202" y="65"/>
                </a:cxn>
                <a:cxn ang="0">
                  <a:pos x="212" y="65"/>
                </a:cxn>
                <a:cxn ang="0">
                  <a:pos x="212" y="74"/>
                </a:cxn>
                <a:cxn ang="0">
                  <a:pos x="212" y="97"/>
                </a:cxn>
                <a:cxn ang="0">
                  <a:pos x="196" y="105"/>
                </a:cxn>
                <a:cxn ang="0">
                  <a:pos x="180" y="130"/>
                </a:cxn>
                <a:cxn ang="0">
                  <a:pos x="155" y="153"/>
                </a:cxn>
                <a:cxn ang="0">
                  <a:pos x="139" y="171"/>
                </a:cxn>
                <a:cxn ang="0">
                  <a:pos x="115" y="178"/>
                </a:cxn>
                <a:cxn ang="0">
                  <a:pos x="97" y="178"/>
                </a:cxn>
                <a:cxn ang="0">
                  <a:pos x="74" y="178"/>
                </a:cxn>
                <a:cxn ang="0">
                  <a:pos x="50" y="187"/>
                </a:cxn>
                <a:cxn ang="0">
                  <a:pos x="41" y="187"/>
                </a:cxn>
                <a:cxn ang="0">
                  <a:pos x="33" y="178"/>
                </a:cxn>
                <a:cxn ang="0">
                  <a:pos x="25" y="153"/>
                </a:cxn>
                <a:cxn ang="0">
                  <a:pos x="25" y="147"/>
                </a:cxn>
                <a:cxn ang="0">
                  <a:pos x="10" y="97"/>
                </a:cxn>
                <a:cxn ang="0">
                  <a:pos x="0" y="97"/>
                </a:cxn>
                <a:cxn ang="0">
                  <a:pos x="10" y="90"/>
                </a:cxn>
                <a:cxn ang="0">
                  <a:pos x="16" y="97"/>
                </a:cxn>
                <a:cxn ang="0">
                  <a:pos x="33" y="97"/>
                </a:cxn>
                <a:cxn ang="0">
                  <a:pos x="50" y="90"/>
                </a:cxn>
                <a:cxn ang="0">
                  <a:pos x="50" y="41"/>
                </a:cxn>
                <a:cxn ang="0">
                  <a:pos x="56" y="50"/>
                </a:cxn>
                <a:cxn ang="0">
                  <a:pos x="56" y="65"/>
                </a:cxn>
                <a:cxn ang="0">
                  <a:pos x="74" y="65"/>
                </a:cxn>
                <a:cxn ang="0">
                  <a:pos x="97" y="50"/>
                </a:cxn>
                <a:cxn ang="0">
                  <a:pos x="105" y="57"/>
                </a:cxn>
                <a:cxn ang="0">
                  <a:pos x="115" y="50"/>
                </a:cxn>
                <a:cxn ang="0">
                  <a:pos x="147" y="16"/>
                </a:cxn>
                <a:cxn ang="0">
                  <a:pos x="171" y="0"/>
                </a:cxn>
                <a:cxn ang="0">
                  <a:pos x="187" y="10"/>
                </a:cxn>
                <a:cxn ang="0">
                  <a:pos x="196" y="10"/>
                </a:cxn>
              </a:cxnLst>
              <a:rect l="0" t="0" r="r" b="b"/>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77" name="Freeform 205"/>
            <p:cNvSpPr>
              <a:spLocks/>
            </p:cNvSpPr>
            <p:nvPr/>
          </p:nvSpPr>
          <p:spPr bwMode="auto">
            <a:xfrm>
              <a:off x="2983" y="2807"/>
              <a:ext cx="116" cy="97"/>
            </a:xfrm>
            <a:custGeom>
              <a:avLst/>
              <a:gdLst/>
              <a:ahLst/>
              <a:cxnLst>
                <a:cxn ang="0">
                  <a:pos x="0" y="97"/>
                </a:cxn>
                <a:cxn ang="0">
                  <a:pos x="6" y="106"/>
                </a:cxn>
                <a:cxn ang="0">
                  <a:pos x="6" y="121"/>
                </a:cxn>
                <a:cxn ang="0">
                  <a:pos x="24" y="121"/>
                </a:cxn>
                <a:cxn ang="0">
                  <a:pos x="47" y="106"/>
                </a:cxn>
                <a:cxn ang="0">
                  <a:pos x="55" y="113"/>
                </a:cxn>
                <a:cxn ang="0">
                  <a:pos x="65" y="106"/>
                </a:cxn>
                <a:cxn ang="0">
                  <a:pos x="97" y="72"/>
                </a:cxn>
                <a:cxn ang="0">
                  <a:pos x="121" y="56"/>
                </a:cxn>
                <a:cxn ang="0">
                  <a:pos x="105" y="56"/>
                </a:cxn>
                <a:cxn ang="0">
                  <a:pos x="97" y="41"/>
                </a:cxn>
                <a:cxn ang="0">
                  <a:pos x="80" y="24"/>
                </a:cxn>
                <a:cxn ang="0">
                  <a:pos x="65" y="0"/>
                </a:cxn>
                <a:cxn ang="0">
                  <a:pos x="47" y="16"/>
                </a:cxn>
                <a:cxn ang="0">
                  <a:pos x="40" y="7"/>
                </a:cxn>
                <a:cxn ang="0">
                  <a:pos x="15" y="7"/>
                </a:cxn>
                <a:cxn ang="0">
                  <a:pos x="6" y="56"/>
                </a:cxn>
                <a:cxn ang="0">
                  <a:pos x="0" y="66"/>
                </a:cxn>
                <a:cxn ang="0">
                  <a:pos x="0" y="97"/>
                </a:cxn>
              </a:cxnLst>
              <a:rect l="0" t="0" r="r" b="b"/>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78" name="Freeform 206"/>
            <p:cNvSpPr>
              <a:spLocks/>
            </p:cNvSpPr>
            <p:nvPr/>
          </p:nvSpPr>
          <p:spPr bwMode="auto">
            <a:xfrm>
              <a:off x="3045" y="2788"/>
              <a:ext cx="100" cy="73"/>
            </a:xfrm>
            <a:custGeom>
              <a:avLst/>
              <a:gdLst/>
              <a:ahLst/>
              <a:cxnLst>
                <a:cxn ang="0">
                  <a:pos x="65" y="0"/>
                </a:cxn>
                <a:cxn ang="0">
                  <a:pos x="47" y="0"/>
                </a:cxn>
                <a:cxn ang="0">
                  <a:pos x="47" y="8"/>
                </a:cxn>
                <a:cxn ang="0">
                  <a:pos x="24" y="24"/>
                </a:cxn>
                <a:cxn ang="0">
                  <a:pos x="0" y="24"/>
                </a:cxn>
                <a:cxn ang="0">
                  <a:pos x="15" y="48"/>
                </a:cxn>
                <a:cxn ang="0">
                  <a:pos x="32" y="65"/>
                </a:cxn>
                <a:cxn ang="0">
                  <a:pos x="40" y="80"/>
                </a:cxn>
                <a:cxn ang="0">
                  <a:pos x="56" y="80"/>
                </a:cxn>
                <a:cxn ang="0">
                  <a:pos x="72" y="90"/>
                </a:cxn>
                <a:cxn ang="0">
                  <a:pos x="81" y="90"/>
                </a:cxn>
                <a:cxn ang="0">
                  <a:pos x="97" y="56"/>
                </a:cxn>
                <a:cxn ang="0">
                  <a:pos x="105" y="24"/>
                </a:cxn>
                <a:cxn ang="0">
                  <a:pos x="97" y="8"/>
                </a:cxn>
                <a:cxn ang="0">
                  <a:pos x="81" y="0"/>
                </a:cxn>
                <a:cxn ang="0">
                  <a:pos x="65" y="0"/>
                </a:cxn>
              </a:cxnLst>
              <a:rect l="0" t="0" r="r" b="b"/>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79" name="Freeform 207"/>
            <p:cNvSpPr>
              <a:spLocks/>
            </p:cNvSpPr>
            <p:nvPr/>
          </p:nvSpPr>
          <p:spPr bwMode="auto">
            <a:xfrm>
              <a:off x="3106" y="2731"/>
              <a:ext cx="131" cy="173"/>
            </a:xfrm>
            <a:custGeom>
              <a:avLst/>
              <a:gdLst/>
              <a:ahLst/>
              <a:cxnLst>
                <a:cxn ang="0">
                  <a:pos x="32" y="217"/>
                </a:cxn>
                <a:cxn ang="0">
                  <a:pos x="32" y="209"/>
                </a:cxn>
                <a:cxn ang="0">
                  <a:pos x="32" y="202"/>
                </a:cxn>
                <a:cxn ang="0">
                  <a:pos x="64" y="193"/>
                </a:cxn>
                <a:cxn ang="0">
                  <a:pos x="72" y="186"/>
                </a:cxn>
                <a:cxn ang="0">
                  <a:pos x="72" y="162"/>
                </a:cxn>
                <a:cxn ang="0">
                  <a:pos x="56" y="128"/>
                </a:cxn>
                <a:cxn ang="0">
                  <a:pos x="87" y="96"/>
                </a:cxn>
                <a:cxn ang="0">
                  <a:pos x="112" y="87"/>
                </a:cxn>
                <a:cxn ang="0">
                  <a:pos x="137" y="63"/>
                </a:cxn>
                <a:cxn ang="0">
                  <a:pos x="129" y="0"/>
                </a:cxn>
                <a:cxn ang="0">
                  <a:pos x="112" y="15"/>
                </a:cxn>
                <a:cxn ang="0">
                  <a:pos x="81" y="15"/>
                </a:cxn>
                <a:cxn ang="0">
                  <a:pos x="64" y="15"/>
                </a:cxn>
                <a:cxn ang="0">
                  <a:pos x="56" y="23"/>
                </a:cxn>
                <a:cxn ang="0">
                  <a:pos x="64" y="40"/>
                </a:cxn>
                <a:cxn ang="0">
                  <a:pos x="72" y="55"/>
                </a:cxn>
                <a:cxn ang="0">
                  <a:pos x="72" y="72"/>
                </a:cxn>
                <a:cxn ang="0">
                  <a:pos x="64" y="87"/>
                </a:cxn>
                <a:cxn ang="0">
                  <a:pos x="56" y="72"/>
                </a:cxn>
                <a:cxn ang="0">
                  <a:pos x="56" y="55"/>
                </a:cxn>
                <a:cxn ang="0">
                  <a:pos x="47" y="55"/>
                </a:cxn>
                <a:cxn ang="0">
                  <a:pos x="40" y="47"/>
                </a:cxn>
                <a:cxn ang="0">
                  <a:pos x="0" y="63"/>
                </a:cxn>
                <a:cxn ang="0">
                  <a:pos x="0" y="72"/>
                </a:cxn>
                <a:cxn ang="0">
                  <a:pos x="16" y="72"/>
                </a:cxn>
                <a:cxn ang="0">
                  <a:pos x="32" y="80"/>
                </a:cxn>
                <a:cxn ang="0">
                  <a:pos x="40" y="96"/>
                </a:cxn>
                <a:cxn ang="0">
                  <a:pos x="32" y="128"/>
                </a:cxn>
                <a:cxn ang="0">
                  <a:pos x="16" y="162"/>
                </a:cxn>
                <a:cxn ang="0">
                  <a:pos x="22" y="209"/>
                </a:cxn>
                <a:cxn ang="0">
                  <a:pos x="22" y="217"/>
                </a:cxn>
                <a:cxn ang="0">
                  <a:pos x="32" y="217"/>
                </a:cxn>
              </a:cxnLst>
              <a:rect l="0" t="0" r="r" b="b"/>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80" name="Freeform 208"/>
            <p:cNvSpPr>
              <a:spLocks/>
            </p:cNvSpPr>
            <p:nvPr/>
          </p:nvSpPr>
          <p:spPr bwMode="auto">
            <a:xfrm>
              <a:off x="3113" y="2897"/>
              <a:ext cx="16" cy="14"/>
            </a:xfrm>
            <a:custGeom>
              <a:avLst/>
              <a:gdLst/>
              <a:ahLst/>
              <a:cxnLst>
                <a:cxn ang="0">
                  <a:pos x="16" y="8"/>
                </a:cxn>
                <a:cxn ang="0">
                  <a:pos x="16" y="0"/>
                </a:cxn>
                <a:cxn ang="0">
                  <a:pos x="9" y="0"/>
                </a:cxn>
                <a:cxn ang="0">
                  <a:pos x="0" y="8"/>
                </a:cxn>
                <a:cxn ang="0">
                  <a:pos x="9" y="17"/>
                </a:cxn>
                <a:cxn ang="0">
                  <a:pos x="16" y="8"/>
                </a:cxn>
              </a:cxnLst>
              <a:rect l="0" t="0" r="r" b="b"/>
              <a:pathLst>
                <a:path w="17" h="18">
                  <a:moveTo>
                    <a:pt x="16" y="8"/>
                  </a:moveTo>
                  <a:lnTo>
                    <a:pt x="16" y="0"/>
                  </a:lnTo>
                  <a:lnTo>
                    <a:pt x="9" y="0"/>
                  </a:lnTo>
                  <a:lnTo>
                    <a:pt x="0" y="8"/>
                  </a:lnTo>
                  <a:lnTo>
                    <a:pt x="9" y="17"/>
                  </a:lnTo>
                  <a:lnTo>
                    <a:pt x="16"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1" name="Freeform 209"/>
            <p:cNvSpPr>
              <a:spLocks/>
            </p:cNvSpPr>
            <p:nvPr/>
          </p:nvSpPr>
          <p:spPr bwMode="auto">
            <a:xfrm>
              <a:off x="3113" y="2897"/>
              <a:ext cx="16" cy="14"/>
            </a:xfrm>
            <a:custGeom>
              <a:avLst/>
              <a:gdLst/>
              <a:ahLst/>
              <a:cxnLst>
                <a:cxn ang="0">
                  <a:pos x="16" y="8"/>
                </a:cxn>
                <a:cxn ang="0">
                  <a:pos x="16" y="0"/>
                </a:cxn>
                <a:cxn ang="0">
                  <a:pos x="9" y="0"/>
                </a:cxn>
                <a:cxn ang="0">
                  <a:pos x="0" y="8"/>
                </a:cxn>
                <a:cxn ang="0">
                  <a:pos x="9" y="17"/>
                </a:cxn>
                <a:cxn ang="0">
                  <a:pos x="16" y="8"/>
                </a:cxn>
              </a:cxnLst>
              <a:rect l="0" t="0" r="r" b="b"/>
              <a:pathLst>
                <a:path w="17" h="18">
                  <a:moveTo>
                    <a:pt x="16" y="8"/>
                  </a:moveTo>
                  <a:lnTo>
                    <a:pt x="16" y="0"/>
                  </a:lnTo>
                  <a:lnTo>
                    <a:pt x="9" y="0"/>
                  </a:lnTo>
                  <a:lnTo>
                    <a:pt x="0" y="8"/>
                  </a:lnTo>
                  <a:lnTo>
                    <a:pt x="9" y="17"/>
                  </a:lnTo>
                  <a:lnTo>
                    <a:pt x="16"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82" name="Freeform 210"/>
            <p:cNvSpPr>
              <a:spLocks/>
            </p:cNvSpPr>
            <p:nvPr/>
          </p:nvSpPr>
          <p:spPr bwMode="auto">
            <a:xfrm>
              <a:off x="1843" y="3092"/>
              <a:ext cx="17" cy="26"/>
            </a:xfrm>
            <a:custGeom>
              <a:avLst/>
              <a:gdLst/>
              <a:ahLst/>
              <a:cxnLst>
                <a:cxn ang="0">
                  <a:pos x="6" y="0"/>
                </a:cxn>
                <a:cxn ang="0">
                  <a:pos x="0" y="23"/>
                </a:cxn>
                <a:cxn ang="0">
                  <a:pos x="6" y="32"/>
                </a:cxn>
                <a:cxn ang="0">
                  <a:pos x="16" y="7"/>
                </a:cxn>
                <a:cxn ang="0">
                  <a:pos x="6" y="0"/>
                </a:cxn>
              </a:cxnLst>
              <a:rect l="0" t="0" r="r" b="b"/>
              <a:pathLst>
                <a:path w="17" h="33">
                  <a:moveTo>
                    <a:pt x="6" y="0"/>
                  </a:moveTo>
                  <a:lnTo>
                    <a:pt x="0" y="23"/>
                  </a:lnTo>
                  <a:lnTo>
                    <a:pt x="6" y="32"/>
                  </a:lnTo>
                  <a:lnTo>
                    <a:pt x="16" y="7"/>
                  </a:lnTo>
                  <a:lnTo>
                    <a:pt x="6"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3" name="Freeform 211"/>
            <p:cNvSpPr>
              <a:spLocks/>
            </p:cNvSpPr>
            <p:nvPr/>
          </p:nvSpPr>
          <p:spPr bwMode="auto">
            <a:xfrm>
              <a:off x="1797" y="2433"/>
              <a:ext cx="24" cy="13"/>
            </a:xfrm>
            <a:custGeom>
              <a:avLst/>
              <a:gdLst/>
              <a:ahLst/>
              <a:cxnLst>
                <a:cxn ang="0">
                  <a:pos x="0" y="7"/>
                </a:cxn>
                <a:cxn ang="0">
                  <a:pos x="16" y="16"/>
                </a:cxn>
                <a:cxn ang="0">
                  <a:pos x="25" y="7"/>
                </a:cxn>
                <a:cxn ang="0">
                  <a:pos x="9" y="0"/>
                </a:cxn>
                <a:cxn ang="0">
                  <a:pos x="0" y="7"/>
                </a:cxn>
              </a:cxnLst>
              <a:rect l="0" t="0" r="r" b="b"/>
              <a:pathLst>
                <a:path w="26" h="17">
                  <a:moveTo>
                    <a:pt x="0" y="7"/>
                  </a:moveTo>
                  <a:lnTo>
                    <a:pt x="16" y="16"/>
                  </a:lnTo>
                  <a:lnTo>
                    <a:pt x="25" y="7"/>
                  </a:lnTo>
                  <a:lnTo>
                    <a:pt x="9" y="0"/>
                  </a:lnTo>
                  <a:lnTo>
                    <a:pt x="0"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4" name="Freeform 212"/>
            <p:cNvSpPr>
              <a:spLocks/>
            </p:cNvSpPr>
            <p:nvPr/>
          </p:nvSpPr>
          <p:spPr bwMode="auto">
            <a:xfrm>
              <a:off x="1720" y="2381"/>
              <a:ext cx="124" cy="40"/>
            </a:xfrm>
            <a:custGeom>
              <a:avLst/>
              <a:gdLst/>
              <a:ahLst/>
              <a:cxnLst>
                <a:cxn ang="0">
                  <a:pos x="0" y="24"/>
                </a:cxn>
                <a:cxn ang="0">
                  <a:pos x="9" y="24"/>
                </a:cxn>
                <a:cxn ang="0">
                  <a:pos x="25" y="8"/>
                </a:cxn>
                <a:cxn ang="0">
                  <a:pos x="41" y="15"/>
                </a:cxn>
                <a:cxn ang="0">
                  <a:pos x="34" y="15"/>
                </a:cxn>
                <a:cxn ang="0">
                  <a:pos x="41" y="15"/>
                </a:cxn>
                <a:cxn ang="0">
                  <a:pos x="74" y="24"/>
                </a:cxn>
                <a:cxn ang="0">
                  <a:pos x="81" y="40"/>
                </a:cxn>
                <a:cxn ang="0">
                  <a:pos x="97" y="40"/>
                </a:cxn>
                <a:cxn ang="0">
                  <a:pos x="90" y="49"/>
                </a:cxn>
                <a:cxn ang="0">
                  <a:pos x="131" y="49"/>
                </a:cxn>
                <a:cxn ang="0">
                  <a:pos x="122" y="40"/>
                </a:cxn>
                <a:cxn ang="0">
                  <a:pos x="114" y="40"/>
                </a:cxn>
                <a:cxn ang="0">
                  <a:pos x="114" y="31"/>
                </a:cxn>
                <a:cxn ang="0">
                  <a:pos x="81" y="15"/>
                </a:cxn>
                <a:cxn ang="0">
                  <a:pos x="41" y="0"/>
                </a:cxn>
                <a:cxn ang="0">
                  <a:pos x="16" y="8"/>
                </a:cxn>
                <a:cxn ang="0">
                  <a:pos x="0" y="24"/>
                </a:cxn>
              </a:cxnLst>
              <a:rect l="0" t="0" r="r" b="b"/>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5" name="Freeform 213"/>
            <p:cNvSpPr>
              <a:spLocks/>
            </p:cNvSpPr>
            <p:nvPr/>
          </p:nvSpPr>
          <p:spPr bwMode="auto">
            <a:xfrm>
              <a:off x="1797" y="2361"/>
              <a:ext cx="15" cy="21"/>
            </a:xfrm>
            <a:custGeom>
              <a:avLst/>
              <a:gdLst/>
              <a:ahLst/>
              <a:cxnLst>
                <a:cxn ang="0">
                  <a:pos x="0" y="0"/>
                </a:cxn>
                <a:cxn ang="0">
                  <a:pos x="0" y="8"/>
                </a:cxn>
                <a:cxn ang="0">
                  <a:pos x="16" y="25"/>
                </a:cxn>
                <a:cxn ang="0">
                  <a:pos x="16" y="8"/>
                </a:cxn>
                <a:cxn ang="0">
                  <a:pos x="0" y="0"/>
                </a:cxn>
              </a:cxnLst>
              <a:rect l="0" t="0" r="r" b="b"/>
              <a:pathLst>
                <a:path w="17" h="26">
                  <a:moveTo>
                    <a:pt x="0" y="0"/>
                  </a:moveTo>
                  <a:lnTo>
                    <a:pt x="0" y="8"/>
                  </a:lnTo>
                  <a:lnTo>
                    <a:pt x="16" y="25"/>
                  </a:lnTo>
                  <a:lnTo>
                    <a:pt x="16" y="8"/>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6" name="Freeform 214"/>
            <p:cNvSpPr>
              <a:spLocks/>
            </p:cNvSpPr>
            <p:nvPr/>
          </p:nvSpPr>
          <p:spPr bwMode="auto">
            <a:xfrm>
              <a:off x="1691" y="1722"/>
              <a:ext cx="83" cy="72"/>
            </a:xfrm>
            <a:custGeom>
              <a:avLst/>
              <a:gdLst/>
              <a:ahLst/>
              <a:cxnLst>
                <a:cxn ang="0">
                  <a:pos x="0" y="73"/>
                </a:cxn>
                <a:cxn ang="0">
                  <a:pos x="15" y="73"/>
                </a:cxn>
                <a:cxn ang="0">
                  <a:pos x="15" y="90"/>
                </a:cxn>
                <a:cxn ang="0">
                  <a:pos x="31" y="90"/>
                </a:cxn>
                <a:cxn ang="0">
                  <a:pos x="47" y="65"/>
                </a:cxn>
                <a:cxn ang="0">
                  <a:pos x="56" y="65"/>
                </a:cxn>
                <a:cxn ang="0">
                  <a:pos x="72" y="81"/>
                </a:cxn>
                <a:cxn ang="0">
                  <a:pos x="88" y="65"/>
                </a:cxn>
                <a:cxn ang="0">
                  <a:pos x="72" y="65"/>
                </a:cxn>
                <a:cxn ang="0">
                  <a:pos x="56" y="40"/>
                </a:cxn>
                <a:cxn ang="0">
                  <a:pos x="31" y="16"/>
                </a:cxn>
                <a:cxn ang="0">
                  <a:pos x="25" y="0"/>
                </a:cxn>
                <a:cxn ang="0">
                  <a:pos x="15" y="16"/>
                </a:cxn>
                <a:cxn ang="0">
                  <a:pos x="6" y="25"/>
                </a:cxn>
                <a:cxn ang="0">
                  <a:pos x="15" y="65"/>
                </a:cxn>
                <a:cxn ang="0">
                  <a:pos x="0" y="73"/>
                </a:cxn>
              </a:cxnLst>
              <a:rect l="0" t="0" r="r" b="b"/>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7" name="Freeform 215"/>
            <p:cNvSpPr>
              <a:spLocks/>
            </p:cNvSpPr>
            <p:nvPr/>
          </p:nvSpPr>
          <p:spPr bwMode="auto">
            <a:xfrm>
              <a:off x="1812" y="1664"/>
              <a:ext cx="24" cy="33"/>
            </a:xfrm>
            <a:custGeom>
              <a:avLst/>
              <a:gdLst/>
              <a:ahLst/>
              <a:cxnLst>
                <a:cxn ang="0">
                  <a:pos x="0" y="25"/>
                </a:cxn>
                <a:cxn ang="0">
                  <a:pos x="0" y="40"/>
                </a:cxn>
                <a:cxn ang="0">
                  <a:pos x="17" y="31"/>
                </a:cxn>
                <a:cxn ang="0">
                  <a:pos x="25" y="25"/>
                </a:cxn>
                <a:cxn ang="0">
                  <a:pos x="25" y="16"/>
                </a:cxn>
                <a:cxn ang="0">
                  <a:pos x="25" y="0"/>
                </a:cxn>
                <a:cxn ang="0">
                  <a:pos x="9" y="0"/>
                </a:cxn>
                <a:cxn ang="0">
                  <a:pos x="0" y="25"/>
                </a:cxn>
              </a:cxnLst>
              <a:rect l="0" t="0" r="r" b="b"/>
              <a:pathLst>
                <a:path w="26" h="41">
                  <a:moveTo>
                    <a:pt x="0" y="25"/>
                  </a:moveTo>
                  <a:lnTo>
                    <a:pt x="0" y="40"/>
                  </a:lnTo>
                  <a:lnTo>
                    <a:pt x="17" y="31"/>
                  </a:lnTo>
                  <a:lnTo>
                    <a:pt x="25" y="25"/>
                  </a:lnTo>
                  <a:lnTo>
                    <a:pt x="25" y="16"/>
                  </a:lnTo>
                  <a:lnTo>
                    <a:pt x="25" y="0"/>
                  </a:lnTo>
                  <a:lnTo>
                    <a:pt x="9" y="0"/>
                  </a:lnTo>
                  <a:lnTo>
                    <a:pt x="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88" name="Freeform 216"/>
            <p:cNvSpPr>
              <a:spLocks/>
            </p:cNvSpPr>
            <p:nvPr/>
          </p:nvSpPr>
          <p:spPr bwMode="auto">
            <a:xfrm>
              <a:off x="1766" y="1488"/>
              <a:ext cx="55" cy="35"/>
            </a:xfrm>
            <a:custGeom>
              <a:avLst/>
              <a:gdLst/>
              <a:ahLst/>
              <a:cxnLst>
                <a:cxn ang="0">
                  <a:pos x="0" y="0"/>
                </a:cxn>
                <a:cxn ang="0">
                  <a:pos x="0" y="17"/>
                </a:cxn>
                <a:cxn ang="0">
                  <a:pos x="0" y="42"/>
                </a:cxn>
                <a:cxn ang="0">
                  <a:pos x="25" y="42"/>
                </a:cxn>
                <a:cxn ang="0">
                  <a:pos x="32" y="42"/>
                </a:cxn>
                <a:cxn ang="0">
                  <a:pos x="57" y="42"/>
                </a:cxn>
                <a:cxn ang="0">
                  <a:pos x="57" y="34"/>
                </a:cxn>
                <a:cxn ang="0">
                  <a:pos x="48" y="9"/>
                </a:cxn>
                <a:cxn ang="0">
                  <a:pos x="41" y="0"/>
                </a:cxn>
                <a:cxn ang="0">
                  <a:pos x="17" y="0"/>
                </a:cxn>
                <a:cxn ang="0">
                  <a:pos x="0" y="0"/>
                </a:cxn>
              </a:cxnLst>
              <a:rect l="0" t="0" r="r" b="b"/>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89" name="Freeform 217"/>
            <p:cNvSpPr>
              <a:spLocks/>
            </p:cNvSpPr>
            <p:nvPr/>
          </p:nvSpPr>
          <p:spPr bwMode="auto">
            <a:xfrm>
              <a:off x="1857" y="940"/>
              <a:ext cx="744" cy="925"/>
            </a:xfrm>
            <a:custGeom>
              <a:avLst/>
              <a:gdLst/>
              <a:ahLst/>
              <a:cxnLst>
                <a:cxn ang="0">
                  <a:pos x="40" y="470"/>
                </a:cxn>
                <a:cxn ang="0">
                  <a:pos x="25" y="528"/>
                </a:cxn>
                <a:cxn ang="0">
                  <a:pos x="57" y="575"/>
                </a:cxn>
                <a:cxn ang="0">
                  <a:pos x="147" y="575"/>
                </a:cxn>
                <a:cxn ang="0">
                  <a:pos x="211" y="657"/>
                </a:cxn>
                <a:cxn ang="0">
                  <a:pos x="221" y="746"/>
                </a:cxn>
                <a:cxn ang="0">
                  <a:pos x="227" y="794"/>
                </a:cxn>
                <a:cxn ang="0">
                  <a:pos x="261" y="802"/>
                </a:cxn>
                <a:cxn ang="0">
                  <a:pos x="244" y="818"/>
                </a:cxn>
                <a:cxn ang="0">
                  <a:pos x="252" y="874"/>
                </a:cxn>
                <a:cxn ang="0">
                  <a:pos x="293" y="874"/>
                </a:cxn>
                <a:cxn ang="0">
                  <a:pos x="252" y="914"/>
                </a:cxn>
                <a:cxn ang="0">
                  <a:pos x="276" y="1038"/>
                </a:cxn>
                <a:cxn ang="0">
                  <a:pos x="349" y="1135"/>
                </a:cxn>
                <a:cxn ang="0">
                  <a:pos x="398" y="1101"/>
                </a:cxn>
                <a:cxn ang="0">
                  <a:pos x="423" y="1029"/>
                </a:cxn>
                <a:cxn ang="0">
                  <a:pos x="430" y="996"/>
                </a:cxn>
                <a:cxn ang="0">
                  <a:pos x="537" y="914"/>
                </a:cxn>
                <a:cxn ang="0">
                  <a:pos x="641" y="859"/>
                </a:cxn>
                <a:cxn ang="0">
                  <a:pos x="600" y="843"/>
                </a:cxn>
                <a:cxn ang="0">
                  <a:pos x="609" y="802"/>
                </a:cxn>
                <a:cxn ang="0">
                  <a:pos x="641" y="836"/>
                </a:cxn>
                <a:cxn ang="0">
                  <a:pos x="625" y="746"/>
                </a:cxn>
                <a:cxn ang="0">
                  <a:pos x="641" y="722"/>
                </a:cxn>
                <a:cxn ang="0">
                  <a:pos x="674" y="688"/>
                </a:cxn>
                <a:cxn ang="0">
                  <a:pos x="699" y="649"/>
                </a:cxn>
                <a:cxn ang="0">
                  <a:pos x="682" y="575"/>
                </a:cxn>
                <a:cxn ang="0">
                  <a:pos x="674" y="535"/>
                </a:cxn>
                <a:cxn ang="0">
                  <a:pos x="690" y="470"/>
                </a:cxn>
                <a:cxn ang="0">
                  <a:pos x="739" y="301"/>
                </a:cxn>
                <a:cxn ang="0">
                  <a:pos x="731" y="187"/>
                </a:cxn>
                <a:cxn ang="0">
                  <a:pos x="650" y="252"/>
                </a:cxn>
                <a:cxn ang="0">
                  <a:pos x="666" y="187"/>
                </a:cxn>
                <a:cxn ang="0">
                  <a:pos x="634" y="196"/>
                </a:cxn>
                <a:cxn ang="0">
                  <a:pos x="553" y="162"/>
                </a:cxn>
                <a:cxn ang="0">
                  <a:pos x="659" y="137"/>
                </a:cxn>
                <a:cxn ang="0">
                  <a:pos x="634" y="74"/>
                </a:cxn>
                <a:cxn ang="0">
                  <a:pos x="479" y="0"/>
                </a:cxn>
                <a:cxn ang="0">
                  <a:pos x="333" y="130"/>
                </a:cxn>
                <a:cxn ang="0">
                  <a:pos x="244" y="137"/>
                </a:cxn>
                <a:cxn ang="0">
                  <a:pos x="155" y="221"/>
                </a:cxn>
                <a:cxn ang="0">
                  <a:pos x="82" y="292"/>
                </a:cxn>
                <a:cxn ang="0">
                  <a:pos x="115" y="358"/>
                </a:cxn>
                <a:cxn ang="0">
                  <a:pos x="9" y="429"/>
                </a:cxn>
              </a:cxnLst>
              <a:rect l="0" t="0" r="r" b="b"/>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90" name="Freeform 218"/>
            <p:cNvSpPr>
              <a:spLocks/>
            </p:cNvSpPr>
            <p:nvPr/>
          </p:nvSpPr>
          <p:spPr bwMode="auto">
            <a:xfrm>
              <a:off x="3939" y="1238"/>
              <a:ext cx="71" cy="78"/>
            </a:xfrm>
            <a:custGeom>
              <a:avLst/>
              <a:gdLst/>
              <a:ahLst/>
              <a:cxnLst>
                <a:cxn ang="0">
                  <a:pos x="0" y="97"/>
                </a:cxn>
                <a:cxn ang="0">
                  <a:pos x="25" y="90"/>
                </a:cxn>
                <a:cxn ang="0">
                  <a:pos x="49" y="90"/>
                </a:cxn>
                <a:cxn ang="0">
                  <a:pos x="74" y="72"/>
                </a:cxn>
                <a:cxn ang="0">
                  <a:pos x="74" y="40"/>
                </a:cxn>
                <a:cxn ang="0">
                  <a:pos x="40" y="0"/>
                </a:cxn>
                <a:cxn ang="0">
                  <a:pos x="25" y="16"/>
                </a:cxn>
                <a:cxn ang="0">
                  <a:pos x="0" y="97"/>
                </a:cxn>
              </a:cxnLst>
              <a:rect l="0" t="0" r="r" b="b"/>
              <a:pathLst>
                <a:path w="75" h="98">
                  <a:moveTo>
                    <a:pt x="0" y="97"/>
                  </a:moveTo>
                  <a:lnTo>
                    <a:pt x="25" y="90"/>
                  </a:lnTo>
                  <a:lnTo>
                    <a:pt x="49" y="90"/>
                  </a:lnTo>
                  <a:lnTo>
                    <a:pt x="74" y="72"/>
                  </a:lnTo>
                  <a:lnTo>
                    <a:pt x="74" y="40"/>
                  </a:lnTo>
                  <a:lnTo>
                    <a:pt x="40" y="0"/>
                  </a:lnTo>
                  <a:lnTo>
                    <a:pt x="25" y="16"/>
                  </a:lnTo>
                  <a:lnTo>
                    <a:pt x="0" y="9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1" name="Freeform 219"/>
            <p:cNvSpPr>
              <a:spLocks/>
            </p:cNvSpPr>
            <p:nvPr/>
          </p:nvSpPr>
          <p:spPr bwMode="auto">
            <a:xfrm>
              <a:off x="3840" y="1128"/>
              <a:ext cx="116" cy="150"/>
            </a:xfrm>
            <a:custGeom>
              <a:avLst/>
              <a:gdLst/>
              <a:ahLst/>
              <a:cxnLst>
                <a:cxn ang="0">
                  <a:pos x="0" y="97"/>
                </a:cxn>
                <a:cxn ang="0">
                  <a:pos x="8" y="122"/>
                </a:cxn>
                <a:cxn ang="0">
                  <a:pos x="40" y="137"/>
                </a:cxn>
                <a:cxn ang="0">
                  <a:pos x="49" y="162"/>
                </a:cxn>
                <a:cxn ang="0">
                  <a:pos x="98" y="187"/>
                </a:cxn>
                <a:cxn ang="0">
                  <a:pos x="114" y="177"/>
                </a:cxn>
                <a:cxn ang="0">
                  <a:pos x="114" y="153"/>
                </a:cxn>
                <a:cxn ang="0">
                  <a:pos x="121" y="122"/>
                </a:cxn>
                <a:cxn ang="0">
                  <a:pos x="105" y="97"/>
                </a:cxn>
                <a:cxn ang="0">
                  <a:pos x="80" y="88"/>
                </a:cxn>
                <a:cxn ang="0">
                  <a:pos x="80" y="65"/>
                </a:cxn>
                <a:cxn ang="0">
                  <a:pos x="80" y="40"/>
                </a:cxn>
                <a:cxn ang="0">
                  <a:pos x="56" y="0"/>
                </a:cxn>
                <a:cxn ang="0">
                  <a:pos x="33" y="32"/>
                </a:cxn>
                <a:cxn ang="0">
                  <a:pos x="25" y="65"/>
                </a:cxn>
                <a:cxn ang="0">
                  <a:pos x="0" y="97"/>
                </a:cxn>
              </a:cxnLst>
              <a:rect l="0" t="0" r="r" b="b"/>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92" name="Freeform 220"/>
            <p:cNvSpPr>
              <a:spLocks/>
            </p:cNvSpPr>
            <p:nvPr/>
          </p:nvSpPr>
          <p:spPr bwMode="auto">
            <a:xfrm>
              <a:off x="3420" y="1116"/>
              <a:ext cx="107" cy="84"/>
            </a:xfrm>
            <a:custGeom>
              <a:avLst/>
              <a:gdLst/>
              <a:ahLst/>
              <a:cxnLst>
                <a:cxn ang="0">
                  <a:pos x="0" y="103"/>
                </a:cxn>
                <a:cxn ang="0">
                  <a:pos x="25" y="103"/>
                </a:cxn>
                <a:cxn ang="0">
                  <a:pos x="41" y="80"/>
                </a:cxn>
                <a:cxn ang="0">
                  <a:pos x="73" y="87"/>
                </a:cxn>
                <a:cxn ang="0">
                  <a:pos x="81" y="80"/>
                </a:cxn>
                <a:cxn ang="0">
                  <a:pos x="81" y="47"/>
                </a:cxn>
                <a:cxn ang="0">
                  <a:pos x="97" y="47"/>
                </a:cxn>
                <a:cxn ang="0">
                  <a:pos x="113" y="40"/>
                </a:cxn>
                <a:cxn ang="0">
                  <a:pos x="106" y="0"/>
                </a:cxn>
                <a:cxn ang="0">
                  <a:pos x="88" y="22"/>
                </a:cxn>
                <a:cxn ang="0">
                  <a:pos x="81" y="47"/>
                </a:cxn>
                <a:cxn ang="0">
                  <a:pos x="48" y="55"/>
                </a:cxn>
                <a:cxn ang="0">
                  <a:pos x="41" y="80"/>
                </a:cxn>
                <a:cxn ang="0">
                  <a:pos x="16" y="80"/>
                </a:cxn>
                <a:cxn ang="0">
                  <a:pos x="0" y="103"/>
                </a:cxn>
              </a:cxnLst>
              <a:rect l="0" t="0" r="r" b="b"/>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3" name="Freeform 221"/>
            <p:cNvSpPr>
              <a:spLocks/>
            </p:cNvSpPr>
            <p:nvPr/>
          </p:nvSpPr>
          <p:spPr bwMode="auto">
            <a:xfrm>
              <a:off x="3397" y="1096"/>
              <a:ext cx="54" cy="71"/>
            </a:xfrm>
            <a:custGeom>
              <a:avLst/>
              <a:gdLst/>
              <a:ahLst/>
              <a:cxnLst>
                <a:cxn ang="0">
                  <a:pos x="0" y="80"/>
                </a:cxn>
                <a:cxn ang="0">
                  <a:pos x="24" y="88"/>
                </a:cxn>
                <a:cxn ang="0">
                  <a:pos x="56" y="80"/>
                </a:cxn>
                <a:cxn ang="0">
                  <a:pos x="49" y="65"/>
                </a:cxn>
                <a:cxn ang="0">
                  <a:pos x="56" y="31"/>
                </a:cxn>
                <a:cxn ang="0">
                  <a:pos x="56" y="0"/>
                </a:cxn>
                <a:cxn ang="0">
                  <a:pos x="32" y="25"/>
                </a:cxn>
                <a:cxn ang="0">
                  <a:pos x="32" y="56"/>
                </a:cxn>
                <a:cxn ang="0">
                  <a:pos x="7" y="56"/>
                </a:cxn>
                <a:cxn ang="0">
                  <a:pos x="0" y="80"/>
                </a:cxn>
              </a:cxnLst>
              <a:rect l="0" t="0" r="r" b="b"/>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4" name="Freeform 222"/>
            <p:cNvSpPr>
              <a:spLocks/>
            </p:cNvSpPr>
            <p:nvPr/>
          </p:nvSpPr>
          <p:spPr bwMode="auto">
            <a:xfrm>
              <a:off x="3382" y="1180"/>
              <a:ext cx="23" cy="14"/>
            </a:xfrm>
            <a:custGeom>
              <a:avLst/>
              <a:gdLst/>
              <a:ahLst/>
              <a:cxnLst>
                <a:cxn ang="0">
                  <a:pos x="0" y="16"/>
                </a:cxn>
                <a:cxn ang="0">
                  <a:pos x="23" y="16"/>
                </a:cxn>
                <a:cxn ang="0">
                  <a:pos x="16" y="0"/>
                </a:cxn>
                <a:cxn ang="0">
                  <a:pos x="0" y="16"/>
                </a:cxn>
              </a:cxnLst>
              <a:rect l="0" t="0" r="r" b="b"/>
              <a:pathLst>
                <a:path w="24" h="17">
                  <a:moveTo>
                    <a:pt x="0" y="16"/>
                  </a:moveTo>
                  <a:lnTo>
                    <a:pt x="23" y="16"/>
                  </a:lnTo>
                  <a:lnTo>
                    <a:pt x="16"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5" name="Freeform 223"/>
            <p:cNvSpPr>
              <a:spLocks/>
            </p:cNvSpPr>
            <p:nvPr/>
          </p:nvSpPr>
          <p:spPr bwMode="auto">
            <a:xfrm>
              <a:off x="3282" y="1153"/>
              <a:ext cx="78" cy="53"/>
            </a:xfrm>
            <a:custGeom>
              <a:avLst/>
              <a:gdLst/>
              <a:ahLst/>
              <a:cxnLst>
                <a:cxn ang="0">
                  <a:pos x="0" y="24"/>
                </a:cxn>
                <a:cxn ang="0">
                  <a:pos x="16" y="33"/>
                </a:cxn>
                <a:cxn ang="0">
                  <a:pos x="32" y="33"/>
                </a:cxn>
                <a:cxn ang="0">
                  <a:pos x="32" y="56"/>
                </a:cxn>
                <a:cxn ang="0">
                  <a:pos x="48" y="65"/>
                </a:cxn>
                <a:cxn ang="0">
                  <a:pos x="65" y="56"/>
                </a:cxn>
                <a:cxn ang="0">
                  <a:pos x="65" y="40"/>
                </a:cxn>
                <a:cxn ang="0">
                  <a:pos x="82" y="16"/>
                </a:cxn>
                <a:cxn ang="0">
                  <a:pos x="72" y="8"/>
                </a:cxn>
                <a:cxn ang="0">
                  <a:pos x="40" y="24"/>
                </a:cxn>
                <a:cxn ang="0">
                  <a:pos x="40" y="8"/>
                </a:cxn>
                <a:cxn ang="0">
                  <a:pos x="32" y="0"/>
                </a:cxn>
                <a:cxn ang="0">
                  <a:pos x="0" y="24"/>
                </a:cxn>
              </a:cxnLst>
              <a:rect l="0" t="0" r="r" b="b"/>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6" name="Freeform 224"/>
            <p:cNvSpPr>
              <a:spLocks/>
            </p:cNvSpPr>
            <p:nvPr/>
          </p:nvSpPr>
          <p:spPr bwMode="auto">
            <a:xfrm>
              <a:off x="2875" y="1180"/>
              <a:ext cx="194" cy="208"/>
            </a:xfrm>
            <a:custGeom>
              <a:avLst/>
              <a:gdLst/>
              <a:ahLst/>
              <a:cxnLst>
                <a:cxn ang="0">
                  <a:pos x="0" y="57"/>
                </a:cxn>
                <a:cxn ang="0">
                  <a:pos x="9" y="122"/>
                </a:cxn>
                <a:cxn ang="0">
                  <a:pos x="25" y="153"/>
                </a:cxn>
                <a:cxn ang="0">
                  <a:pos x="50" y="153"/>
                </a:cxn>
                <a:cxn ang="0">
                  <a:pos x="33" y="169"/>
                </a:cxn>
                <a:cxn ang="0">
                  <a:pos x="41" y="202"/>
                </a:cxn>
                <a:cxn ang="0">
                  <a:pos x="75" y="259"/>
                </a:cxn>
                <a:cxn ang="0">
                  <a:pos x="106" y="144"/>
                </a:cxn>
                <a:cxn ang="0">
                  <a:pos x="115" y="128"/>
                </a:cxn>
                <a:cxn ang="0">
                  <a:pos x="121" y="153"/>
                </a:cxn>
                <a:cxn ang="0">
                  <a:pos x="139" y="169"/>
                </a:cxn>
                <a:cxn ang="0">
                  <a:pos x="121" y="202"/>
                </a:cxn>
                <a:cxn ang="0">
                  <a:pos x="146" y="209"/>
                </a:cxn>
                <a:cxn ang="0">
                  <a:pos x="180" y="186"/>
                </a:cxn>
                <a:cxn ang="0">
                  <a:pos x="155" y="162"/>
                </a:cxn>
                <a:cxn ang="0">
                  <a:pos x="130" y="112"/>
                </a:cxn>
                <a:cxn ang="0">
                  <a:pos x="106" y="97"/>
                </a:cxn>
                <a:cxn ang="0">
                  <a:pos x="98" y="57"/>
                </a:cxn>
                <a:cxn ang="0">
                  <a:pos x="130" y="81"/>
                </a:cxn>
                <a:cxn ang="0">
                  <a:pos x="162" y="97"/>
                </a:cxn>
                <a:cxn ang="0">
                  <a:pos x="187" y="72"/>
                </a:cxn>
                <a:cxn ang="0">
                  <a:pos x="204" y="40"/>
                </a:cxn>
                <a:cxn ang="0">
                  <a:pos x="204" y="23"/>
                </a:cxn>
                <a:cxn ang="0">
                  <a:pos x="155" y="0"/>
                </a:cxn>
                <a:cxn ang="0">
                  <a:pos x="130" y="23"/>
                </a:cxn>
                <a:cxn ang="0">
                  <a:pos x="115" y="0"/>
                </a:cxn>
                <a:cxn ang="0">
                  <a:pos x="90" y="15"/>
                </a:cxn>
                <a:cxn ang="0">
                  <a:pos x="90" y="40"/>
                </a:cxn>
                <a:cxn ang="0">
                  <a:pos x="65" y="32"/>
                </a:cxn>
                <a:cxn ang="0">
                  <a:pos x="58" y="57"/>
                </a:cxn>
                <a:cxn ang="0">
                  <a:pos x="33" y="48"/>
                </a:cxn>
                <a:cxn ang="0">
                  <a:pos x="0" y="57"/>
                </a:cxn>
              </a:cxnLst>
              <a:rect l="0" t="0" r="r" b="b"/>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897" name="Freeform 225"/>
            <p:cNvSpPr>
              <a:spLocks/>
            </p:cNvSpPr>
            <p:nvPr/>
          </p:nvSpPr>
          <p:spPr bwMode="auto">
            <a:xfrm>
              <a:off x="1576" y="1426"/>
              <a:ext cx="38" cy="32"/>
            </a:xfrm>
            <a:custGeom>
              <a:avLst/>
              <a:gdLst/>
              <a:ahLst/>
              <a:cxnLst>
                <a:cxn ang="0">
                  <a:pos x="0" y="23"/>
                </a:cxn>
                <a:cxn ang="0">
                  <a:pos x="40" y="40"/>
                </a:cxn>
                <a:cxn ang="0">
                  <a:pos x="40" y="16"/>
                </a:cxn>
                <a:cxn ang="0">
                  <a:pos x="23" y="0"/>
                </a:cxn>
                <a:cxn ang="0">
                  <a:pos x="16" y="0"/>
                </a:cxn>
                <a:cxn ang="0">
                  <a:pos x="0" y="23"/>
                </a:cxn>
              </a:cxnLst>
              <a:rect l="0" t="0" r="r" b="b"/>
              <a:pathLst>
                <a:path w="41" h="41">
                  <a:moveTo>
                    <a:pt x="0" y="23"/>
                  </a:moveTo>
                  <a:lnTo>
                    <a:pt x="40" y="40"/>
                  </a:lnTo>
                  <a:lnTo>
                    <a:pt x="40" y="16"/>
                  </a:lnTo>
                  <a:lnTo>
                    <a:pt x="23" y="0"/>
                  </a:lnTo>
                  <a:lnTo>
                    <a:pt x="16" y="0"/>
                  </a:lnTo>
                  <a:lnTo>
                    <a:pt x="0" y="2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8" name="Freeform 226"/>
            <p:cNvSpPr>
              <a:spLocks/>
            </p:cNvSpPr>
            <p:nvPr/>
          </p:nvSpPr>
          <p:spPr bwMode="auto">
            <a:xfrm>
              <a:off x="1583" y="1361"/>
              <a:ext cx="200" cy="110"/>
            </a:xfrm>
            <a:custGeom>
              <a:avLst/>
              <a:gdLst/>
              <a:ahLst/>
              <a:cxnLst>
                <a:cxn ang="0">
                  <a:pos x="0" y="0"/>
                </a:cxn>
                <a:cxn ang="0">
                  <a:pos x="0" y="16"/>
                </a:cxn>
                <a:cxn ang="0">
                  <a:pos x="15" y="40"/>
                </a:cxn>
                <a:cxn ang="0">
                  <a:pos x="32" y="40"/>
                </a:cxn>
                <a:cxn ang="0">
                  <a:pos x="49" y="47"/>
                </a:cxn>
                <a:cxn ang="0">
                  <a:pos x="49" y="121"/>
                </a:cxn>
                <a:cxn ang="0">
                  <a:pos x="120" y="137"/>
                </a:cxn>
                <a:cxn ang="0">
                  <a:pos x="145" y="137"/>
                </a:cxn>
                <a:cxn ang="0">
                  <a:pos x="161" y="121"/>
                </a:cxn>
                <a:cxn ang="0">
                  <a:pos x="179" y="129"/>
                </a:cxn>
                <a:cxn ang="0">
                  <a:pos x="202" y="121"/>
                </a:cxn>
                <a:cxn ang="0">
                  <a:pos x="211" y="81"/>
                </a:cxn>
                <a:cxn ang="0">
                  <a:pos x="186" y="72"/>
                </a:cxn>
                <a:cxn ang="0">
                  <a:pos x="145" y="63"/>
                </a:cxn>
                <a:cxn ang="0">
                  <a:pos x="120" y="81"/>
                </a:cxn>
                <a:cxn ang="0">
                  <a:pos x="96" y="72"/>
                </a:cxn>
                <a:cxn ang="0">
                  <a:pos x="73" y="56"/>
                </a:cxn>
                <a:cxn ang="0">
                  <a:pos x="80" y="47"/>
                </a:cxn>
                <a:cxn ang="0">
                  <a:pos x="64" y="23"/>
                </a:cxn>
                <a:cxn ang="0">
                  <a:pos x="40" y="23"/>
                </a:cxn>
                <a:cxn ang="0">
                  <a:pos x="24" y="7"/>
                </a:cxn>
                <a:cxn ang="0">
                  <a:pos x="0" y="0"/>
                </a:cxn>
              </a:cxnLst>
              <a:rect l="0" t="0" r="r" b="b"/>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899" name="Freeform 227"/>
            <p:cNvSpPr>
              <a:spLocks/>
            </p:cNvSpPr>
            <p:nvPr/>
          </p:nvSpPr>
          <p:spPr bwMode="auto">
            <a:xfrm>
              <a:off x="1597" y="1128"/>
              <a:ext cx="109" cy="182"/>
            </a:xfrm>
            <a:custGeom>
              <a:avLst/>
              <a:gdLst/>
              <a:ahLst/>
              <a:cxnLst>
                <a:cxn ang="0">
                  <a:pos x="0" y="97"/>
                </a:cxn>
                <a:cxn ang="0">
                  <a:pos x="25" y="146"/>
                </a:cxn>
                <a:cxn ang="0">
                  <a:pos x="17" y="169"/>
                </a:cxn>
                <a:cxn ang="0">
                  <a:pos x="17" y="202"/>
                </a:cxn>
                <a:cxn ang="0">
                  <a:pos x="34" y="227"/>
                </a:cxn>
                <a:cxn ang="0">
                  <a:pos x="74" y="227"/>
                </a:cxn>
                <a:cxn ang="0">
                  <a:pos x="99" y="169"/>
                </a:cxn>
                <a:cxn ang="0">
                  <a:pos x="114" y="153"/>
                </a:cxn>
                <a:cxn ang="0">
                  <a:pos x="114" y="128"/>
                </a:cxn>
                <a:cxn ang="0">
                  <a:pos x="90" y="122"/>
                </a:cxn>
                <a:cxn ang="0">
                  <a:pos x="99" y="88"/>
                </a:cxn>
                <a:cxn ang="0">
                  <a:pos x="90" y="65"/>
                </a:cxn>
                <a:cxn ang="0">
                  <a:pos x="58" y="65"/>
                </a:cxn>
                <a:cxn ang="0">
                  <a:pos x="40" y="40"/>
                </a:cxn>
                <a:cxn ang="0">
                  <a:pos x="34" y="0"/>
                </a:cxn>
                <a:cxn ang="0">
                  <a:pos x="17" y="0"/>
                </a:cxn>
                <a:cxn ang="0">
                  <a:pos x="17" y="40"/>
                </a:cxn>
                <a:cxn ang="0">
                  <a:pos x="0" y="65"/>
                </a:cxn>
                <a:cxn ang="0">
                  <a:pos x="0" y="97"/>
                </a:cxn>
              </a:cxnLst>
              <a:rect l="0" t="0" r="r" b="b"/>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00" name="Freeform 228"/>
            <p:cNvSpPr>
              <a:spLocks/>
            </p:cNvSpPr>
            <p:nvPr/>
          </p:nvSpPr>
          <p:spPr bwMode="auto">
            <a:xfrm>
              <a:off x="1652" y="992"/>
              <a:ext cx="353" cy="408"/>
            </a:xfrm>
            <a:custGeom>
              <a:avLst/>
              <a:gdLst/>
              <a:ahLst/>
              <a:cxnLst>
                <a:cxn ang="0">
                  <a:pos x="0" y="156"/>
                </a:cxn>
                <a:cxn ang="0">
                  <a:pos x="7" y="196"/>
                </a:cxn>
                <a:cxn ang="0">
                  <a:pos x="23" y="219"/>
                </a:cxn>
                <a:cxn ang="0">
                  <a:pos x="66" y="219"/>
                </a:cxn>
                <a:cxn ang="0">
                  <a:pos x="88" y="211"/>
                </a:cxn>
                <a:cxn ang="0">
                  <a:pos x="162" y="203"/>
                </a:cxn>
                <a:cxn ang="0">
                  <a:pos x="138" y="219"/>
                </a:cxn>
                <a:cxn ang="0">
                  <a:pos x="97" y="236"/>
                </a:cxn>
                <a:cxn ang="0">
                  <a:pos x="88" y="251"/>
                </a:cxn>
                <a:cxn ang="0">
                  <a:pos x="56" y="236"/>
                </a:cxn>
                <a:cxn ang="0">
                  <a:pos x="47" y="276"/>
                </a:cxn>
                <a:cxn ang="0">
                  <a:pos x="66" y="293"/>
                </a:cxn>
                <a:cxn ang="0">
                  <a:pos x="72" y="348"/>
                </a:cxn>
                <a:cxn ang="0">
                  <a:pos x="56" y="358"/>
                </a:cxn>
                <a:cxn ang="0">
                  <a:pos x="32" y="398"/>
                </a:cxn>
                <a:cxn ang="0">
                  <a:pos x="66" y="405"/>
                </a:cxn>
                <a:cxn ang="0">
                  <a:pos x="32" y="413"/>
                </a:cxn>
                <a:cxn ang="0">
                  <a:pos x="32" y="438"/>
                </a:cxn>
                <a:cxn ang="0">
                  <a:pos x="41" y="445"/>
                </a:cxn>
                <a:cxn ang="0">
                  <a:pos x="7" y="470"/>
                </a:cxn>
                <a:cxn ang="0">
                  <a:pos x="7" y="495"/>
                </a:cxn>
                <a:cxn ang="0">
                  <a:pos x="66" y="503"/>
                </a:cxn>
                <a:cxn ang="0">
                  <a:pos x="81" y="495"/>
                </a:cxn>
                <a:cxn ang="0">
                  <a:pos x="97" y="503"/>
                </a:cxn>
                <a:cxn ang="0">
                  <a:pos x="113" y="495"/>
                </a:cxn>
                <a:cxn ang="0">
                  <a:pos x="121" y="510"/>
                </a:cxn>
                <a:cxn ang="0">
                  <a:pos x="146" y="495"/>
                </a:cxn>
                <a:cxn ang="0">
                  <a:pos x="162" y="470"/>
                </a:cxn>
                <a:cxn ang="0">
                  <a:pos x="146" y="445"/>
                </a:cxn>
                <a:cxn ang="0">
                  <a:pos x="162" y="430"/>
                </a:cxn>
                <a:cxn ang="0">
                  <a:pos x="162" y="405"/>
                </a:cxn>
                <a:cxn ang="0">
                  <a:pos x="186" y="405"/>
                </a:cxn>
                <a:cxn ang="0">
                  <a:pos x="209" y="308"/>
                </a:cxn>
                <a:cxn ang="0">
                  <a:pos x="243" y="293"/>
                </a:cxn>
                <a:cxn ang="0">
                  <a:pos x="275" y="227"/>
                </a:cxn>
                <a:cxn ang="0">
                  <a:pos x="333" y="156"/>
                </a:cxn>
                <a:cxn ang="0">
                  <a:pos x="333" y="137"/>
                </a:cxn>
                <a:cxn ang="0">
                  <a:pos x="373" y="90"/>
                </a:cxn>
                <a:cxn ang="0">
                  <a:pos x="373" y="65"/>
                </a:cxn>
                <a:cxn ang="0">
                  <a:pos x="349" y="57"/>
                </a:cxn>
                <a:cxn ang="0">
                  <a:pos x="333" y="25"/>
                </a:cxn>
                <a:cxn ang="0">
                  <a:pos x="268" y="0"/>
                </a:cxn>
                <a:cxn ang="0">
                  <a:pos x="227" y="0"/>
                </a:cxn>
                <a:cxn ang="0">
                  <a:pos x="203" y="9"/>
                </a:cxn>
                <a:cxn ang="0">
                  <a:pos x="169" y="0"/>
                </a:cxn>
                <a:cxn ang="0">
                  <a:pos x="121" y="17"/>
                </a:cxn>
                <a:cxn ang="0">
                  <a:pos x="97" y="49"/>
                </a:cxn>
                <a:cxn ang="0">
                  <a:pos x="47" y="90"/>
                </a:cxn>
                <a:cxn ang="0">
                  <a:pos x="47" y="113"/>
                </a:cxn>
                <a:cxn ang="0">
                  <a:pos x="16" y="113"/>
                </a:cxn>
                <a:cxn ang="0">
                  <a:pos x="0" y="156"/>
                </a:cxn>
              </a:cxnLst>
              <a:rect l="0" t="0" r="r" b="b"/>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01" name="Freeform 229"/>
            <p:cNvSpPr>
              <a:spLocks/>
            </p:cNvSpPr>
            <p:nvPr/>
          </p:nvSpPr>
          <p:spPr bwMode="auto">
            <a:xfrm>
              <a:off x="1460" y="1245"/>
              <a:ext cx="131" cy="84"/>
            </a:xfrm>
            <a:custGeom>
              <a:avLst/>
              <a:gdLst/>
              <a:ahLst/>
              <a:cxnLst>
                <a:cxn ang="0">
                  <a:pos x="0" y="7"/>
                </a:cxn>
                <a:cxn ang="0">
                  <a:pos x="0" y="23"/>
                </a:cxn>
                <a:cxn ang="0">
                  <a:pos x="24" y="31"/>
                </a:cxn>
                <a:cxn ang="0">
                  <a:pos x="18" y="56"/>
                </a:cxn>
                <a:cxn ang="0">
                  <a:pos x="24" y="72"/>
                </a:cxn>
                <a:cxn ang="0">
                  <a:pos x="65" y="81"/>
                </a:cxn>
                <a:cxn ang="0">
                  <a:pos x="83" y="105"/>
                </a:cxn>
                <a:cxn ang="0">
                  <a:pos x="98" y="88"/>
                </a:cxn>
                <a:cxn ang="0">
                  <a:pos x="131" y="88"/>
                </a:cxn>
                <a:cxn ang="0">
                  <a:pos x="139" y="72"/>
                </a:cxn>
                <a:cxn ang="0">
                  <a:pos x="131" y="56"/>
                </a:cxn>
                <a:cxn ang="0">
                  <a:pos x="106" y="31"/>
                </a:cxn>
                <a:cxn ang="0">
                  <a:pos x="98" y="81"/>
                </a:cxn>
                <a:cxn ang="0">
                  <a:pos x="83" y="81"/>
                </a:cxn>
                <a:cxn ang="0">
                  <a:pos x="83" y="31"/>
                </a:cxn>
                <a:cxn ang="0">
                  <a:pos x="65" y="7"/>
                </a:cxn>
                <a:cxn ang="0">
                  <a:pos x="9" y="0"/>
                </a:cxn>
                <a:cxn ang="0">
                  <a:pos x="0" y="7"/>
                </a:cxn>
              </a:cxnLst>
              <a:rect l="0" t="0" r="r" b="b"/>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02" name="Freeform 230"/>
            <p:cNvSpPr>
              <a:spLocks/>
            </p:cNvSpPr>
            <p:nvPr/>
          </p:nvSpPr>
          <p:spPr bwMode="auto">
            <a:xfrm>
              <a:off x="1576" y="1321"/>
              <a:ext cx="54" cy="27"/>
            </a:xfrm>
            <a:custGeom>
              <a:avLst/>
              <a:gdLst/>
              <a:ahLst/>
              <a:cxnLst>
                <a:cxn ang="0">
                  <a:pos x="0" y="9"/>
                </a:cxn>
                <a:cxn ang="0">
                  <a:pos x="48" y="32"/>
                </a:cxn>
                <a:cxn ang="0">
                  <a:pos x="57" y="17"/>
                </a:cxn>
                <a:cxn ang="0">
                  <a:pos x="57" y="0"/>
                </a:cxn>
                <a:cxn ang="0">
                  <a:pos x="23" y="0"/>
                </a:cxn>
                <a:cxn ang="0">
                  <a:pos x="0" y="9"/>
                </a:cxn>
              </a:cxnLst>
              <a:rect l="0" t="0" r="r" b="b"/>
              <a:pathLst>
                <a:path w="58" h="33">
                  <a:moveTo>
                    <a:pt x="0" y="9"/>
                  </a:moveTo>
                  <a:lnTo>
                    <a:pt x="48" y="32"/>
                  </a:lnTo>
                  <a:lnTo>
                    <a:pt x="57" y="17"/>
                  </a:lnTo>
                  <a:lnTo>
                    <a:pt x="57" y="0"/>
                  </a:lnTo>
                  <a:lnTo>
                    <a:pt x="23"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3" name="Freeform 231"/>
            <p:cNvSpPr>
              <a:spLocks/>
            </p:cNvSpPr>
            <p:nvPr/>
          </p:nvSpPr>
          <p:spPr bwMode="auto">
            <a:xfrm>
              <a:off x="1468" y="1328"/>
              <a:ext cx="25" cy="34"/>
            </a:xfrm>
            <a:custGeom>
              <a:avLst/>
              <a:gdLst/>
              <a:ahLst/>
              <a:cxnLst>
                <a:cxn ang="0">
                  <a:pos x="0" y="0"/>
                </a:cxn>
                <a:cxn ang="0">
                  <a:pos x="0" y="33"/>
                </a:cxn>
                <a:cxn ang="0">
                  <a:pos x="25" y="41"/>
                </a:cxn>
                <a:cxn ang="0">
                  <a:pos x="9" y="0"/>
                </a:cxn>
                <a:cxn ang="0">
                  <a:pos x="0" y="0"/>
                </a:cxn>
              </a:cxnLst>
              <a:rect l="0" t="0" r="r" b="b"/>
              <a:pathLst>
                <a:path w="26" h="42">
                  <a:moveTo>
                    <a:pt x="0" y="0"/>
                  </a:moveTo>
                  <a:lnTo>
                    <a:pt x="0" y="33"/>
                  </a:lnTo>
                  <a:lnTo>
                    <a:pt x="25" y="41"/>
                  </a:lnTo>
                  <a:lnTo>
                    <a:pt x="9"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4" name="Freeform 232"/>
            <p:cNvSpPr>
              <a:spLocks/>
            </p:cNvSpPr>
            <p:nvPr/>
          </p:nvSpPr>
          <p:spPr bwMode="auto">
            <a:xfrm>
              <a:off x="1476" y="1374"/>
              <a:ext cx="85" cy="71"/>
            </a:xfrm>
            <a:custGeom>
              <a:avLst/>
              <a:gdLst/>
              <a:ahLst/>
              <a:cxnLst>
                <a:cxn ang="0">
                  <a:pos x="0" y="7"/>
                </a:cxn>
                <a:cxn ang="0">
                  <a:pos x="24" y="71"/>
                </a:cxn>
                <a:cxn ang="0">
                  <a:pos x="40" y="56"/>
                </a:cxn>
                <a:cxn ang="0">
                  <a:pos x="56" y="88"/>
                </a:cxn>
                <a:cxn ang="0">
                  <a:pos x="80" y="88"/>
                </a:cxn>
                <a:cxn ang="0">
                  <a:pos x="88" y="65"/>
                </a:cxn>
                <a:cxn ang="0">
                  <a:pos x="88" y="16"/>
                </a:cxn>
                <a:cxn ang="0">
                  <a:pos x="71" y="0"/>
                </a:cxn>
                <a:cxn ang="0">
                  <a:pos x="47" y="0"/>
                </a:cxn>
                <a:cxn ang="0">
                  <a:pos x="40" y="40"/>
                </a:cxn>
                <a:cxn ang="0">
                  <a:pos x="16" y="7"/>
                </a:cxn>
                <a:cxn ang="0">
                  <a:pos x="0" y="7"/>
                </a:cxn>
              </a:cxnLst>
              <a:rect l="0" t="0" r="r" b="b"/>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5" name="Freeform 233"/>
            <p:cNvSpPr>
              <a:spLocks/>
            </p:cNvSpPr>
            <p:nvPr/>
          </p:nvSpPr>
          <p:spPr bwMode="auto">
            <a:xfrm>
              <a:off x="1368" y="1282"/>
              <a:ext cx="63" cy="21"/>
            </a:xfrm>
            <a:custGeom>
              <a:avLst/>
              <a:gdLst/>
              <a:ahLst/>
              <a:cxnLst>
                <a:cxn ang="0">
                  <a:pos x="0" y="25"/>
                </a:cxn>
                <a:cxn ang="0">
                  <a:pos x="56" y="25"/>
                </a:cxn>
                <a:cxn ang="0">
                  <a:pos x="66" y="16"/>
                </a:cxn>
                <a:cxn ang="0">
                  <a:pos x="41" y="0"/>
                </a:cxn>
                <a:cxn ang="0">
                  <a:pos x="9" y="9"/>
                </a:cxn>
                <a:cxn ang="0">
                  <a:pos x="0" y="25"/>
                </a:cxn>
              </a:cxnLst>
              <a:rect l="0" t="0" r="r" b="b"/>
              <a:pathLst>
                <a:path w="67" h="26">
                  <a:moveTo>
                    <a:pt x="0" y="25"/>
                  </a:moveTo>
                  <a:lnTo>
                    <a:pt x="56" y="25"/>
                  </a:lnTo>
                  <a:lnTo>
                    <a:pt x="66" y="16"/>
                  </a:lnTo>
                  <a:lnTo>
                    <a:pt x="41" y="0"/>
                  </a:lnTo>
                  <a:lnTo>
                    <a:pt x="9" y="9"/>
                  </a:lnTo>
                  <a:lnTo>
                    <a:pt x="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6" name="Freeform 234"/>
            <p:cNvSpPr>
              <a:spLocks/>
            </p:cNvSpPr>
            <p:nvPr/>
          </p:nvSpPr>
          <p:spPr bwMode="auto">
            <a:xfrm>
              <a:off x="1345" y="1309"/>
              <a:ext cx="24" cy="20"/>
            </a:xfrm>
            <a:custGeom>
              <a:avLst/>
              <a:gdLst/>
              <a:ahLst/>
              <a:cxnLst>
                <a:cxn ang="0">
                  <a:pos x="0" y="7"/>
                </a:cxn>
                <a:cxn ang="0">
                  <a:pos x="8" y="24"/>
                </a:cxn>
                <a:cxn ang="0">
                  <a:pos x="24" y="24"/>
                </a:cxn>
                <a:cxn ang="0">
                  <a:pos x="16" y="0"/>
                </a:cxn>
                <a:cxn ang="0">
                  <a:pos x="0" y="7"/>
                </a:cxn>
              </a:cxnLst>
              <a:rect l="0" t="0" r="r" b="b"/>
              <a:pathLst>
                <a:path w="25" h="25">
                  <a:moveTo>
                    <a:pt x="0" y="7"/>
                  </a:moveTo>
                  <a:lnTo>
                    <a:pt x="8" y="24"/>
                  </a:lnTo>
                  <a:lnTo>
                    <a:pt x="24" y="24"/>
                  </a:lnTo>
                  <a:lnTo>
                    <a:pt x="16" y="0"/>
                  </a:lnTo>
                  <a:lnTo>
                    <a:pt x="0"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7" name="Freeform 235"/>
            <p:cNvSpPr>
              <a:spLocks/>
            </p:cNvSpPr>
            <p:nvPr/>
          </p:nvSpPr>
          <p:spPr bwMode="auto">
            <a:xfrm>
              <a:off x="1368" y="1315"/>
              <a:ext cx="47" cy="33"/>
            </a:xfrm>
            <a:custGeom>
              <a:avLst/>
              <a:gdLst/>
              <a:ahLst/>
              <a:cxnLst>
                <a:cxn ang="0">
                  <a:pos x="0" y="17"/>
                </a:cxn>
                <a:cxn ang="0">
                  <a:pos x="9" y="33"/>
                </a:cxn>
                <a:cxn ang="0">
                  <a:pos x="24" y="40"/>
                </a:cxn>
                <a:cxn ang="0">
                  <a:pos x="49" y="25"/>
                </a:cxn>
                <a:cxn ang="0">
                  <a:pos x="49" y="0"/>
                </a:cxn>
                <a:cxn ang="0">
                  <a:pos x="0" y="17"/>
                </a:cxn>
              </a:cxnLst>
              <a:rect l="0" t="0" r="r" b="b"/>
              <a:pathLst>
                <a:path w="50" h="41">
                  <a:moveTo>
                    <a:pt x="0" y="17"/>
                  </a:moveTo>
                  <a:lnTo>
                    <a:pt x="9" y="33"/>
                  </a:lnTo>
                  <a:lnTo>
                    <a:pt x="24" y="40"/>
                  </a:lnTo>
                  <a:lnTo>
                    <a:pt x="49" y="25"/>
                  </a:lnTo>
                  <a:lnTo>
                    <a:pt x="49" y="0"/>
                  </a:lnTo>
                  <a:lnTo>
                    <a:pt x="0" y="1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8" name="Freeform 236"/>
            <p:cNvSpPr>
              <a:spLocks/>
            </p:cNvSpPr>
            <p:nvPr/>
          </p:nvSpPr>
          <p:spPr bwMode="auto">
            <a:xfrm>
              <a:off x="1245" y="1335"/>
              <a:ext cx="101" cy="77"/>
            </a:xfrm>
            <a:custGeom>
              <a:avLst/>
              <a:gdLst/>
              <a:ahLst/>
              <a:cxnLst>
                <a:cxn ang="0">
                  <a:pos x="0" y="73"/>
                </a:cxn>
                <a:cxn ang="0">
                  <a:pos x="9" y="96"/>
                </a:cxn>
                <a:cxn ang="0">
                  <a:pos x="40" y="96"/>
                </a:cxn>
                <a:cxn ang="0">
                  <a:pos x="65" y="65"/>
                </a:cxn>
                <a:cxn ang="0">
                  <a:pos x="81" y="73"/>
                </a:cxn>
                <a:cxn ang="0">
                  <a:pos x="99" y="49"/>
                </a:cxn>
                <a:cxn ang="0">
                  <a:pos x="99" y="33"/>
                </a:cxn>
                <a:cxn ang="0">
                  <a:pos x="106" y="15"/>
                </a:cxn>
                <a:cxn ang="0">
                  <a:pos x="90" y="0"/>
                </a:cxn>
                <a:cxn ang="0">
                  <a:pos x="81" y="15"/>
                </a:cxn>
                <a:cxn ang="0">
                  <a:pos x="58" y="15"/>
                </a:cxn>
                <a:cxn ang="0">
                  <a:pos x="0" y="73"/>
                </a:cxn>
              </a:cxnLst>
              <a:rect l="0" t="0" r="r" b="b"/>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09" name="Freeform 237"/>
            <p:cNvSpPr>
              <a:spLocks/>
            </p:cNvSpPr>
            <p:nvPr/>
          </p:nvSpPr>
          <p:spPr bwMode="auto">
            <a:xfrm>
              <a:off x="1321" y="1374"/>
              <a:ext cx="148" cy="97"/>
            </a:xfrm>
            <a:custGeom>
              <a:avLst/>
              <a:gdLst/>
              <a:ahLst/>
              <a:cxnLst>
                <a:cxn ang="0">
                  <a:pos x="0" y="81"/>
                </a:cxn>
                <a:cxn ang="0">
                  <a:pos x="33" y="88"/>
                </a:cxn>
                <a:cxn ang="0">
                  <a:pos x="41" y="81"/>
                </a:cxn>
                <a:cxn ang="0">
                  <a:pos x="58" y="96"/>
                </a:cxn>
                <a:cxn ang="0">
                  <a:pos x="41" y="105"/>
                </a:cxn>
                <a:cxn ang="0">
                  <a:pos x="49" y="113"/>
                </a:cxn>
                <a:cxn ang="0">
                  <a:pos x="65" y="121"/>
                </a:cxn>
                <a:cxn ang="0">
                  <a:pos x="105" y="88"/>
                </a:cxn>
                <a:cxn ang="0">
                  <a:pos x="146" y="88"/>
                </a:cxn>
                <a:cxn ang="0">
                  <a:pos x="155" y="47"/>
                </a:cxn>
                <a:cxn ang="0">
                  <a:pos x="115" y="24"/>
                </a:cxn>
                <a:cxn ang="0">
                  <a:pos x="105" y="0"/>
                </a:cxn>
                <a:cxn ang="0">
                  <a:pos x="90" y="24"/>
                </a:cxn>
                <a:cxn ang="0">
                  <a:pos x="98" y="31"/>
                </a:cxn>
                <a:cxn ang="0">
                  <a:pos x="98" y="47"/>
                </a:cxn>
                <a:cxn ang="0">
                  <a:pos x="105" y="65"/>
                </a:cxn>
                <a:cxn ang="0">
                  <a:pos x="81" y="65"/>
                </a:cxn>
                <a:cxn ang="0">
                  <a:pos x="65" y="31"/>
                </a:cxn>
                <a:cxn ang="0">
                  <a:pos x="25" y="16"/>
                </a:cxn>
                <a:cxn ang="0">
                  <a:pos x="0" y="81"/>
                </a:cxn>
              </a:cxnLst>
              <a:rect l="0" t="0" r="r" b="b"/>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10" name="Freeform 238"/>
            <p:cNvSpPr>
              <a:spLocks/>
            </p:cNvSpPr>
            <p:nvPr/>
          </p:nvSpPr>
          <p:spPr bwMode="auto">
            <a:xfrm>
              <a:off x="1499" y="1476"/>
              <a:ext cx="85" cy="98"/>
            </a:xfrm>
            <a:custGeom>
              <a:avLst/>
              <a:gdLst/>
              <a:ahLst/>
              <a:cxnLst>
                <a:cxn ang="0">
                  <a:pos x="0" y="58"/>
                </a:cxn>
                <a:cxn ang="0">
                  <a:pos x="16" y="90"/>
                </a:cxn>
                <a:cxn ang="0">
                  <a:pos x="23" y="90"/>
                </a:cxn>
                <a:cxn ang="0">
                  <a:pos x="47" y="122"/>
                </a:cxn>
                <a:cxn ang="0">
                  <a:pos x="64" y="114"/>
                </a:cxn>
                <a:cxn ang="0">
                  <a:pos x="81" y="105"/>
                </a:cxn>
                <a:cxn ang="0">
                  <a:pos x="89" y="81"/>
                </a:cxn>
                <a:cxn ang="0">
                  <a:pos x="81" y="58"/>
                </a:cxn>
                <a:cxn ang="0">
                  <a:pos x="64" y="50"/>
                </a:cxn>
                <a:cxn ang="0">
                  <a:pos x="72" y="25"/>
                </a:cxn>
                <a:cxn ang="0">
                  <a:pos x="64" y="0"/>
                </a:cxn>
                <a:cxn ang="0">
                  <a:pos x="56" y="16"/>
                </a:cxn>
                <a:cxn ang="0">
                  <a:pos x="32" y="9"/>
                </a:cxn>
                <a:cxn ang="0">
                  <a:pos x="23" y="16"/>
                </a:cxn>
                <a:cxn ang="0">
                  <a:pos x="16" y="33"/>
                </a:cxn>
                <a:cxn ang="0">
                  <a:pos x="32" y="50"/>
                </a:cxn>
                <a:cxn ang="0">
                  <a:pos x="16" y="50"/>
                </a:cxn>
                <a:cxn ang="0">
                  <a:pos x="0" y="58"/>
                </a:cxn>
              </a:cxnLst>
              <a:rect l="0" t="0" r="r" b="b"/>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11" name="Freeform 239"/>
            <p:cNvSpPr>
              <a:spLocks/>
            </p:cNvSpPr>
            <p:nvPr/>
          </p:nvSpPr>
          <p:spPr bwMode="auto">
            <a:xfrm>
              <a:off x="1230" y="1464"/>
              <a:ext cx="124" cy="116"/>
            </a:xfrm>
            <a:custGeom>
              <a:avLst/>
              <a:gdLst/>
              <a:ahLst/>
              <a:cxnLst>
                <a:cxn ang="0">
                  <a:pos x="0" y="105"/>
                </a:cxn>
                <a:cxn ang="0">
                  <a:pos x="16" y="129"/>
                </a:cxn>
                <a:cxn ang="0">
                  <a:pos x="25" y="145"/>
                </a:cxn>
                <a:cxn ang="0">
                  <a:pos x="56" y="137"/>
                </a:cxn>
                <a:cxn ang="0">
                  <a:pos x="74" y="114"/>
                </a:cxn>
                <a:cxn ang="0">
                  <a:pos x="74" y="89"/>
                </a:cxn>
                <a:cxn ang="0">
                  <a:pos x="130" y="48"/>
                </a:cxn>
                <a:cxn ang="0">
                  <a:pos x="115" y="31"/>
                </a:cxn>
                <a:cxn ang="0">
                  <a:pos x="97" y="15"/>
                </a:cxn>
                <a:cxn ang="0">
                  <a:pos x="74" y="15"/>
                </a:cxn>
                <a:cxn ang="0">
                  <a:pos x="50" y="0"/>
                </a:cxn>
                <a:cxn ang="0">
                  <a:pos x="9" y="24"/>
                </a:cxn>
                <a:cxn ang="0">
                  <a:pos x="16" y="48"/>
                </a:cxn>
                <a:cxn ang="0">
                  <a:pos x="16" y="73"/>
                </a:cxn>
                <a:cxn ang="0">
                  <a:pos x="0" y="105"/>
                </a:cxn>
              </a:cxnLst>
              <a:rect l="0" t="0" r="r" b="b"/>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12" name="Freeform 240"/>
            <p:cNvSpPr>
              <a:spLocks/>
            </p:cNvSpPr>
            <p:nvPr/>
          </p:nvSpPr>
          <p:spPr bwMode="auto">
            <a:xfrm>
              <a:off x="5019" y="1780"/>
              <a:ext cx="24" cy="14"/>
            </a:xfrm>
            <a:custGeom>
              <a:avLst/>
              <a:gdLst/>
              <a:ahLst/>
              <a:cxnLst>
                <a:cxn ang="0">
                  <a:pos x="0" y="0"/>
                </a:cxn>
                <a:cxn ang="0">
                  <a:pos x="9" y="0"/>
                </a:cxn>
                <a:cxn ang="0">
                  <a:pos x="25" y="8"/>
                </a:cxn>
                <a:cxn ang="0">
                  <a:pos x="25" y="17"/>
                </a:cxn>
                <a:cxn ang="0">
                  <a:pos x="9" y="8"/>
                </a:cxn>
                <a:cxn ang="0">
                  <a:pos x="0" y="8"/>
                </a:cxn>
                <a:cxn ang="0">
                  <a:pos x="0" y="0"/>
                </a:cxn>
              </a:cxnLst>
              <a:rect l="0" t="0" r="r" b="b"/>
              <a:pathLst>
                <a:path w="26" h="18">
                  <a:moveTo>
                    <a:pt x="0" y="0"/>
                  </a:moveTo>
                  <a:lnTo>
                    <a:pt x="9" y="0"/>
                  </a:lnTo>
                  <a:lnTo>
                    <a:pt x="25" y="8"/>
                  </a:lnTo>
                  <a:lnTo>
                    <a:pt x="25" y="17"/>
                  </a:lnTo>
                  <a:lnTo>
                    <a:pt x="9" y="8"/>
                  </a:lnTo>
                  <a:lnTo>
                    <a:pt x="0" y="8"/>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13" name="Freeform 241"/>
            <p:cNvSpPr>
              <a:spLocks/>
            </p:cNvSpPr>
            <p:nvPr/>
          </p:nvSpPr>
          <p:spPr bwMode="auto">
            <a:xfrm>
              <a:off x="717" y="1851"/>
              <a:ext cx="24" cy="14"/>
            </a:xfrm>
            <a:custGeom>
              <a:avLst/>
              <a:gdLst/>
              <a:ahLst/>
              <a:cxnLst>
                <a:cxn ang="0">
                  <a:pos x="0" y="8"/>
                </a:cxn>
                <a:cxn ang="0">
                  <a:pos x="18" y="17"/>
                </a:cxn>
                <a:cxn ang="0">
                  <a:pos x="25" y="8"/>
                </a:cxn>
                <a:cxn ang="0">
                  <a:pos x="18" y="0"/>
                </a:cxn>
                <a:cxn ang="0">
                  <a:pos x="0" y="8"/>
                </a:cxn>
              </a:cxnLst>
              <a:rect l="0" t="0" r="r" b="b"/>
              <a:pathLst>
                <a:path w="26" h="18">
                  <a:moveTo>
                    <a:pt x="0" y="8"/>
                  </a:moveTo>
                  <a:lnTo>
                    <a:pt x="18" y="17"/>
                  </a:lnTo>
                  <a:lnTo>
                    <a:pt x="25" y="8"/>
                  </a:lnTo>
                  <a:lnTo>
                    <a:pt x="18" y="0"/>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14" name="Freeform 242"/>
            <p:cNvSpPr>
              <a:spLocks/>
            </p:cNvSpPr>
            <p:nvPr/>
          </p:nvSpPr>
          <p:spPr bwMode="auto">
            <a:xfrm>
              <a:off x="717" y="1851"/>
              <a:ext cx="24" cy="14"/>
            </a:xfrm>
            <a:custGeom>
              <a:avLst/>
              <a:gdLst/>
              <a:ahLst/>
              <a:cxnLst>
                <a:cxn ang="0">
                  <a:pos x="0" y="8"/>
                </a:cxn>
                <a:cxn ang="0">
                  <a:pos x="18" y="17"/>
                </a:cxn>
                <a:cxn ang="0">
                  <a:pos x="25" y="8"/>
                </a:cxn>
                <a:cxn ang="0">
                  <a:pos x="18" y="0"/>
                </a:cxn>
                <a:cxn ang="0">
                  <a:pos x="0" y="8"/>
                </a:cxn>
              </a:cxnLst>
              <a:rect l="0" t="0" r="r" b="b"/>
              <a:pathLst>
                <a:path w="26" h="18">
                  <a:moveTo>
                    <a:pt x="0" y="8"/>
                  </a:moveTo>
                  <a:lnTo>
                    <a:pt x="18" y="17"/>
                  </a:lnTo>
                  <a:lnTo>
                    <a:pt x="25" y="8"/>
                  </a:lnTo>
                  <a:lnTo>
                    <a:pt x="18" y="0"/>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15" name="Freeform 243"/>
            <p:cNvSpPr>
              <a:spLocks/>
            </p:cNvSpPr>
            <p:nvPr/>
          </p:nvSpPr>
          <p:spPr bwMode="auto">
            <a:xfrm>
              <a:off x="870" y="1889"/>
              <a:ext cx="39" cy="34"/>
            </a:xfrm>
            <a:custGeom>
              <a:avLst/>
              <a:gdLst/>
              <a:ahLst/>
              <a:cxnLst>
                <a:cxn ang="0">
                  <a:pos x="0" y="33"/>
                </a:cxn>
                <a:cxn ang="0">
                  <a:pos x="9" y="42"/>
                </a:cxn>
                <a:cxn ang="0">
                  <a:pos x="25" y="25"/>
                </a:cxn>
                <a:cxn ang="0">
                  <a:pos x="34" y="25"/>
                </a:cxn>
                <a:cxn ang="0">
                  <a:pos x="34" y="17"/>
                </a:cxn>
                <a:cxn ang="0">
                  <a:pos x="25" y="17"/>
                </a:cxn>
                <a:cxn ang="0">
                  <a:pos x="40" y="10"/>
                </a:cxn>
                <a:cxn ang="0">
                  <a:pos x="34" y="0"/>
                </a:cxn>
                <a:cxn ang="0">
                  <a:pos x="0" y="33"/>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16" name="Freeform 244"/>
            <p:cNvSpPr>
              <a:spLocks/>
            </p:cNvSpPr>
            <p:nvPr/>
          </p:nvSpPr>
          <p:spPr bwMode="auto">
            <a:xfrm>
              <a:off x="870" y="1889"/>
              <a:ext cx="39" cy="34"/>
            </a:xfrm>
            <a:custGeom>
              <a:avLst/>
              <a:gdLst/>
              <a:ahLst/>
              <a:cxnLst>
                <a:cxn ang="0">
                  <a:pos x="0" y="33"/>
                </a:cxn>
                <a:cxn ang="0">
                  <a:pos x="9" y="42"/>
                </a:cxn>
                <a:cxn ang="0">
                  <a:pos x="25" y="25"/>
                </a:cxn>
                <a:cxn ang="0">
                  <a:pos x="34" y="25"/>
                </a:cxn>
                <a:cxn ang="0">
                  <a:pos x="34" y="17"/>
                </a:cxn>
                <a:cxn ang="0">
                  <a:pos x="25" y="17"/>
                </a:cxn>
                <a:cxn ang="0">
                  <a:pos x="40" y="10"/>
                </a:cxn>
                <a:cxn ang="0">
                  <a:pos x="34" y="0"/>
                </a:cxn>
                <a:cxn ang="0">
                  <a:pos x="0" y="33"/>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17" name="Freeform 245"/>
            <p:cNvSpPr>
              <a:spLocks/>
            </p:cNvSpPr>
            <p:nvPr/>
          </p:nvSpPr>
          <p:spPr bwMode="auto">
            <a:xfrm>
              <a:off x="1138" y="1967"/>
              <a:ext cx="25" cy="40"/>
            </a:xfrm>
            <a:custGeom>
              <a:avLst/>
              <a:gdLst/>
              <a:ahLst/>
              <a:cxnLst>
                <a:cxn ang="0">
                  <a:pos x="0" y="0"/>
                </a:cxn>
                <a:cxn ang="0">
                  <a:pos x="0" y="18"/>
                </a:cxn>
                <a:cxn ang="0">
                  <a:pos x="8" y="41"/>
                </a:cxn>
                <a:cxn ang="0">
                  <a:pos x="25" y="50"/>
                </a:cxn>
                <a:cxn ang="0">
                  <a:pos x="8" y="34"/>
                </a:cxn>
                <a:cxn ang="0">
                  <a:pos x="16" y="25"/>
                </a:cxn>
                <a:cxn ang="0">
                  <a:pos x="8" y="18"/>
                </a:cxn>
                <a:cxn ang="0">
                  <a:pos x="16" y="0"/>
                </a:cxn>
                <a:cxn ang="0">
                  <a:pos x="0" y="0"/>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18" name="Freeform 246"/>
            <p:cNvSpPr>
              <a:spLocks/>
            </p:cNvSpPr>
            <p:nvPr/>
          </p:nvSpPr>
          <p:spPr bwMode="auto">
            <a:xfrm>
              <a:off x="1138" y="1967"/>
              <a:ext cx="25" cy="40"/>
            </a:xfrm>
            <a:custGeom>
              <a:avLst/>
              <a:gdLst/>
              <a:ahLst/>
              <a:cxnLst>
                <a:cxn ang="0">
                  <a:pos x="0" y="0"/>
                </a:cxn>
                <a:cxn ang="0">
                  <a:pos x="0" y="18"/>
                </a:cxn>
                <a:cxn ang="0">
                  <a:pos x="8" y="41"/>
                </a:cxn>
                <a:cxn ang="0">
                  <a:pos x="25" y="50"/>
                </a:cxn>
                <a:cxn ang="0">
                  <a:pos x="8" y="34"/>
                </a:cxn>
                <a:cxn ang="0">
                  <a:pos x="16" y="25"/>
                </a:cxn>
                <a:cxn ang="0">
                  <a:pos x="8" y="18"/>
                </a:cxn>
                <a:cxn ang="0">
                  <a:pos x="16" y="0"/>
                </a:cxn>
                <a:cxn ang="0">
                  <a:pos x="0" y="0"/>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19" name="Freeform 247"/>
            <p:cNvSpPr>
              <a:spLocks/>
            </p:cNvSpPr>
            <p:nvPr/>
          </p:nvSpPr>
          <p:spPr bwMode="auto">
            <a:xfrm>
              <a:off x="1191" y="2025"/>
              <a:ext cx="63" cy="40"/>
            </a:xfrm>
            <a:custGeom>
              <a:avLst/>
              <a:gdLst/>
              <a:ahLst/>
              <a:cxnLst>
                <a:cxn ang="0">
                  <a:pos x="0" y="0"/>
                </a:cxn>
                <a:cxn ang="0">
                  <a:pos x="9" y="16"/>
                </a:cxn>
                <a:cxn ang="0">
                  <a:pos x="25" y="25"/>
                </a:cxn>
                <a:cxn ang="0">
                  <a:pos x="41" y="33"/>
                </a:cxn>
                <a:cxn ang="0">
                  <a:pos x="41" y="41"/>
                </a:cxn>
                <a:cxn ang="0">
                  <a:pos x="57" y="48"/>
                </a:cxn>
                <a:cxn ang="0">
                  <a:pos x="66" y="48"/>
                </a:cxn>
                <a:cxn ang="0">
                  <a:pos x="34" y="8"/>
                </a:cxn>
                <a:cxn ang="0">
                  <a:pos x="9" y="0"/>
                </a:cxn>
                <a:cxn ang="0">
                  <a:pos x="0" y="0"/>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20" name="Freeform 248"/>
            <p:cNvSpPr>
              <a:spLocks/>
            </p:cNvSpPr>
            <p:nvPr/>
          </p:nvSpPr>
          <p:spPr bwMode="auto">
            <a:xfrm>
              <a:off x="1191" y="2025"/>
              <a:ext cx="63" cy="40"/>
            </a:xfrm>
            <a:custGeom>
              <a:avLst/>
              <a:gdLst/>
              <a:ahLst/>
              <a:cxnLst>
                <a:cxn ang="0">
                  <a:pos x="0" y="0"/>
                </a:cxn>
                <a:cxn ang="0">
                  <a:pos x="9" y="16"/>
                </a:cxn>
                <a:cxn ang="0">
                  <a:pos x="25" y="25"/>
                </a:cxn>
                <a:cxn ang="0">
                  <a:pos x="41" y="33"/>
                </a:cxn>
                <a:cxn ang="0">
                  <a:pos x="41" y="41"/>
                </a:cxn>
                <a:cxn ang="0">
                  <a:pos x="57" y="48"/>
                </a:cxn>
                <a:cxn ang="0">
                  <a:pos x="66" y="48"/>
                </a:cxn>
                <a:cxn ang="0">
                  <a:pos x="34" y="8"/>
                </a:cxn>
                <a:cxn ang="0">
                  <a:pos x="9" y="0"/>
                </a:cxn>
                <a:cxn ang="0">
                  <a:pos x="0" y="0"/>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21" name="Freeform 249"/>
            <p:cNvSpPr>
              <a:spLocks/>
            </p:cNvSpPr>
            <p:nvPr/>
          </p:nvSpPr>
          <p:spPr bwMode="auto">
            <a:xfrm>
              <a:off x="2447" y="1709"/>
              <a:ext cx="130" cy="78"/>
            </a:xfrm>
            <a:custGeom>
              <a:avLst/>
              <a:gdLst/>
              <a:ahLst/>
              <a:cxnLst>
                <a:cxn ang="0">
                  <a:pos x="0" y="32"/>
                </a:cxn>
                <a:cxn ang="0">
                  <a:pos x="9" y="41"/>
                </a:cxn>
                <a:cxn ang="0">
                  <a:pos x="25" y="32"/>
                </a:cxn>
                <a:cxn ang="0">
                  <a:pos x="34" y="41"/>
                </a:cxn>
                <a:cxn ang="0">
                  <a:pos x="9" y="56"/>
                </a:cxn>
                <a:cxn ang="0">
                  <a:pos x="25" y="56"/>
                </a:cxn>
                <a:cxn ang="0">
                  <a:pos x="34" y="74"/>
                </a:cxn>
                <a:cxn ang="0">
                  <a:pos x="25" y="81"/>
                </a:cxn>
                <a:cxn ang="0">
                  <a:pos x="41" y="81"/>
                </a:cxn>
                <a:cxn ang="0">
                  <a:pos x="74" y="97"/>
                </a:cxn>
                <a:cxn ang="0">
                  <a:pos x="131" y="65"/>
                </a:cxn>
                <a:cxn ang="0">
                  <a:pos x="137" y="56"/>
                </a:cxn>
                <a:cxn ang="0">
                  <a:pos x="137" y="32"/>
                </a:cxn>
                <a:cxn ang="0">
                  <a:pos x="121" y="24"/>
                </a:cxn>
                <a:cxn ang="0">
                  <a:pos x="121" y="9"/>
                </a:cxn>
                <a:cxn ang="0">
                  <a:pos x="114" y="9"/>
                </a:cxn>
                <a:cxn ang="0">
                  <a:pos x="106" y="0"/>
                </a:cxn>
                <a:cxn ang="0">
                  <a:pos x="89" y="16"/>
                </a:cxn>
                <a:cxn ang="0">
                  <a:pos x="81" y="16"/>
                </a:cxn>
                <a:cxn ang="0">
                  <a:pos x="65" y="16"/>
                </a:cxn>
                <a:cxn ang="0">
                  <a:pos x="57" y="24"/>
                </a:cxn>
                <a:cxn ang="0">
                  <a:pos x="57" y="16"/>
                </a:cxn>
                <a:cxn ang="0">
                  <a:pos x="49" y="32"/>
                </a:cxn>
                <a:cxn ang="0">
                  <a:pos x="41" y="41"/>
                </a:cxn>
                <a:cxn ang="0">
                  <a:pos x="41" y="16"/>
                </a:cxn>
                <a:cxn ang="0">
                  <a:pos x="25" y="9"/>
                </a:cxn>
                <a:cxn ang="0">
                  <a:pos x="16" y="9"/>
                </a:cxn>
                <a:cxn ang="0">
                  <a:pos x="16" y="16"/>
                </a:cxn>
                <a:cxn ang="0">
                  <a:pos x="9" y="16"/>
                </a:cxn>
                <a:cxn ang="0">
                  <a:pos x="9" y="24"/>
                </a:cxn>
                <a:cxn ang="0">
                  <a:pos x="0" y="32"/>
                </a:cxn>
              </a:cxnLst>
              <a:rect l="0" t="0" r="r" b="b"/>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22" name="Freeform 250"/>
            <p:cNvSpPr>
              <a:spLocks/>
            </p:cNvSpPr>
            <p:nvPr/>
          </p:nvSpPr>
          <p:spPr bwMode="auto">
            <a:xfrm>
              <a:off x="2517" y="1430"/>
              <a:ext cx="16" cy="15"/>
            </a:xfrm>
            <a:custGeom>
              <a:avLst/>
              <a:gdLst/>
              <a:ahLst/>
              <a:cxnLst>
                <a:cxn ang="0">
                  <a:pos x="0" y="0"/>
                </a:cxn>
                <a:cxn ang="0">
                  <a:pos x="0" y="17"/>
                </a:cxn>
                <a:cxn ang="0">
                  <a:pos x="16" y="17"/>
                </a:cxn>
                <a:cxn ang="0">
                  <a:pos x="0" y="0"/>
                </a:cxn>
              </a:cxnLst>
              <a:rect l="0" t="0" r="r" b="b"/>
              <a:pathLst>
                <a:path w="17" h="18">
                  <a:moveTo>
                    <a:pt x="0" y="0"/>
                  </a:moveTo>
                  <a:lnTo>
                    <a:pt x="0" y="17"/>
                  </a:lnTo>
                  <a:lnTo>
                    <a:pt x="16" y="17"/>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23" name="Freeform 251"/>
            <p:cNvSpPr>
              <a:spLocks/>
            </p:cNvSpPr>
            <p:nvPr/>
          </p:nvSpPr>
          <p:spPr bwMode="auto">
            <a:xfrm>
              <a:off x="2517" y="1430"/>
              <a:ext cx="16" cy="15"/>
            </a:xfrm>
            <a:custGeom>
              <a:avLst/>
              <a:gdLst/>
              <a:ahLst/>
              <a:cxnLst>
                <a:cxn ang="0">
                  <a:pos x="0" y="0"/>
                </a:cxn>
                <a:cxn ang="0">
                  <a:pos x="0" y="17"/>
                </a:cxn>
                <a:cxn ang="0">
                  <a:pos x="16" y="17"/>
                </a:cxn>
                <a:cxn ang="0">
                  <a:pos x="0" y="0"/>
                </a:cxn>
              </a:cxnLst>
              <a:rect l="0" t="0" r="r" b="b"/>
              <a:pathLst>
                <a:path w="17" h="18">
                  <a:moveTo>
                    <a:pt x="0" y="0"/>
                  </a:moveTo>
                  <a:lnTo>
                    <a:pt x="0" y="17"/>
                  </a:lnTo>
                  <a:lnTo>
                    <a:pt x="16" y="17"/>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24" name="Freeform 252"/>
            <p:cNvSpPr>
              <a:spLocks/>
            </p:cNvSpPr>
            <p:nvPr/>
          </p:nvSpPr>
          <p:spPr bwMode="auto">
            <a:xfrm>
              <a:off x="3266" y="2749"/>
              <a:ext cx="84" cy="143"/>
            </a:xfrm>
            <a:custGeom>
              <a:avLst/>
              <a:gdLst/>
              <a:ahLst/>
              <a:cxnLst>
                <a:cxn ang="0">
                  <a:pos x="0" y="129"/>
                </a:cxn>
                <a:cxn ang="0">
                  <a:pos x="9" y="163"/>
                </a:cxn>
                <a:cxn ang="0">
                  <a:pos x="17" y="179"/>
                </a:cxn>
                <a:cxn ang="0">
                  <a:pos x="40" y="179"/>
                </a:cxn>
                <a:cxn ang="0">
                  <a:pos x="49" y="170"/>
                </a:cxn>
                <a:cxn ang="0">
                  <a:pos x="74" y="80"/>
                </a:cxn>
                <a:cxn ang="0">
                  <a:pos x="82" y="40"/>
                </a:cxn>
                <a:cxn ang="0">
                  <a:pos x="89" y="49"/>
                </a:cxn>
                <a:cxn ang="0">
                  <a:pos x="89" y="40"/>
                </a:cxn>
                <a:cxn ang="0">
                  <a:pos x="82" y="8"/>
                </a:cxn>
                <a:cxn ang="0">
                  <a:pos x="74" y="0"/>
                </a:cxn>
                <a:cxn ang="0">
                  <a:pos x="65" y="17"/>
                </a:cxn>
                <a:cxn ang="0">
                  <a:pos x="57" y="17"/>
                </a:cxn>
                <a:cxn ang="0">
                  <a:pos x="57" y="32"/>
                </a:cxn>
                <a:cxn ang="0">
                  <a:pos x="17" y="57"/>
                </a:cxn>
                <a:cxn ang="0">
                  <a:pos x="9" y="73"/>
                </a:cxn>
                <a:cxn ang="0">
                  <a:pos x="17" y="105"/>
                </a:cxn>
                <a:cxn ang="0">
                  <a:pos x="0" y="129"/>
                </a:cxn>
              </a:cxnLst>
              <a:rect l="0" t="0" r="r" b="b"/>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25" name="Freeform 253"/>
            <p:cNvSpPr>
              <a:spLocks/>
            </p:cNvSpPr>
            <p:nvPr/>
          </p:nvSpPr>
          <p:spPr bwMode="auto">
            <a:xfrm>
              <a:off x="3916" y="2606"/>
              <a:ext cx="16" cy="15"/>
            </a:xfrm>
            <a:custGeom>
              <a:avLst/>
              <a:gdLst/>
              <a:ahLst/>
              <a:cxnLst>
                <a:cxn ang="0">
                  <a:pos x="0" y="9"/>
                </a:cxn>
                <a:cxn ang="0">
                  <a:pos x="16" y="17"/>
                </a:cxn>
                <a:cxn ang="0">
                  <a:pos x="0" y="0"/>
                </a:cxn>
                <a:cxn ang="0">
                  <a:pos x="0" y="9"/>
                </a:cxn>
              </a:cxnLst>
              <a:rect l="0" t="0" r="r" b="b"/>
              <a:pathLst>
                <a:path w="17" h="18">
                  <a:moveTo>
                    <a:pt x="0" y="9"/>
                  </a:moveTo>
                  <a:lnTo>
                    <a:pt x="16" y="17"/>
                  </a:lnTo>
                  <a:lnTo>
                    <a:pt x="0"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26" name="Freeform 254"/>
            <p:cNvSpPr>
              <a:spLocks/>
            </p:cNvSpPr>
            <p:nvPr/>
          </p:nvSpPr>
          <p:spPr bwMode="auto">
            <a:xfrm>
              <a:off x="3916" y="2606"/>
              <a:ext cx="16" cy="15"/>
            </a:xfrm>
            <a:custGeom>
              <a:avLst/>
              <a:gdLst/>
              <a:ahLst/>
              <a:cxnLst>
                <a:cxn ang="0">
                  <a:pos x="0" y="9"/>
                </a:cxn>
                <a:cxn ang="0">
                  <a:pos x="16" y="17"/>
                </a:cxn>
                <a:cxn ang="0">
                  <a:pos x="0" y="0"/>
                </a:cxn>
                <a:cxn ang="0">
                  <a:pos x="0" y="9"/>
                </a:cxn>
              </a:cxnLst>
              <a:rect l="0" t="0" r="r" b="b"/>
              <a:pathLst>
                <a:path w="17" h="18">
                  <a:moveTo>
                    <a:pt x="0" y="9"/>
                  </a:moveTo>
                  <a:lnTo>
                    <a:pt x="16" y="17"/>
                  </a:lnTo>
                  <a:lnTo>
                    <a:pt x="0" y="0"/>
                  </a:lnTo>
                  <a:lnTo>
                    <a:pt x="0" y="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27" name="Freeform 255"/>
            <p:cNvSpPr>
              <a:spLocks/>
            </p:cNvSpPr>
            <p:nvPr/>
          </p:nvSpPr>
          <p:spPr bwMode="auto">
            <a:xfrm>
              <a:off x="3933" y="2633"/>
              <a:ext cx="15" cy="14"/>
            </a:xfrm>
            <a:custGeom>
              <a:avLst/>
              <a:gdLst/>
              <a:ahLst/>
              <a:cxnLst>
                <a:cxn ang="0">
                  <a:pos x="0" y="0"/>
                </a:cxn>
                <a:cxn ang="0">
                  <a:pos x="16" y="16"/>
                </a:cxn>
                <a:cxn ang="0">
                  <a:pos x="16" y="7"/>
                </a:cxn>
                <a:cxn ang="0">
                  <a:pos x="16" y="0"/>
                </a:cxn>
                <a:cxn ang="0">
                  <a:pos x="0" y="0"/>
                </a:cxn>
              </a:cxnLst>
              <a:rect l="0" t="0" r="r" b="b"/>
              <a:pathLst>
                <a:path w="17" h="17">
                  <a:moveTo>
                    <a:pt x="0" y="0"/>
                  </a:moveTo>
                  <a:lnTo>
                    <a:pt x="16" y="16"/>
                  </a:lnTo>
                  <a:lnTo>
                    <a:pt x="16" y="7"/>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28" name="Freeform 256"/>
            <p:cNvSpPr>
              <a:spLocks/>
            </p:cNvSpPr>
            <p:nvPr/>
          </p:nvSpPr>
          <p:spPr bwMode="auto">
            <a:xfrm>
              <a:off x="3933" y="2633"/>
              <a:ext cx="15" cy="14"/>
            </a:xfrm>
            <a:custGeom>
              <a:avLst/>
              <a:gdLst/>
              <a:ahLst/>
              <a:cxnLst>
                <a:cxn ang="0">
                  <a:pos x="0" y="0"/>
                </a:cxn>
                <a:cxn ang="0">
                  <a:pos x="16" y="16"/>
                </a:cxn>
                <a:cxn ang="0">
                  <a:pos x="16" y="7"/>
                </a:cxn>
                <a:cxn ang="0">
                  <a:pos x="16" y="0"/>
                </a:cxn>
                <a:cxn ang="0">
                  <a:pos x="0" y="0"/>
                </a:cxn>
              </a:cxnLst>
              <a:rect l="0" t="0" r="r" b="b"/>
              <a:pathLst>
                <a:path w="17" h="17">
                  <a:moveTo>
                    <a:pt x="0" y="0"/>
                  </a:moveTo>
                  <a:lnTo>
                    <a:pt x="16" y="16"/>
                  </a:lnTo>
                  <a:lnTo>
                    <a:pt x="16" y="7"/>
                  </a:lnTo>
                  <a:lnTo>
                    <a:pt x="16"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29" name="Freeform 257"/>
            <p:cNvSpPr>
              <a:spLocks/>
            </p:cNvSpPr>
            <p:nvPr/>
          </p:nvSpPr>
          <p:spPr bwMode="auto">
            <a:xfrm>
              <a:off x="3702" y="2522"/>
              <a:ext cx="33" cy="40"/>
            </a:xfrm>
            <a:custGeom>
              <a:avLst/>
              <a:gdLst/>
              <a:ahLst/>
              <a:cxnLst>
                <a:cxn ang="0">
                  <a:pos x="0" y="25"/>
                </a:cxn>
                <a:cxn ang="0">
                  <a:pos x="9" y="49"/>
                </a:cxn>
                <a:cxn ang="0">
                  <a:pos x="24" y="49"/>
                </a:cxn>
                <a:cxn ang="0">
                  <a:pos x="33" y="34"/>
                </a:cxn>
                <a:cxn ang="0">
                  <a:pos x="15" y="9"/>
                </a:cxn>
                <a:cxn ang="0">
                  <a:pos x="9" y="0"/>
                </a:cxn>
                <a:cxn ang="0">
                  <a:pos x="0" y="25"/>
                </a:cxn>
              </a:cxnLst>
              <a:rect l="0" t="0" r="r" b="b"/>
              <a:pathLst>
                <a:path w="34" h="50">
                  <a:moveTo>
                    <a:pt x="0" y="25"/>
                  </a:moveTo>
                  <a:lnTo>
                    <a:pt x="9" y="49"/>
                  </a:lnTo>
                  <a:lnTo>
                    <a:pt x="24" y="49"/>
                  </a:lnTo>
                  <a:lnTo>
                    <a:pt x="33" y="34"/>
                  </a:lnTo>
                  <a:lnTo>
                    <a:pt x="15" y="9"/>
                  </a:lnTo>
                  <a:lnTo>
                    <a:pt x="9" y="0"/>
                  </a:lnTo>
                  <a:lnTo>
                    <a:pt x="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0" name="Freeform 258"/>
            <p:cNvSpPr>
              <a:spLocks/>
            </p:cNvSpPr>
            <p:nvPr/>
          </p:nvSpPr>
          <p:spPr bwMode="auto">
            <a:xfrm>
              <a:off x="4054" y="2420"/>
              <a:ext cx="33" cy="19"/>
            </a:xfrm>
            <a:custGeom>
              <a:avLst/>
              <a:gdLst/>
              <a:ahLst/>
              <a:cxnLst>
                <a:cxn ang="0">
                  <a:pos x="0" y="6"/>
                </a:cxn>
                <a:cxn ang="0">
                  <a:pos x="0" y="16"/>
                </a:cxn>
                <a:cxn ang="0">
                  <a:pos x="17" y="23"/>
                </a:cxn>
                <a:cxn ang="0">
                  <a:pos x="24" y="16"/>
                </a:cxn>
                <a:cxn ang="0">
                  <a:pos x="34" y="0"/>
                </a:cxn>
                <a:cxn ang="0">
                  <a:pos x="9" y="0"/>
                </a:cxn>
                <a:cxn ang="0">
                  <a:pos x="0" y="6"/>
                </a:cxn>
              </a:cxnLst>
              <a:rect l="0" t="0" r="r" b="b"/>
              <a:pathLst>
                <a:path w="35" h="24">
                  <a:moveTo>
                    <a:pt x="0" y="6"/>
                  </a:moveTo>
                  <a:lnTo>
                    <a:pt x="0" y="16"/>
                  </a:lnTo>
                  <a:lnTo>
                    <a:pt x="17" y="23"/>
                  </a:lnTo>
                  <a:lnTo>
                    <a:pt x="24" y="16"/>
                  </a:lnTo>
                  <a:lnTo>
                    <a:pt x="34" y="0"/>
                  </a:lnTo>
                  <a:lnTo>
                    <a:pt x="9" y="0"/>
                  </a:lnTo>
                  <a:lnTo>
                    <a:pt x="0" y="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1" name="Freeform 259"/>
            <p:cNvSpPr>
              <a:spLocks/>
            </p:cNvSpPr>
            <p:nvPr/>
          </p:nvSpPr>
          <p:spPr bwMode="auto">
            <a:xfrm>
              <a:off x="4192" y="2361"/>
              <a:ext cx="25" cy="33"/>
            </a:xfrm>
            <a:custGeom>
              <a:avLst/>
              <a:gdLst/>
              <a:ahLst/>
              <a:cxnLst>
                <a:cxn ang="0">
                  <a:pos x="0" y="25"/>
                </a:cxn>
                <a:cxn ang="0">
                  <a:pos x="0" y="33"/>
                </a:cxn>
                <a:cxn ang="0">
                  <a:pos x="8" y="40"/>
                </a:cxn>
                <a:cxn ang="0">
                  <a:pos x="25" y="0"/>
                </a:cxn>
                <a:cxn ang="0">
                  <a:pos x="17" y="0"/>
                </a:cxn>
                <a:cxn ang="0">
                  <a:pos x="0" y="25"/>
                </a:cxn>
              </a:cxnLst>
              <a:rect l="0" t="0" r="r" b="b"/>
              <a:pathLst>
                <a:path w="26" h="41">
                  <a:moveTo>
                    <a:pt x="0" y="25"/>
                  </a:moveTo>
                  <a:lnTo>
                    <a:pt x="0" y="33"/>
                  </a:lnTo>
                  <a:lnTo>
                    <a:pt x="8" y="40"/>
                  </a:lnTo>
                  <a:lnTo>
                    <a:pt x="25" y="0"/>
                  </a:lnTo>
                  <a:lnTo>
                    <a:pt x="17" y="0"/>
                  </a:lnTo>
                  <a:lnTo>
                    <a:pt x="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2" name="Freeform 260"/>
            <p:cNvSpPr>
              <a:spLocks/>
            </p:cNvSpPr>
            <p:nvPr/>
          </p:nvSpPr>
          <p:spPr bwMode="auto">
            <a:xfrm>
              <a:off x="4308" y="2258"/>
              <a:ext cx="31" cy="40"/>
            </a:xfrm>
            <a:custGeom>
              <a:avLst/>
              <a:gdLst/>
              <a:ahLst/>
              <a:cxnLst>
                <a:cxn ang="0">
                  <a:pos x="0" y="7"/>
                </a:cxn>
                <a:cxn ang="0">
                  <a:pos x="0" y="17"/>
                </a:cxn>
                <a:cxn ang="0">
                  <a:pos x="7" y="17"/>
                </a:cxn>
                <a:cxn ang="0">
                  <a:pos x="7" y="41"/>
                </a:cxn>
                <a:cxn ang="0">
                  <a:pos x="16" y="48"/>
                </a:cxn>
                <a:cxn ang="0">
                  <a:pos x="22" y="41"/>
                </a:cxn>
                <a:cxn ang="0">
                  <a:pos x="32" y="17"/>
                </a:cxn>
                <a:cxn ang="0">
                  <a:pos x="22" y="7"/>
                </a:cxn>
                <a:cxn ang="0">
                  <a:pos x="7" y="0"/>
                </a:cxn>
                <a:cxn ang="0">
                  <a:pos x="0" y="7"/>
                </a:cxn>
              </a:cxnLst>
              <a:rect l="0" t="0" r="r" b="b"/>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3" name="Freeform 261"/>
            <p:cNvSpPr>
              <a:spLocks/>
            </p:cNvSpPr>
            <p:nvPr/>
          </p:nvSpPr>
          <p:spPr bwMode="auto">
            <a:xfrm>
              <a:off x="4338" y="2258"/>
              <a:ext cx="32" cy="15"/>
            </a:xfrm>
            <a:custGeom>
              <a:avLst/>
              <a:gdLst/>
              <a:ahLst/>
              <a:cxnLst>
                <a:cxn ang="0">
                  <a:pos x="0" y="7"/>
                </a:cxn>
                <a:cxn ang="0">
                  <a:pos x="0" y="17"/>
                </a:cxn>
                <a:cxn ang="0">
                  <a:pos x="9" y="17"/>
                </a:cxn>
                <a:cxn ang="0">
                  <a:pos x="15" y="7"/>
                </a:cxn>
                <a:cxn ang="0">
                  <a:pos x="24" y="7"/>
                </a:cxn>
                <a:cxn ang="0">
                  <a:pos x="32" y="0"/>
                </a:cxn>
                <a:cxn ang="0">
                  <a:pos x="15" y="0"/>
                </a:cxn>
                <a:cxn ang="0">
                  <a:pos x="0" y="7"/>
                </a:cxn>
              </a:cxnLst>
              <a:rect l="0" t="0" r="r" b="b"/>
              <a:pathLst>
                <a:path w="33" h="18">
                  <a:moveTo>
                    <a:pt x="0" y="7"/>
                  </a:moveTo>
                  <a:lnTo>
                    <a:pt x="0" y="17"/>
                  </a:lnTo>
                  <a:lnTo>
                    <a:pt x="9" y="17"/>
                  </a:lnTo>
                  <a:lnTo>
                    <a:pt x="15" y="7"/>
                  </a:lnTo>
                  <a:lnTo>
                    <a:pt x="24" y="7"/>
                  </a:lnTo>
                  <a:lnTo>
                    <a:pt x="32" y="0"/>
                  </a:lnTo>
                  <a:lnTo>
                    <a:pt x="15" y="0"/>
                  </a:lnTo>
                  <a:lnTo>
                    <a:pt x="0" y="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4" name="Freeform 262"/>
            <p:cNvSpPr>
              <a:spLocks/>
            </p:cNvSpPr>
            <p:nvPr/>
          </p:nvSpPr>
          <p:spPr bwMode="auto">
            <a:xfrm>
              <a:off x="4323" y="2161"/>
              <a:ext cx="131" cy="104"/>
            </a:xfrm>
            <a:custGeom>
              <a:avLst/>
              <a:gdLst/>
              <a:ahLst/>
              <a:cxnLst>
                <a:cxn ang="0">
                  <a:pos x="0" y="114"/>
                </a:cxn>
                <a:cxn ang="0">
                  <a:pos x="0" y="122"/>
                </a:cxn>
                <a:cxn ang="0">
                  <a:pos x="16" y="122"/>
                </a:cxn>
                <a:cxn ang="0">
                  <a:pos x="48" y="105"/>
                </a:cxn>
                <a:cxn ang="0">
                  <a:pos x="56" y="114"/>
                </a:cxn>
                <a:cxn ang="0">
                  <a:pos x="56" y="122"/>
                </a:cxn>
                <a:cxn ang="0">
                  <a:pos x="65" y="129"/>
                </a:cxn>
                <a:cxn ang="0">
                  <a:pos x="72" y="114"/>
                </a:cxn>
                <a:cxn ang="0">
                  <a:pos x="72" y="105"/>
                </a:cxn>
                <a:cxn ang="0">
                  <a:pos x="80" y="114"/>
                </a:cxn>
                <a:cxn ang="0">
                  <a:pos x="88" y="114"/>
                </a:cxn>
                <a:cxn ang="0">
                  <a:pos x="97" y="105"/>
                </a:cxn>
                <a:cxn ang="0">
                  <a:pos x="105" y="114"/>
                </a:cxn>
                <a:cxn ang="0">
                  <a:pos x="105" y="105"/>
                </a:cxn>
                <a:cxn ang="0">
                  <a:pos x="112" y="97"/>
                </a:cxn>
                <a:cxn ang="0">
                  <a:pos x="112" y="105"/>
                </a:cxn>
                <a:cxn ang="0">
                  <a:pos x="121" y="105"/>
                </a:cxn>
                <a:cxn ang="0">
                  <a:pos x="130" y="97"/>
                </a:cxn>
                <a:cxn ang="0">
                  <a:pos x="130" y="57"/>
                </a:cxn>
                <a:cxn ang="0">
                  <a:pos x="137" y="57"/>
                </a:cxn>
                <a:cxn ang="0">
                  <a:pos x="137" y="8"/>
                </a:cxn>
                <a:cxn ang="0">
                  <a:pos x="130" y="0"/>
                </a:cxn>
                <a:cxn ang="0">
                  <a:pos x="130" y="8"/>
                </a:cxn>
                <a:cxn ang="0">
                  <a:pos x="121" y="8"/>
                </a:cxn>
                <a:cxn ang="0">
                  <a:pos x="112" y="40"/>
                </a:cxn>
                <a:cxn ang="0">
                  <a:pos x="97" y="65"/>
                </a:cxn>
                <a:cxn ang="0">
                  <a:pos x="80" y="82"/>
                </a:cxn>
                <a:cxn ang="0">
                  <a:pos x="80" y="65"/>
                </a:cxn>
                <a:cxn ang="0">
                  <a:pos x="72" y="73"/>
                </a:cxn>
                <a:cxn ang="0">
                  <a:pos x="65" y="97"/>
                </a:cxn>
                <a:cxn ang="0">
                  <a:pos x="56" y="97"/>
                </a:cxn>
                <a:cxn ang="0">
                  <a:pos x="25" y="97"/>
                </a:cxn>
                <a:cxn ang="0">
                  <a:pos x="0" y="114"/>
                </a:cxn>
              </a:cxnLst>
              <a:rect l="0" t="0" r="r" b="b"/>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5" name="Freeform 263"/>
            <p:cNvSpPr>
              <a:spLocks/>
            </p:cNvSpPr>
            <p:nvPr/>
          </p:nvSpPr>
          <p:spPr bwMode="auto">
            <a:xfrm>
              <a:off x="4429" y="2103"/>
              <a:ext cx="77" cy="59"/>
            </a:xfrm>
            <a:custGeom>
              <a:avLst/>
              <a:gdLst/>
              <a:ahLst/>
              <a:cxnLst>
                <a:cxn ang="0">
                  <a:pos x="0" y="56"/>
                </a:cxn>
                <a:cxn ang="0">
                  <a:pos x="0" y="73"/>
                </a:cxn>
                <a:cxn ang="0">
                  <a:pos x="18" y="65"/>
                </a:cxn>
                <a:cxn ang="0">
                  <a:pos x="9" y="65"/>
                </a:cxn>
                <a:cxn ang="0">
                  <a:pos x="9" y="56"/>
                </a:cxn>
                <a:cxn ang="0">
                  <a:pos x="25" y="56"/>
                </a:cxn>
                <a:cxn ang="0">
                  <a:pos x="50" y="65"/>
                </a:cxn>
                <a:cxn ang="0">
                  <a:pos x="58" y="50"/>
                </a:cxn>
                <a:cxn ang="0">
                  <a:pos x="65" y="50"/>
                </a:cxn>
                <a:cxn ang="0">
                  <a:pos x="81" y="41"/>
                </a:cxn>
                <a:cxn ang="0">
                  <a:pos x="75" y="41"/>
                </a:cxn>
                <a:cxn ang="0">
                  <a:pos x="65" y="31"/>
                </a:cxn>
                <a:cxn ang="0">
                  <a:pos x="75" y="25"/>
                </a:cxn>
                <a:cxn ang="0">
                  <a:pos x="65" y="31"/>
                </a:cxn>
                <a:cxn ang="0">
                  <a:pos x="50" y="25"/>
                </a:cxn>
                <a:cxn ang="0">
                  <a:pos x="25" y="0"/>
                </a:cxn>
                <a:cxn ang="0">
                  <a:pos x="25" y="9"/>
                </a:cxn>
                <a:cxn ang="0">
                  <a:pos x="25" y="16"/>
                </a:cxn>
                <a:cxn ang="0">
                  <a:pos x="18" y="50"/>
                </a:cxn>
                <a:cxn ang="0">
                  <a:pos x="9" y="41"/>
                </a:cxn>
                <a:cxn ang="0">
                  <a:pos x="9" y="50"/>
                </a:cxn>
                <a:cxn ang="0">
                  <a:pos x="0" y="56"/>
                </a:cxn>
              </a:cxnLst>
              <a:rect l="0" t="0" r="r" b="b"/>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6" name="Freeform 264"/>
            <p:cNvSpPr>
              <a:spLocks/>
            </p:cNvSpPr>
            <p:nvPr/>
          </p:nvSpPr>
          <p:spPr bwMode="auto">
            <a:xfrm>
              <a:off x="4613" y="2025"/>
              <a:ext cx="16" cy="14"/>
            </a:xfrm>
            <a:custGeom>
              <a:avLst/>
              <a:gdLst/>
              <a:ahLst/>
              <a:cxnLst>
                <a:cxn ang="0">
                  <a:pos x="0" y="8"/>
                </a:cxn>
                <a:cxn ang="0">
                  <a:pos x="0" y="16"/>
                </a:cxn>
                <a:cxn ang="0">
                  <a:pos x="8" y="8"/>
                </a:cxn>
                <a:cxn ang="0">
                  <a:pos x="17" y="0"/>
                </a:cxn>
                <a:cxn ang="0">
                  <a:pos x="0" y="8"/>
                </a:cxn>
              </a:cxnLst>
              <a:rect l="0" t="0" r="r" b="b"/>
              <a:pathLst>
                <a:path w="18" h="17">
                  <a:moveTo>
                    <a:pt x="0" y="8"/>
                  </a:moveTo>
                  <a:lnTo>
                    <a:pt x="0" y="16"/>
                  </a:lnTo>
                  <a:lnTo>
                    <a:pt x="8" y="8"/>
                  </a:lnTo>
                  <a:lnTo>
                    <a:pt x="17" y="0"/>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7" name="Freeform 265"/>
            <p:cNvSpPr>
              <a:spLocks/>
            </p:cNvSpPr>
            <p:nvPr/>
          </p:nvSpPr>
          <p:spPr bwMode="auto">
            <a:xfrm>
              <a:off x="4613" y="2025"/>
              <a:ext cx="16" cy="14"/>
            </a:xfrm>
            <a:custGeom>
              <a:avLst/>
              <a:gdLst/>
              <a:ahLst/>
              <a:cxnLst>
                <a:cxn ang="0">
                  <a:pos x="0" y="8"/>
                </a:cxn>
                <a:cxn ang="0">
                  <a:pos x="0" y="16"/>
                </a:cxn>
                <a:cxn ang="0">
                  <a:pos x="8" y="8"/>
                </a:cxn>
                <a:cxn ang="0">
                  <a:pos x="17" y="0"/>
                </a:cxn>
                <a:cxn ang="0">
                  <a:pos x="0" y="8"/>
                </a:cxn>
              </a:cxnLst>
              <a:rect l="0" t="0" r="r" b="b"/>
              <a:pathLst>
                <a:path w="18" h="17">
                  <a:moveTo>
                    <a:pt x="0" y="8"/>
                  </a:moveTo>
                  <a:lnTo>
                    <a:pt x="0" y="16"/>
                  </a:lnTo>
                  <a:lnTo>
                    <a:pt x="8" y="8"/>
                  </a:lnTo>
                  <a:lnTo>
                    <a:pt x="17" y="0"/>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38" name="Freeform 266"/>
            <p:cNvSpPr>
              <a:spLocks/>
            </p:cNvSpPr>
            <p:nvPr/>
          </p:nvSpPr>
          <p:spPr bwMode="auto">
            <a:xfrm>
              <a:off x="4713" y="1877"/>
              <a:ext cx="16" cy="14"/>
            </a:xfrm>
            <a:custGeom>
              <a:avLst/>
              <a:gdLst/>
              <a:ahLst/>
              <a:cxnLst>
                <a:cxn ang="0">
                  <a:pos x="0" y="16"/>
                </a:cxn>
                <a:cxn ang="0">
                  <a:pos x="16" y="7"/>
                </a:cxn>
                <a:cxn ang="0">
                  <a:pos x="16" y="0"/>
                </a:cxn>
                <a:cxn ang="0">
                  <a:pos x="10" y="0"/>
                </a:cxn>
                <a:cxn ang="0">
                  <a:pos x="0" y="16"/>
                </a:cxn>
              </a:cxnLst>
              <a:rect l="0" t="0" r="r" b="b"/>
              <a:pathLst>
                <a:path w="17" h="17">
                  <a:moveTo>
                    <a:pt x="0" y="16"/>
                  </a:moveTo>
                  <a:lnTo>
                    <a:pt x="16" y="7"/>
                  </a:lnTo>
                  <a:lnTo>
                    <a:pt x="16" y="0"/>
                  </a:lnTo>
                  <a:lnTo>
                    <a:pt x="10"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39" name="Freeform 267"/>
            <p:cNvSpPr>
              <a:spLocks/>
            </p:cNvSpPr>
            <p:nvPr/>
          </p:nvSpPr>
          <p:spPr bwMode="auto">
            <a:xfrm>
              <a:off x="4713" y="1877"/>
              <a:ext cx="16" cy="14"/>
            </a:xfrm>
            <a:custGeom>
              <a:avLst/>
              <a:gdLst/>
              <a:ahLst/>
              <a:cxnLst>
                <a:cxn ang="0">
                  <a:pos x="0" y="16"/>
                </a:cxn>
                <a:cxn ang="0">
                  <a:pos x="16" y="7"/>
                </a:cxn>
                <a:cxn ang="0">
                  <a:pos x="16" y="0"/>
                </a:cxn>
                <a:cxn ang="0">
                  <a:pos x="10" y="0"/>
                </a:cxn>
                <a:cxn ang="0">
                  <a:pos x="0" y="16"/>
                </a:cxn>
              </a:cxnLst>
              <a:rect l="0" t="0" r="r" b="b"/>
              <a:pathLst>
                <a:path w="17" h="17">
                  <a:moveTo>
                    <a:pt x="0" y="16"/>
                  </a:moveTo>
                  <a:lnTo>
                    <a:pt x="16" y="7"/>
                  </a:lnTo>
                  <a:lnTo>
                    <a:pt x="16" y="0"/>
                  </a:lnTo>
                  <a:lnTo>
                    <a:pt x="10"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40" name="Freeform 268"/>
            <p:cNvSpPr>
              <a:spLocks/>
            </p:cNvSpPr>
            <p:nvPr/>
          </p:nvSpPr>
          <p:spPr bwMode="auto">
            <a:xfrm>
              <a:off x="4453" y="1967"/>
              <a:ext cx="31" cy="136"/>
            </a:xfrm>
            <a:custGeom>
              <a:avLst/>
              <a:gdLst/>
              <a:ahLst/>
              <a:cxnLst>
                <a:cxn ang="0">
                  <a:pos x="0" y="18"/>
                </a:cxn>
                <a:cxn ang="0">
                  <a:pos x="0" y="59"/>
                </a:cxn>
                <a:cxn ang="0">
                  <a:pos x="8" y="65"/>
                </a:cxn>
                <a:cxn ang="0">
                  <a:pos x="0" y="115"/>
                </a:cxn>
                <a:cxn ang="0">
                  <a:pos x="8" y="131"/>
                </a:cxn>
                <a:cxn ang="0">
                  <a:pos x="0" y="155"/>
                </a:cxn>
                <a:cxn ang="0">
                  <a:pos x="8" y="171"/>
                </a:cxn>
                <a:cxn ang="0">
                  <a:pos x="8" y="155"/>
                </a:cxn>
                <a:cxn ang="0">
                  <a:pos x="25" y="162"/>
                </a:cxn>
                <a:cxn ang="0">
                  <a:pos x="25" y="155"/>
                </a:cxn>
                <a:cxn ang="0">
                  <a:pos x="8" y="131"/>
                </a:cxn>
                <a:cxn ang="0">
                  <a:pos x="16" y="107"/>
                </a:cxn>
                <a:cxn ang="0">
                  <a:pos x="25" y="107"/>
                </a:cxn>
                <a:cxn ang="0">
                  <a:pos x="33" y="107"/>
                </a:cxn>
                <a:cxn ang="0">
                  <a:pos x="16" y="50"/>
                </a:cxn>
                <a:cxn ang="0">
                  <a:pos x="16" y="10"/>
                </a:cxn>
                <a:cxn ang="0">
                  <a:pos x="16" y="0"/>
                </a:cxn>
                <a:cxn ang="0">
                  <a:pos x="8" y="0"/>
                </a:cxn>
                <a:cxn ang="0">
                  <a:pos x="8" y="10"/>
                </a:cxn>
                <a:cxn ang="0">
                  <a:pos x="0" y="18"/>
                </a:cxn>
              </a:cxnLst>
              <a:rect l="0" t="0" r="r" b="b"/>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1" name="Freeform 269"/>
            <p:cNvSpPr>
              <a:spLocks/>
            </p:cNvSpPr>
            <p:nvPr/>
          </p:nvSpPr>
          <p:spPr bwMode="auto">
            <a:xfrm>
              <a:off x="4896" y="1567"/>
              <a:ext cx="55" cy="26"/>
            </a:xfrm>
            <a:custGeom>
              <a:avLst/>
              <a:gdLst/>
              <a:ahLst/>
              <a:cxnLst>
                <a:cxn ang="0">
                  <a:pos x="18" y="25"/>
                </a:cxn>
                <a:cxn ang="0">
                  <a:pos x="33" y="25"/>
                </a:cxn>
                <a:cxn ang="0">
                  <a:pos x="58" y="16"/>
                </a:cxn>
                <a:cxn ang="0">
                  <a:pos x="42" y="0"/>
                </a:cxn>
                <a:cxn ang="0">
                  <a:pos x="18" y="0"/>
                </a:cxn>
                <a:cxn ang="0">
                  <a:pos x="0" y="16"/>
                </a:cxn>
                <a:cxn ang="0">
                  <a:pos x="8" y="32"/>
                </a:cxn>
                <a:cxn ang="0">
                  <a:pos x="18" y="25"/>
                </a:cxn>
              </a:cxnLst>
              <a:rect l="0" t="0" r="r" b="b"/>
              <a:pathLst>
                <a:path w="59" h="33">
                  <a:moveTo>
                    <a:pt x="18" y="25"/>
                  </a:moveTo>
                  <a:lnTo>
                    <a:pt x="33" y="25"/>
                  </a:lnTo>
                  <a:lnTo>
                    <a:pt x="58" y="16"/>
                  </a:lnTo>
                  <a:lnTo>
                    <a:pt x="42" y="0"/>
                  </a:lnTo>
                  <a:lnTo>
                    <a:pt x="18" y="0"/>
                  </a:lnTo>
                  <a:lnTo>
                    <a:pt x="0" y="16"/>
                  </a:lnTo>
                  <a:lnTo>
                    <a:pt x="8" y="32"/>
                  </a:lnTo>
                  <a:lnTo>
                    <a:pt x="18"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2" name="Freeform 270"/>
            <p:cNvSpPr>
              <a:spLocks/>
            </p:cNvSpPr>
            <p:nvPr/>
          </p:nvSpPr>
          <p:spPr bwMode="auto">
            <a:xfrm>
              <a:off x="4438" y="1488"/>
              <a:ext cx="39" cy="28"/>
            </a:xfrm>
            <a:custGeom>
              <a:avLst/>
              <a:gdLst/>
              <a:ahLst/>
              <a:cxnLst>
                <a:cxn ang="0">
                  <a:pos x="0" y="17"/>
                </a:cxn>
                <a:cxn ang="0">
                  <a:pos x="16" y="24"/>
                </a:cxn>
                <a:cxn ang="0">
                  <a:pos x="41" y="34"/>
                </a:cxn>
                <a:cxn ang="0">
                  <a:pos x="41" y="17"/>
                </a:cxn>
                <a:cxn ang="0">
                  <a:pos x="24" y="0"/>
                </a:cxn>
                <a:cxn ang="0">
                  <a:pos x="9" y="0"/>
                </a:cxn>
                <a:cxn ang="0">
                  <a:pos x="0" y="17"/>
                </a:cxn>
              </a:cxnLst>
              <a:rect l="0" t="0" r="r" b="b"/>
              <a:pathLst>
                <a:path w="42" h="35">
                  <a:moveTo>
                    <a:pt x="0" y="17"/>
                  </a:moveTo>
                  <a:lnTo>
                    <a:pt x="16" y="24"/>
                  </a:lnTo>
                  <a:lnTo>
                    <a:pt x="41" y="34"/>
                  </a:lnTo>
                  <a:lnTo>
                    <a:pt x="41" y="17"/>
                  </a:lnTo>
                  <a:lnTo>
                    <a:pt x="24" y="0"/>
                  </a:lnTo>
                  <a:lnTo>
                    <a:pt x="9" y="0"/>
                  </a:lnTo>
                  <a:lnTo>
                    <a:pt x="0" y="1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3" name="Freeform 271"/>
            <p:cNvSpPr>
              <a:spLocks/>
            </p:cNvSpPr>
            <p:nvPr/>
          </p:nvSpPr>
          <p:spPr bwMode="auto">
            <a:xfrm>
              <a:off x="4438" y="1476"/>
              <a:ext cx="16" cy="14"/>
            </a:xfrm>
            <a:custGeom>
              <a:avLst/>
              <a:gdLst/>
              <a:ahLst/>
              <a:cxnLst>
                <a:cxn ang="0">
                  <a:pos x="0" y="0"/>
                </a:cxn>
                <a:cxn ang="0">
                  <a:pos x="0" y="16"/>
                </a:cxn>
                <a:cxn ang="0">
                  <a:pos x="16" y="9"/>
                </a:cxn>
                <a:cxn ang="0">
                  <a:pos x="16" y="0"/>
                </a:cxn>
                <a:cxn ang="0">
                  <a:pos x="0" y="0"/>
                </a:cxn>
              </a:cxnLst>
              <a:rect l="0" t="0" r="r" b="b"/>
              <a:pathLst>
                <a:path w="17" h="17">
                  <a:moveTo>
                    <a:pt x="0" y="0"/>
                  </a:moveTo>
                  <a:lnTo>
                    <a:pt x="0" y="16"/>
                  </a:lnTo>
                  <a:lnTo>
                    <a:pt x="16" y="9"/>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4" name="Freeform 272"/>
            <p:cNvSpPr>
              <a:spLocks/>
            </p:cNvSpPr>
            <p:nvPr/>
          </p:nvSpPr>
          <p:spPr bwMode="auto">
            <a:xfrm>
              <a:off x="4513" y="1426"/>
              <a:ext cx="56" cy="32"/>
            </a:xfrm>
            <a:custGeom>
              <a:avLst/>
              <a:gdLst/>
              <a:ahLst/>
              <a:cxnLst>
                <a:cxn ang="0">
                  <a:pos x="0" y="0"/>
                </a:cxn>
                <a:cxn ang="0">
                  <a:pos x="9" y="23"/>
                </a:cxn>
                <a:cxn ang="0">
                  <a:pos x="32" y="40"/>
                </a:cxn>
                <a:cxn ang="0">
                  <a:pos x="50" y="40"/>
                </a:cxn>
                <a:cxn ang="0">
                  <a:pos x="57" y="16"/>
                </a:cxn>
                <a:cxn ang="0">
                  <a:pos x="9" y="6"/>
                </a:cxn>
                <a:cxn ang="0">
                  <a:pos x="0" y="0"/>
                </a:cxn>
              </a:cxnLst>
              <a:rect l="0" t="0" r="r" b="b"/>
              <a:pathLst>
                <a:path w="58" h="41">
                  <a:moveTo>
                    <a:pt x="0" y="0"/>
                  </a:moveTo>
                  <a:lnTo>
                    <a:pt x="9" y="23"/>
                  </a:lnTo>
                  <a:lnTo>
                    <a:pt x="32" y="40"/>
                  </a:lnTo>
                  <a:lnTo>
                    <a:pt x="50" y="40"/>
                  </a:lnTo>
                  <a:lnTo>
                    <a:pt x="57" y="16"/>
                  </a:lnTo>
                  <a:lnTo>
                    <a:pt x="9" y="6"/>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5" name="Freeform 273"/>
            <p:cNvSpPr>
              <a:spLocks/>
            </p:cNvSpPr>
            <p:nvPr/>
          </p:nvSpPr>
          <p:spPr bwMode="auto">
            <a:xfrm>
              <a:off x="4399" y="1398"/>
              <a:ext cx="92" cy="60"/>
            </a:xfrm>
            <a:custGeom>
              <a:avLst/>
              <a:gdLst/>
              <a:ahLst/>
              <a:cxnLst>
                <a:cxn ang="0">
                  <a:pos x="0" y="50"/>
                </a:cxn>
                <a:cxn ang="0">
                  <a:pos x="8" y="74"/>
                </a:cxn>
                <a:cxn ang="0">
                  <a:pos x="25" y="74"/>
                </a:cxn>
                <a:cxn ang="0">
                  <a:pos x="65" y="57"/>
                </a:cxn>
                <a:cxn ang="0">
                  <a:pos x="73" y="65"/>
                </a:cxn>
                <a:cxn ang="0">
                  <a:pos x="97" y="40"/>
                </a:cxn>
                <a:cxn ang="0">
                  <a:pos x="97" y="25"/>
                </a:cxn>
                <a:cxn ang="0">
                  <a:pos x="90" y="16"/>
                </a:cxn>
                <a:cxn ang="0">
                  <a:pos x="82" y="16"/>
                </a:cxn>
                <a:cxn ang="0">
                  <a:pos x="65" y="0"/>
                </a:cxn>
                <a:cxn ang="0">
                  <a:pos x="50" y="16"/>
                </a:cxn>
                <a:cxn ang="0">
                  <a:pos x="25" y="0"/>
                </a:cxn>
                <a:cxn ang="0">
                  <a:pos x="0" y="9"/>
                </a:cxn>
                <a:cxn ang="0">
                  <a:pos x="0" y="50"/>
                </a:cxn>
              </a:cxnLst>
              <a:rect l="0" t="0" r="r" b="b"/>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46" name="Freeform 274"/>
            <p:cNvSpPr>
              <a:spLocks/>
            </p:cNvSpPr>
            <p:nvPr/>
          </p:nvSpPr>
          <p:spPr bwMode="auto">
            <a:xfrm>
              <a:off x="3365" y="1361"/>
              <a:ext cx="209" cy="239"/>
            </a:xfrm>
            <a:custGeom>
              <a:avLst/>
              <a:gdLst/>
              <a:ahLst/>
              <a:cxnLst>
                <a:cxn ang="0">
                  <a:pos x="0" y="258"/>
                </a:cxn>
                <a:cxn ang="0">
                  <a:pos x="25" y="290"/>
                </a:cxn>
                <a:cxn ang="0">
                  <a:pos x="66" y="299"/>
                </a:cxn>
                <a:cxn ang="0">
                  <a:pos x="74" y="290"/>
                </a:cxn>
                <a:cxn ang="0">
                  <a:pos x="58" y="274"/>
                </a:cxn>
                <a:cxn ang="0">
                  <a:pos x="49" y="258"/>
                </a:cxn>
                <a:cxn ang="0">
                  <a:pos x="49" y="218"/>
                </a:cxn>
                <a:cxn ang="0">
                  <a:pos x="58" y="202"/>
                </a:cxn>
                <a:cxn ang="0">
                  <a:pos x="114" y="104"/>
                </a:cxn>
                <a:cxn ang="0">
                  <a:pos x="155" y="72"/>
                </a:cxn>
                <a:cxn ang="0">
                  <a:pos x="220" y="40"/>
                </a:cxn>
                <a:cxn ang="0">
                  <a:pos x="220" y="7"/>
                </a:cxn>
                <a:cxn ang="0">
                  <a:pos x="205" y="0"/>
                </a:cxn>
                <a:cxn ang="0">
                  <a:pos x="188" y="16"/>
                </a:cxn>
                <a:cxn ang="0">
                  <a:pos x="171" y="32"/>
                </a:cxn>
                <a:cxn ang="0">
                  <a:pos x="146" y="40"/>
                </a:cxn>
                <a:cxn ang="0">
                  <a:pos x="123" y="40"/>
                </a:cxn>
                <a:cxn ang="0">
                  <a:pos x="99" y="56"/>
                </a:cxn>
                <a:cxn ang="0">
                  <a:pos x="74" y="87"/>
                </a:cxn>
                <a:cxn ang="0">
                  <a:pos x="49" y="104"/>
                </a:cxn>
                <a:cxn ang="0">
                  <a:pos x="49" y="121"/>
                </a:cxn>
                <a:cxn ang="0">
                  <a:pos x="41" y="144"/>
                </a:cxn>
                <a:cxn ang="0">
                  <a:pos x="25" y="160"/>
                </a:cxn>
                <a:cxn ang="0">
                  <a:pos x="34" y="177"/>
                </a:cxn>
                <a:cxn ang="0">
                  <a:pos x="25" y="194"/>
                </a:cxn>
                <a:cxn ang="0">
                  <a:pos x="9" y="209"/>
                </a:cxn>
                <a:cxn ang="0">
                  <a:pos x="18" y="225"/>
                </a:cxn>
                <a:cxn ang="0">
                  <a:pos x="0" y="234"/>
                </a:cxn>
                <a:cxn ang="0">
                  <a:pos x="0" y="258"/>
                </a:cxn>
              </a:cxnLst>
              <a:rect l="0" t="0" r="r" b="b"/>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7" name="Freeform 275"/>
            <p:cNvSpPr>
              <a:spLocks/>
            </p:cNvSpPr>
            <p:nvPr/>
          </p:nvSpPr>
          <p:spPr bwMode="auto">
            <a:xfrm>
              <a:off x="3327" y="1625"/>
              <a:ext cx="23" cy="28"/>
            </a:xfrm>
            <a:custGeom>
              <a:avLst/>
              <a:gdLst/>
              <a:ahLst/>
              <a:cxnLst>
                <a:cxn ang="0">
                  <a:pos x="0" y="33"/>
                </a:cxn>
                <a:cxn ang="0">
                  <a:pos x="17" y="24"/>
                </a:cxn>
                <a:cxn ang="0">
                  <a:pos x="24" y="15"/>
                </a:cxn>
                <a:cxn ang="0">
                  <a:pos x="9" y="0"/>
                </a:cxn>
                <a:cxn ang="0">
                  <a:pos x="0" y="15"/>
                </a:cxn>
                <a:cxn ang="0">
                  <a:pos x="0" y="33"/>
                </a:cxn>
              </a:cxnLst>
              <a:rect l="0" t="0" r="r" b="b"/>
              <a:pathLst>
                <a:path w="25" h="34">
                  <a:moveTo>
                    <a:pt x="0" y="33"/>
                  </a:moveTo>
                  <a:lnTo>
                    <a:pt x="17" y="24"/>
                  </a:lnTo>
                  <a:lnTo>
                    <a:pt x="24" y="15"/>
                  </a:lnTo>
                  <a:lnTo>
                    <a:pt x="9" y="0"/>
                  </a:lnTo>
                  <a:lnTo>
                    <a:pt x="0" y="15"/>
                  </a:lnTo>
                  <a:lnTo>
                    <a:pt x="0" y="33"/>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8" name="Freeform 276"/>
            <p:cNvSpPr>
              <a:spLocks/>
            </p:cNvSpPr>
            <p:nvPr/>
          </p:nvSpPr>
          <p:spPr bwMode="auto">
            <a:xfrm>
              <a:off x="2654" y="1889"/>
              <a:ext cx="17" cy="21"/>
            </a:xfrm>
            <a:custGeom>
              <a:avLst/>
              <a:gdLst/>
              <a:ahLst/>
              <a:cxnLst>
                <a:cxn ang="0">
                  <a:pos x="0" y="25"/>
                </a:cxn>
                <a:cxn ang="0">
                  <a:pos x="7" y="10"/>
                </a:cxn>
                <a:cxn ang="0">
                  <a:pos x="16" y="0"/>
                </a:cxn>
                <a:cxn ang="0">
                  <a:pos x="0" y="10"/>
                </a:cxn>
                <a:cxn ang="0">
                  <a:pos x="0" y="25"/>
                </a:cxn>
              </a:cxnLst>
              <a:rect l="0" t="0" r="r" b="b"/>
              <a:pathLst>
                <a:path w="17" h="26">
                  <a:moveTo>
                    <a:pt x="0" y="25"/>
                  </a:moveTo>
                  <a:lnTo>
                    <a:pt x="7" y="10"/>
                  </a:lnTo>
                  <a:lnTo>
                    <a:pt x="16" y="0"/>
                  </a:lnTo>
                  <a:lnTo>
                    <a:pt x="0" y="10"/>
                  </a:lnTo>
                  <a:lnTo>
                    <a:pt x="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49" name="Freeform 277"/>
            <p:cNvSpPr>
              <a:spLocks/>
            </p:cNvSpPr>
            <p:nvPr/>
          </p:nvSpPr>
          <p:spPr bwMode="auto">
            <a:xfrm>
              <a:off x="2654" y="1889"/>
              <a:ext cx="17" cy="21"/>
            </a:xfrm>
            <a:custGeom>
              <a:avLst/>
              <a:gdLst/>
              <a:ahLst/>
              <a:cxnLst>
                <a:cxn ang="0">
                  <a:pos x="0" y="25"/>
                </a:cxn>
                <a:cxn ang="0">
                  <a:pos x="7" y="10"/>
                </a:cxn>
                <a:cxn ang="0">
                  <a:pos x="16" y="0"/>
                </a:cxn>
                <a:cxn ang="0">
                  <a:pos x="0" y="10"/>
                </a:cxn>
                <a:cxn ang="0">
                  <a:pos x="0" y="25"/>
                </a:cxn>
              </a:cxnLst>
              <a:rect l="0" t="0" r="r" b="b"/>
              <a:pathLst>
                <a:path w="17" h="26">
                  <a:moveTo>
                    <a:pt x="0" y="25"/>
                  </a:moveTo>
                  <a:lnTo>
                    <a:pt x="7" y="10"/>
                  </a:lnTo>
                  <a:lnTo>
                    <a:pt x="16" y="0"/>
                  </a:lnTo>
                  <a:lnTo>
                    <a:pt x="0" y="10"/>
                  </a:lnTo>
                  <a:lnTo>
                    <a:pt x="0"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50" name="Freeform 278"/>
            <p:cNvSpPr>
              <a:spLocks/>
            </p:cNvSpPr>
            <p:nvPr/>
          </p:nvSpPr>
          <p:spPr bwMode="auto">
            <a:xfrm>
              <a:off x="2860" y="1941"/>
              <a:ext cx="16" cy="14"/>
            </a:xfrm>
            <a:custGeom>
              <a:avLst/>
              <a:gdLst/>
              <a:ahLst/>
              <a:cxnLst>
                <a:cxn ang="0">
                  <a:pos x="0" y="9"/>
                </a:cxn>
                <a:cxn ang="0">
                  <a:pos x="0" y="16"/>
                </a:cxn>
                <a:cxn ang="0">
                  <a:pos x="16" y="16"/>
                </a:cxn>
                <a:cxn ang="0">
                  <a:pos x="16" y="9"/>
                </a:cxn>
                <a:cxn ang="0">
                  <a:pos x="16" y="0"/>
                </a:cxn>
                <a:cxn ang="0">
                  <a:pos x="0" y="9"/>
                </a:cxn>
              </a:cxnLst>
              <a:rect l="0" t="0" r="r" b="b"/>
              <a:pathLst>
                <a:path w="17" h="17">
                  <a:moveTo>
                    <a:pt x="0" y="9"/>
                  </a:moveTo>
                  <a:lnTo>
                    <a:pt x="0" y="16"/>
                  </a:lnTo>
                  <a:lnTo>
                    <a:pt x="16" y="16"/>
                  </a:lnTo>
                  <a:lnTo>
                    <a:pt x="16" y="9"/>
                  </a:lnTo>
                  <a:lnTo>
                    <a:pt x="16"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1" name="Freeform 279"/>
            <p:cNvSpPr>
              <a:spLocks/>
            </p:cNvSpPr>
            <p:nvPr/>
          </p:nvSpPr>
          <p:spPr bwMode="auto">
            <a:xfrm>
              <a:off x="2875" y="1935"/>
              <a:ext cx="18" cy="14"/>
            </a:xfrm>
            <a:custGeom>
              <a:avLst/>
              <a:gdLst/>
              <a:ahLst/>
              <a:cxnLst>
                <a:cxn ang="0">
                  <a:pos x="0" y="9"/>
                </a:cxn>
                <a:cxn ang="0">
                  <a:pos x="0" y="18"/>
                </a:cxn>
                <a:cxn ang="0">
                  <a:pos x="18" y="18"/>
                </a:cxn>
                <a:cxn ang="0">
                  <a:pos x="18" y="9"/>
                </a:cxn>
                <a:cxn ang="0">
                  <a:pos x="18" y="0"/>
                </a:cxn>
                <a:cxn ang="0">
                  <a:pos x="0" y="9"/>
                </a:cxn>
              </a:cxnLst>
              <a:rect l="0" t="0" r="r" b="b"/>
              <a:pathLst>
                <a:path w="19" h="19">
                  <a:moveTo>
                    <a:pt x="0" y="9"/>
                  </a:moveTo>
                  <a:lnTo>
                    <a:pt x="0" y="18"/>
                  </a:lnTo>
                  <a:lnTo>
                    <a:pt x="18" y="18"/>
                  </a:lnTo>
                  <a:lnTo>
                    <a:pt x="18" y="9"/>
                  </a:lnTo>
                  <a:lnTo>
                    <a:pt x="18"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2" name="Freeform 280"/>
            <p:cNvSpPr>
              <a:spLocks/>
            </p:cNvSpPr>
            <p:nvPr/>
          </p:nvSpPr>
          <p:spPr bwMode="auto">
            <a:xfrm>
              <a:off x="2875" y="1955"/>
              <a:ext cx="18" cy="13"/>
            </a:xfrm>
            <a:custGeom>
              <a:avLst/>
              <a:gdLst/>
              <a:ahLst/>
              <a:cxnLst>
                <a:cxn ang="0">
                  <a:pos x="0" y="0"/>
                </a:cxn>
                <a:cxn ang="0">
                  <a:pos x="0" y="16"/>
                </a:cxn>
                <a:cxn ang="0">
                  <a:pos x="18" y="0"/>
                </a:cxn>
                <a:cxn ang="0">
                  <a:pos x="0" y="0"/>
                </a:cxn>
              </a:cxnLst>
              <a:rect l="0" t="0" r="r" b="b"/>
              <a:pathLst>
                <a:path w="19" h="17">
                  <a:moveTo>
                    <a:pt x="0" y="0"/>
                  </a:moveTo>
                  <a:lnTo>
                    <a:pt x="0" y="16"/>
                  </a:lnTo>
                  <a:lnTo>
                    <a:pt x="18"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3" name="Freeform 281"/>
            <p:cNvSpPr>
              <a:spLocks/>
            </p:cNvSpPr>
            <p:nvPr/>
          </p:nvSpPr>
          <p:spPr bwMode="auto">
            <a:xfrm>
              <a:off x="2661" y="1889"/>
              <a:ext cx="101" cy="150"/>
            </a:xfrm>
            <a:custGeom>
              <a:avLst/>
              <a:gdLst/>
              <a:ahLst/>
              <a:cxnLst>
                <a:cxn ang="0">
                  <a:pos x="18" y="187"/>
                </a:cxn>
                <a:cxn ang="0">
                  <a:pos x="24" y="179"/>
                </a:cxn>
                <a:cxn ang="0">
                  <a:pos x="41" y="187"/>
                </a:cxn>
                <a:cxn ang="0">
                  <a:pos x="41" y="179"/>
                </a:cxn>
                <a:cxn ang="0">
                  <a:pos x="49" y="171"/>
                </a:cxn>
                <a:cxn ang="0">
                  <a:pos x="58" y="179"/>
                </a:cxn>
                <a:cxn ang="0">
                  <a:pos x="66" y="171"/>
                </a:cxn>
                <a:cxn ang="0">
                  <a:pos x="98" y="171"/>
                </a:cxn>
                <a:cxn ang="0">
                  <a:pos x="106" y="162"/>
                </a:cxn>
                <a:cxn ang="0">
                  <a:pos x="90" y="162"/>
                </a:cxn>
                <a:cxn ang="0">
                  <a:pos x="106" y="138"/>
                </a:cxn>
                <a:cxn ang="0">
                  <a:pos x="98" y="131"/>
                </a:cxn>
                <a:cxn ang="0">
                  <a:pos x="90" y="131"/>
                </a:cxn>
                <a:cxn ang="0">
                  <a:pos x="81" y="131"/>
                </a:cxn>
                <a:cxn ang="0">
                  <a:pos x="90" y="122"/>
                </a:cxn>
                <a:cxn ang="0">
                  <a:pos x="90" y="115"/>
                </a:cxn>
                <a:cxn ang="0">
                  <a:pos x="81" y="97"/>
                </a:cxn>
                <a:cxn ang="0">
                  <a:pos x="74" y="91"/>
                </a:cxn>
                <a:cxn ang="0">
                  <a:pos x="58" y="66"/>
                </a:cxn>
                <a:cxn ang="0">
                  <a:pos x="41" y="57"/>
                </a:cxn>
                <a:cxn ang="0">
                  <a:pos x="66" y="25"/>
                </a:cxn>
                <a:cxn ang="0">
                  <a:pos x="58" y="17"/>
                </a:cxn>
                <a:cxn ang="0">
                  <a:pos x="33" y="25"/>
                </a:cxn>
                <a:cxn ang="0">
                  <a:pos x="33" y="10"/>
                </a:cxn>
                <a:cxn ang="0">
                  <a:pos x="49" y="0"/>
                </a:cxn>
                <a:cxn ang="0">
                  <a:pos x="41" y="0"/>
                </a:cxn>
                <a:cxn ang="0">
                  <a:pos x="24" y="0"/>
                </a:cxn>
                <a:cxn ang="0">
                  <a:pos x="9" y="25"/>
                </a:cxn>
                <a:cxn ang="0">
                  <a:pos x="0" y="25"/>
                </a:cxn>
                <a:cxn ang="0">
                  <a:pos x="9" y="33"/>
                </a:cxn>
                <a:cxn ang="0">
                  <a:pos x="18" y="33"/>
                </a:cxn>
                <a:cxn ang="0">
                  <a:pos x="9" y="50"/>
                </a:cxn>
                <a:cxn ang="0">
                  <a:pos x="18" y="50"/>
                </a:cxn>
                <a:cxn ang="0">
                  <a:pos x="18" y="57"/>
                </a:cxn>
                <a:cxn ang="0">
                  <a:pos x="9" y="66"/>
                </a:cxn>
                <a:cxn ang="0">
                  <a:pos x="18" y="66"/>
                </a:cxn>
                <a:cxn ang="0">
                  <a:pos x="24" y="75"/>
                </a:cxn>
                <a:cxn ang="0">
                  <a:pos x="18" y="82"/>
                </a:cxn>
                <a:cxn ang="0">
                  <a:pos x="24" y="91"/>
                </a:cxn>
                <a:cxn ang="0">
                  <a:pos x="41" y="82"/>
                </a:cxn>
                <a:cxn ang="0">
                  <a:pos x="41" y="91"/>
                </a:cxn>
                <a:cxn ang="0">
                  <a:pos x="41" y="97"/>
                </a:cxn>
                <a:cxn ang="0">
                  <a:pos x="49" y="97"/>
                </a:cxn>
                <a:cxn ang="0">
                  <a:pos x="49" y="115"/>
                </a:cxn>
                <a:cxn ang="0">
                  <a:pos x="24" y="115"/>
                </a:cxn>
                <a:cxn ang="0">
                  <a:pos x="33" y="122"/>
                </a:cxn>
                <a:cxn ang="0">
                  <a:pos x="24" y="131"/>
                </a:cxn>
                <a:cxn ang="0">
                  <a:pos x="33" y="131"/>
                </a:cxn>
                <a:cxn ang="0">
                  <a:pos x="33" y="138"/>
                </a:cxn>
                <a:cxn ang="0">
                  <a:pos x="18" y="147"/>
                </a:cxn>
                <a:cxn ang="0">
                  <a:pos x="24" y="156"/>
                </a:cxn>
                <a:cxn ang="0">
                  <a:pos x="33" y="156"/>
                </a:cxn>
                <a:cxn ang="0">
                  <a:pos x="41" y="162"/>
                </a:cxn>
                <a:cxn ang="0">
                  <a:pos x="49" y="156"/>
                </a:cxn>
                <a:cxn ang="0">
                  <a:pos x="49" y="162"/>
                </a:cxn>
                <a:cxn ang="0">
                  <a:pos x="33" y="162"/>
                </a:cxn>
                <a:cxn ang="0">
                  <a:pos x="18" y="187"/>
                </a:cxn>
              </a:cxnLst>
              <a:rect l="0" t="0" r="r" b="b"/>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4" name="Freeform 282"/>
            <p:cNvSpPr>
              <a:spLocks/>
            </p:cNvSpPr>
            <p:nvPr/>
          </p:nvSpPr>
          <p:spPr bwMode="auto">
            <a:xfrm>
              <a:off x="2845" y="2143"/>
              <a:ext cx="16" cy="25"/>
            </a:xfrm>
            <a:custGeom>
              <a:avLst/>
              <a:gdLst/>
              <a:ahLst/>
              <a:cxnLst>
                <a:cxn ang="0">
                  <a:pos x="0" y="6"/>
                </a:cxn>
                <a:cxn ang="0">
                  <a:pos x="0" y="23"/>
                </a:cxn>
                <a:cxn ang="0">
                  <a:pos x="16" y="31"/>
                </a:cxn>
                <a:cxn ang="0">
                  <a:pos x="16" y="0"/>
                </a:cxn>
                <a:cxn ang="0">
                  <a:pos x="0" y="6"/>
                </a:cxn>
              </a:cxnLst>
              <a:rect l="0" t="0" r="r" b="b"/>
              <a:pathLst>
                <a:path w="17" h="32">
                  <a:moveTo>
                    <a:pt x="0" y="6"/>
                  </a:moveTo>
                  <a:lnTo>
                    <a:pt x="0" y="23"/>
                  </a:lnTo>
                  <a:lnTo>
                    <a:pt x="16" y="31"/>
                  </a:lnTo>
                  <a:lnTo>
                    <a:pt x="16" y="0"/>
                  </a:lnTo>
                  <a:lnTo>
                    <a:pt x="0" y="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5" name="Freeform 283"/>
            <p:cNvSpPr>
              <a:spLocks/>
            </p:cNvSpPr>
            <p:nvPr/>
          </p:nvSpPr>
          <p:spPr bwMode="auto">
            <a:xfrm>
              <a:off x="2837" y="2168"/>
              <a:ext cx="24" cy="33"/>
            </a:xfrm>
            <a:custGeom>
              <a:avLst/>
              <a:gdLst/>
              <a:ahLst/>
              <a:cxnLst>
                <a:cxn ang="0">
                  <a:pos x="0" y="0"/>
                </a:cxn>
                <a:cxn ang="0">
                  <a:pos x="9" y="32"/>
                </a:cxn>
                <a:cxn ang="0">
                  <a:pos x="9" y="41"/>
                </a:cxn>
                <a:cxn ang="0">
                  <a:pos x="19" y="32"/>
                </a:cxn>
                <a:cxn ang="0">
                  <a:pos x="25" y="9"/>
                </a:cxn>
                <a:cxn ang="0">
                  <a:pos x="19" y="0"/>
                </a:cxn>
                <a:cxn ang="0">
                  <a:pos x="0" y="0"/>
                </a:cxn>
              </a:cxnLst>
              <a:rect l="0" t="0" r="r" b="b"/>
              <a:pathLst>
                <a:path w="26" h="42">
                  <a:moveTo>
                    <a:pt x="0" y="0"/>
                  </a:moveTo>
                  <a:lnTo>
                    <a:pt x="9" y="32"/>
                  </a:lnTo>
                  <a:lnTo>
                    <a:pt x="9" y="41"/>
                  </a:lnTo>
                  <a:lnTo>
                    <a:pt x="19" y="32"/>
                  </a:lnTo>
                  <a:lnTo>
                    <a:pt x="25" y="9"/>
                  </a:lnTo>
                  <a:lnTo>
                    <a:pt x="19"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6" name="Freeform 284"/>
            <p:cNvSpPr>
              <a:spLocks/>
            </p:cNvSpPr>
            <p:nvPr/>
          </p:nvSpPr>
          <p:spPr bwMode="auto">
            <a:xfrm>
              <a:off x="2893" y="2206"/>
              <a:ext cx="38" cy="21"/>
            </a:xfrm>
            <a:custGeom>
              <a:avLst/>
              <a:gdLst/>
              <a:ahLst/>
              <a:cxnLst>
                <a:cxn ang="0">
                  <a:pos x="0" y="0"/>
                </a:cxn>
                <a:cxn ang="0">
                  <a:pos x="0" y="8"/>
                </a:cxn>
                <a:cxn ang="0">
                  <a:pos x="32" y="25"/>
                </a:cxn>
                <a:cxn ang="0">
                  <a:pos x="40" y="0"/>
                </a:cxn>
                <a:cxn ang="0">
                  <a:pos x="23" y="0"/>
                </a:cxn>
                <a:cxn ang="0">
                  <a:pos x="7" y="0"/>
                </a:cxn>
                <a:cxn ang="0">
                  <a:pos x="0" y="0"/>
                </a:cxn>
              </a:cxnLst>
              <a:rect l="0" t="0" r="r" b="b"/>
              <a:pathLst>
                <a:path w="41" h="26">
                  <a:moveTo>
                    <a:pt x="0" y="0"/>
                  </a:moveTo>
                  <a:lnTo>
                    <a:pt x="0" y="8"/>
                  </a:lnTo>
                  <a:lnTo>
                    <a:pt x="32" y="25"/>
                  </a:lnTo>
                  <a:lnTo>
                    <a:pt x="40" y="0"/>
                  </a:lnTo>
                  <a:lnTo>
                    <a:pt x="23" y="0"/>
                  </a:lnTo>
                  <a:lnTo>
                    <a:pt x="7"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7" name="Freeform 285"/>
            <p:cNvSpPr>
              <a:spLocks/>
            </p:cNvSpPr>
            <p:nvPr/>
          </p:nvSpPr>
          <p:spPr bwMode="auto">
            <a:xfrm>
              <a:off x="2998" y="2206"/>
              <a:ext cx="25" cy="21"/>
            </a:xfrm>
            <a:custGeom>
              <a:avLst/>
              <a:gdLst/>
              <a:ahLst/>
              <a:cxnLst>
                <a:cxn ang="0">
                  <a:pos x="0" y="8"/>
                </a:cxn>
                <a:cxn ang="0">
                  <a:pos x="9" y="8"/>
                </a:cxn>
                <a:cxn ang="0">
                  <a:pos x="9" y="25"/>
                </a:cxn>
                <a:cxn ang="0">
                  <a:pos x="16" y="25"/>
                </a:cxn>
                <a:cxn ang="0">
                  <a:pos x="25" y="25"/>
                </a:cxn>
                <a:cxn ang="0">
                  <a:pos x="16" y="8"/>
                </a:cxn>
                <a:cxn ang="0">
                  <a:pos x="25" y="16"/>
                </a:cxn>
                <a:cxn ang="0">
                  <a:pos x="25" y="8"/>
                </a:cxn>
                <a:cxn ang="0">
                  <a:pos x="9" y="0"/>
                </a:cxn>
                <a:cxn ang="0">
                  <a:pos x="0" y="8"/>
                </a:cxn>
              </a:cxnLst>
              <a:rect l="0" t="0" r="r" b="b"/>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8" name="Freeform 286"/>
            <p:cNvSpPr>
              <a:spLocks/>
            </p:cNvSpPr>
            <p:nvPr/>
          </p:nvSpPr>
          <p:spPr bwMode="auto">
            <a:xfrm>
              <a:off x="3127" y="2238"/>
              <a:ext cx="33" cy="15"/>
            </a:xfrm>
            <a:custGeom>
              <a:avLst/>
              <a:gdLst/>
              <a:ahLst/>
              <a:cxnLst>
                <a:cxn ang="0">
                  <a:pos x="0" y="8"/>
                </a:cxn>
                <a:cxn ang="0">
                  <a:pos x="10" y="17"/>
                </a:cxn>
                <a:cxn ang="0">
                  <a:pos x="18" y="17"/>
                </a:cxn>
                <a:cxn ang="0">
                  <a:pos x="25" y="8"/>
                </a:cxn>
                <a:cxn ang="0">
                  <a:pos x="34" y="0"/>
                </a:cxn>
                <a:cxn ang="0">
                  <a:pos x="0" y="8"/>
                </a:cxn>
              </a:cxnLst>
              <a:rect l="0" t="0" r="r" b="b"/>
              <a:pathLst>
                <a:path w="35" h="18">
                  <a:moveTo>
                    <a:pt x="0" y="8"/>
                  </a:moveTo>
                  <a:lnTo>
                    <a:pt x="10" y="17"/>
                  </a:lnTo>
                  <a:lnTo>
                    <a:pt x="18" y="17"/>
                  </a:lnTo>
                  <a:lnTo>
                    <a:pt x="25" y="8"/>
                  </a:lnTo>
                  <a:lnTo>
                    <a:pt x="34" y="0"/>
                  </a:lnTo>
                  <a:lnTo>
                    <a:pt x="0"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59" name="Freeform 287"/>
            <p:cNvSpPr>
              <a:spLocks/>
            </p:cNvSpPr>
            <p:nvPr/>
          </p:nvSpPr>
          <p:spPr bwMode="auto">
            <a:xfrm>
              <a:off x="2770" y="2180"/>
              <a:ext cx="15" cy="14"/>
            </a:xfrm>
            <a:custGeom>
              <a:avLst/>
              <a:gdLst/>
              <a:ahLst/>
              <a:cxnLst>
                <a:cxn ang="0">
                  <a:pos x="0" y="9"/>
                </a:cxn>
                <a:cxn ang="0">
                  <a:pos x="6" y="16"/>
                </a:cxn>
                <a:cxn ang="0">
                  <a:pos x="16" y="9"/>
                </a:cxn>
                <a:cxn ang="0">
                  <a:pos x="6" y="0"/>
                </a:cxn>
                <a:cxn ang="0">
                  <a:pos x="0" y="9"/>
                </a:cxn>
              </a:cxnLst>
              <a:rect l="0" t="0" r="r" b="b"/>
              <a:pathLst>
                <a:path w="17" h="17">
                  <a:moveTo>
                    <a:pt x="0" y="9"/>
                  </a:moveTo>
                  <a:lnTo>
                    <a:pt x="6" y="16"/>
                  </a:lnTo>
                  <a:lnTo>
                    <a:pt x="16" y="9"/>
                  </a:lnTo>
                  <a:lnTo>
                    <a:pt x="6"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60" name="Freeform 288"/>
            <p:cNvSpPr>
              <a:spLocks/>
            </p:cNvSpPr>
            <p:nvPr/>
          </p:nvSpPr>
          <p:spPr bwMode="auto">
            <a:xfrm>
              <a:off x="4108" y="2735"/>
              <a:ext cx="492" cy="324"/>
            </a:xfrm>
            <a:custGeom>
              <a:avLst/>
              <a:gdLst/>
              <a:ahLst/>
              <a:cxnLst>
                <a:cxn ang="0">
                  <a:pos x="48" y="342"/>
                </a:cxn>
                <a:cxn ang="0">
                  <a:pos x="89" y="317"/>
                </a:cxn>
                <a:cxn ang="0">
                  <a:pos x="138" y="308"/>
                </a:cxn>
                <a:cxn ang="0">
                  <a:pos x="234" y="283"/>
                </a:cxn>
                <a:cxn ang="0">
                  <a:pos x="268" y="308"/>
                </a:cxn>
                <a:cxn ang="0">
                  <a:pos x="293" y="342"/>
                </a:cxn>
                <a:cxn ang="0">
                  <a:pos x="316" y="317"/>
                </a:cxn>
                <a:cxn ang="0">
                  <a:pos x="316" y="342"/>
                </a:cxn>
                <a:cxn ang="0">
                  <a:pos x="325" y="342"/>
                </a:cxn>
                <a:cxn ang="0">
                  <a:pos x="333" y="348"/>
                </a:cxn>
                <a:cxn ang="0">
                  <a:pos x="340" y="373"/>
                </a:cxn>
                <a:cxn ang="0">
                  <a:pos x="365" y="389"/>
                </a:cxn>
                <a:cxn ang="0">
                  <a:pos x="390" y="398"/>
                </a:cxn>
                <a:cxn ang="0">
                  <a:pos x="405" y="389"/>
                </a:cxn>
                <a:cxn ang="0">
                  <a:pos x="415" y="398"/>
                </a:cxn>
                <a:cxn ang="0">
                  <a:pos x="446" y="382"/>
                </a:cxn>
                <a:cxn ang="0">
                  <a:pos x="480" y="348"/>
                </a:cxn>
                <a:cxn ang="0">
                  <a:pos x="520" y="243"/>
                </a:cxn>
                <a:cxn ang="0">
                  <a:pos x="495" y="180"/>
                </a:cxn>
                <a:cxn ang="0">
                  <a:pos x="480" y="156"/>
                </a:cxn>
                <a:cxn ang="0">
                  <a:pos x="470" y="156"/>
                </a:cxn>
                <a:cxn ang="0">
                  <a:pos x="430" y="106"/>
                </a:cxn>
                <a:cxn ang="0">
                  <a:pos x="415" y="74"/>
                </a:cxn>
                <a:cxn ang="0">
                  <a:pos x="405" y="49"/>
                </a:cxn>
                <a:cxn ang="0">
                  <a:pos x="381" y="0"/>
                </a:cxn>
                <a:cxn ang="0">
                  <a:pos x="365" y="17"/>
                </a:cxn>
                <a:cxn ang="0">
                  <a:pos x="358" y="90"/>
                </a:cxn>
                <a:cxn ang="0">
                  <a:pos x="308" y="66"/>
                </a:cxn>
                <a:cxn ang="0">
                  <a:pos x="300" y="57"/>
                </a:cxn>
                <a:cxn ang="0">
                  <a:pos x="293" y="34"/>
                </a:cxn>
                <a:cxn ang="0">
                  <a:pos x="308" y="17"/>
                </a:cxn>
                <a:cxn ang="0">
                  <a:pos x="293" y="25"/>
                </a:cxn>
                <a:cxn ang="0">
                  <a:pos x="284" y="17"/>
                </a:cxn>
                <a:cxn ang="0">
                  <a:pos x="253" y="17"/>
                </a:cxn>
                <a:cxn ang="0">
                  <a:pos x="228" y="17"/>
                </a:cxn>
                <a:cxn ang="0">
                  <a:pos x="219" y="34"/>
                </a:cxn>
                <a:cxn ang="0">
                  <a:pos x="212" y="49"/>
                </a:cxn>
                <a:cxn ang="0">
                  <a:pos x="194" y="49"/>
                </a:cxn>
                <a:cxn ang="0">
                  <a:pos x="194" y="49"/>
                </a:cxn>
                <a:cxn ang="0">
                  <a:pos x="179" y="41"/>
                </a:cxn>
                <a:cxn ang="0">
                  <a:pos x="154" y="49"/>
                </a:cxn>
                <a:cxn ang="0">
                  <a:pos x="138" y="74"/>
                </a:cxn>
                <a:cxn ang="0">
                  <a:pos x="138" y="81"/>
                </a:cxn>
                <a:cxn ang="0">
                  <a:pos x="129" y="74"/>
                </a:cxn>
                <a:cxn ang="0">
                  <a:pos x="122" y="97"/>
                </a:cxn>
                <a:cxn ang="0">
                  <a:pos x="41" y="131"/>
                </a:cxn>
                <a:cxn ang="0">
                  <a:pos x="8" y="146"/>
                </a:cxn>
                <a:cxn ang="0">
                  <a:pos x="8" y="171"/>
                </a:cxn>
                <a:cxn ang="0">
                  <a:pos x="17" y="211"/>
                </a:cxn>
                <a:cxn ang="0">
                  <a:pos x="8" y="211"/>
                </a:cxn>
                <a:cxn ang="0">
                  <a:pos x="23" y="251"/>
                </a:cxn>
                <a:cxn ang="0">
                  <a:pos x="32" y="308"/>
                </a:cxn>
                <a:cxn ang="0">
                  <a:pos x="23" y="324"/>
                </a:cxn>
              </a:cxnLst>
              <a:rect l="0" t="0" r="r" b="b"/>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61" name="Freeform 289"/>
            <p:cNvSpPr>
              <a:spLocks/>
            </p:cNvSpPr>
            <p:nvPr/>
          </p:nvSpPr>
          <p:spPr bwMode="auto">
            <a:xfrm>
              <a:off x="4315" y="2743"/>
              <a:ext cx="15" cy="13"/>
            </a:xfrm>
            <a:custGeom>
              <a:avLst/>
              <a:gdLst/>
              <a:ahLst/>
              <a:cxnLst>
                <a:cxn ang="0">
                  <a:pos x="0" y="16"/>
                </a:cxn>
                <a:cxn ang="0">
                  <a:pos x="9" y="16"/>
                </a:cxn>
                <a:cxn ang="0">
                  <a:pos x="16" y="0"/>
                </a:cxn>
                <a:cxn ang="0">
                  <a:pos x="0" y="0"/>
                </a:cxn>
                <a:cxn ang="0">
                  <a:pos x="0" y="16"/>
                </a:cxn>
              </a:cxnLst>
              <a:rect l="0" t="0" r="r" b="b"/>
              <a:pathLst>
                <a:path w="17" h="17">
                  <a:moveTo>
                    <a:pt x="0" y="16"/>
                  </a:moveTo>
                  <a:lnTo>
                    <a:pt x="9" y="16"/>
                  </a:lnTo>
                  <a:lnTo>
                    <a:pt x="16"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62" name="Freeform 290"/>
            <p:cNvSpPr>
              <a:spLocks/>
            </p:cNvSpPr>
            <p:nvPr/>
          </p:nvSpPr>
          <p:spPr bwMode="auto">
            <a:xfrm>
              <a:off x="4315" y="2743"/>
              <a:ext cx="15" cy="13"/>
            </a:xfrm>
            <a:custGeom>
              <a:avLst/>
              <a:gdLst/>
              <a:ahLst/>
              <a:cxnLst>
                <a:cxn ang="0">
                  <a:pos x="0" y="16"/>
                </a:cxn>
                <a:cxn ang="0">
                  <a:pos x="9" y="16"/>
                </a:cxn>
                <a:cxn ang="0">
                  <a:pos x="16" y="0"/>
                </a:cxn>
                <a:cxn ang="0">
                  <a:pos x="0" y="0"/>
                </a:cxn>
                <a:cxn ang="0">
                  <a:pos x="0" y="16"/>
                </a:cxn>
              </a:cxnLst>
              <a:rect l="0" t="0" r="r" b="b"/>
              <a:pathLst>
                <a:path w="17" h="17">
                  <a:moveTo>
                    <a:pt x="0" y="16"/>
                  </a:moveTo>
                  <a:lnTo>
                    <a:pt x="9" y="16"/>
                  </a:lnTo>
                  <a:lnTo>
                    <a:pt x="16" y="0"/>
                  </a:lnTo>
                  <a:lnTo>
                    <a:pt x="0"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63" name="Freeform 291"/>
            <p:cNvSpPr>
              <a:spLocks/>
            </p:cNvSpPr>
            <p:nvPr/>
          </p:nvSpPr>
          <p:spPr bwMode="auto">
            <a:xfrm>
              <a:off x="4391" y="3013"/>
              <a:ext cx="16" cy="13"/>
            </a:xfrm>
            <a:custGeom>
              <a:avLst/>
              <a:gdLst/>
              <a:ahLst/>
              <a:cxnLst>
                <a:cxn ang="0">
                  <a:pos x="0" y="0"/>
                </a:cxn>
                <a:cxn ang="0">
                  <a:pos x="16" y="16"/>
                </a:cxn>
                <a:cxn ang="0">
                  <a:pos x="16" y="0"/>
                </a:cxn>
                <a:cxn ang="0">
                  <a:pos x="8" y="0"/>
                </a:cxn>
                <a:cxn ang="0">
                  <a:pos x="0" y="0"/>
                </a:cxn>
              </a:cxnLst>
              <a:rect l="0" t="0" r="r" b="b"/>
              <a:pathLst>
                <a:path w="17" h="17">
                  <a:moveTo>
                    <a:pt x="0" y="0"/>
                  </a:moveTo>
                  <a:lnTo>
                    <a:pt x="16" y="16"/>
                  </a:lnTo>
                  <a:lnTo>
                    <a:pt x="16" y="0"/>
                  </a:lnTo>
                  <a:lnTo>
                    <a:pt x="8"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64" name="Freeform 292"/>
            <p:cNvSpPr>
              <a:spLocks/>
            </p:cNvSpPr>
            <p:nvPr/>
          </p:nvSpPr>
          <p:spPr bwMode="auto">
            <a:xfrm>
              <a:off x="4391" y="3013"/>
              <a:ext cx="16" cy="13"/>
            </a:xfrm>
            <a:custGeom>
              <a:avLst/>
              <a:gdLst/>
              <a:ahLst/>
              <a:cxnLst>
                <a:cxn ang="0">
                  <a:pos x="0" y="0"/>
                </a:cxn>
                <a:cxn ang="0">
                  <a:pos x="16" y="16"/>
                </a:cxn>
                <a:cxn ang="0">
                  <a:pos x="16" y="0"/>
                </a:cxn>
                <a:cxn ang="0">
                  <a:pos x="8" y="0"/>
                </a:cxn>
                <a:cxn ang="0">
                  <a:pos x="0" y="0"/>
                </a:cxn>
              </a:cxnLst>
              <a:rect l="0" t="0" r="r" b="b"/>
              <a:pathLst>
                <a:path w="17" h="17">
                  <a:moveTo>
                    <a:pt x="0" y="0"/>
                  </a:moveTo>
                  <a:lnTo>
                    <a:pt x="16" y="16"/>
                  </a:lnTo>
                  <a:lnTo>
                    <a:pt x="16" y="0"/>
                  </a:lnTo>
                  <a:lnTo>
                    <a:pt x="8"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65" name="Freeform 293"/>
            <p:cNvSpPr>
              <a:spLocks/>
            </p:cNvSpPr>
            <p:nvPr/>
          </p:nvSpPr>
          <p:spPr bwMode="auto">
            <a:xfrm>
              <a:off x="4491" y="3078"/>
              <a:ext cx="47" cy="40"/>
            </a:xfrm>
            <a:custGeom>
              <a:avLst/>
              <a:gdLst/>
              <a:ahLst/>
              <a:cxnLst>
                <a:cxn ang="0">
                  <a:pos x="0" y="0"/>
                </a:cxn>
                <a:cxn ang="0">
                  <a:pos x="10" y="40"/>
                </a:cxn>
                <a:cxn ang="0">
                  <a:pos x="25" y="49"/>
                </a:cxn>
                <a:cxn ang="0">
                  <a:pos x="34" y="33"/>
                </a:cxn>
                <a:cxn ang="0">
                  <a:pos x="41" y="40"/>
                </a:cxn>
                <a:cxn ang="0">
                  <a:pos x="50" y="0"/>
                </a:cxn>
                <a:cxn ang="0">
                  <a:pos x="41" y="0"/>
                </a:cxn>
                <a:cxn ang="0">
                  <a:pos x="16" y="8"/>
                </a:cxn>
                <a:cxn ang="0">
                  <a:pos x="0" y="0"/>
                </a:cxn>
              </a:cxnLst>
              <a:rect l="0" t="0" r="r" b="b"/>
              <a:pathLst>
                <a:path w="51" h="50">
                  <a:moveTo>
                    <a:pt x="0" y="0"/>
                  </a:moveTo>
                  <a:lnTo>
                    <a:pt x="10" y="40"/>
                  </a:lnTo>
                  <a:lnTo>
                    <a:pt x="25" y="49"/>
                  </a:lnTo>
                  <a:lnTo>
                    <a:pt x="34" y="33"/>
                  </a:lnTo>
                  <a:lnTo>
                    <a:pt x="41" y="40"/>
                  </a:lnTo>
                  <a:lnTo>
                    <a:pt x="50" y="0"/>
                  </a:lnTo>
                  <a:lnTo>
                    <a:pt x="41" y="0"/>
                  </a:lnTo>
                  <a:lnTo>
                    <a:pt x="16" y="8"/>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66" name="Freeform 294"/>
            <p:cNvSpPr>
              <a:spLocks/>
            </p:cNvSpPr>
            <p:nvPr/>
          </p:nvSpPr>
          <p:spPr bwMode="auto">
            <a:xfrm>
              <a:off x="4828" y="3001"/>
              <a:ext cx="69" cy="91"/>
            </a:xfrm>
            <a:custGeom>
              <a:avLst/>
              <a:gdLst/>
              <a:ahLst/>
              <a:cxnLst>
                <a:cxn ang="0">
                  <a:pos x="16" y="72"/>
                </a:cxn>
                <a:cxn ang="0">
                  <a:pos x="31" y="80"/>
                </a:cxn>
                <a:cxn ang="0">
                  <a:pos x="25" y="105"/>
                </a:cxn>
                <a:cxn ang="0">
                  <a:pos x="31" y="114"/>
                </a:cxn>
                <a:cxn ang="0">
                  <a:pos x="40" y="105"/>
                </a:cxn>
                <a:cxn ang="0">
                  <a:pos x="56" y="72"/>
                </a:cxn>
                <a:cxn ang="0">
                  <a:pos x="65" y="72"/>
                </a:cxn>
                <a:cxn ang="0">
                  <a:pos x="72" y="65"/>
                </a:cxn>
                <a:cxn ang="0">
                  <a:pos x="72" y="49"/>
                </a:cxn>
                <a:cxn ang="0">
                  <a:pos x="65" y="40"/>
                </a:cxn>
                <a:cxn ang="0">
                  <a:pos x="56" y="49"/>
                </a:cxn>
                <a:cxn ang="0">
                  <a:pos x="40" y="49"/>
                </a:cxn>
                <a:cxn ang="0">
                  <a:pos x="40" y="32"/>
                </a:cxn>
                <a:cxn ang="0">
                  <a:pos x="31" y="32"/>
                </a:cxn>
                <a:cxn ang="0">
                  <a:pos x="31" y="40"/>
                </a:cxn>
                <a:cxn ang="0">
                  <a:pos x="25" y="32"/>
                </a:cxn>
                <a:cxn ang="0">
                  <a:pos x="25" y="9"/>
                </a:cxn>
                <a:cxn ang="0">
                  <a:pos x="0" y="0"/>
                </a:cxn>
                <a:cxn ang="0">
                  <a:pos x="25" y="32"/>
                </a:cxn>
                <a:cxn ang="0">
                  <a:pos x="25" y="65"/>
                </a:cxn>
                <a:cxn ang="0">
                  <a:pos x="16" y="72"/>
                </a:cxn>
              </a:cxnLst>
              <a:rect l="0" t="0" r="r" b="b"/>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67" name="Freeform 295"/>
            <p:cNvSpPr>
              <a:spLocks/>
            </p:cNvSpPr>
            <p:nvPr/>
          </p:nvSpPr>
          <p:spPr bwMode="auto">
            <a:xfrm>
              <a:off x="4828" y="3001"/>
              <a:ext cx="69" cy="91"/>
            </a:xfrm>
            <a:custGeom>
              <a:avLst/>
              <a:gdLst/>
              <a:ahLst/>
              <a:cxnLst>
                <a:cxn ang="0">
                  <a:pos x="16" y="72"/>
                </a:cxn>
                <a:cxn ang="0">
                  <a:pos x="31" y="80"/>
                </a:cxn>
                <a:cxn ang="0">
                  <a:pos x="25" y="105"/>
                </a:cxn>
                <a:cxn ang="0">
                  <a:pos x="31" y="114"/>
                </a:cxn>
                <a:cxn ang="0">
                  <a:pos x="40" y="105"/>
                </a:cxn>
                <a:cxn ang="0">
                  <a:pos x="56" y="72"/>
                </a:cxn>
                <a:cxn ang="0">
                  <a:pos x="65" y="72"/>
                </a:cxn>
                <a:cxn ang="0">
                  <a:pos x="72" y="65"/>
                </a:cxn>
                <a:cxn ang="0">
                  <a:pos x="72" y="49"/>
                </a:cxn>
                <a:cxn ang="0">
                  <a:pos x="65" y="40"/>
                </a:cxn>
                <a:cxn ang="0">
                  <a:pos x="56" y="49"/>
                </a:cxn>
                <a:cxn ang="0">
                  <a:pos x="40" y="49"/>
                </a:cxn>
                <a:cxn ang="0">
                  <a:pos x="40" y="32"/>
                </a:cxn>
                <a:cxn ang="0">
                  <a:pos x="31" y="32"/>
                </a:cxn>
                <a:cxn ang="0">
                  <a:pos x="31" y="40"/>
                </a:cxn>
                <a:cxn ang="0">
                  <a:pos x="25" y="32"/>
                </a:cxn>
                <a:cxn ang="0">
                  <a:pos x="25" y="9"/>
                </a:cxn>
                <a:cxn ang="0">
                  <a:pos x="0" y="0"/>
                </a:cxn>
                <a:cxn ang="0">
                  <a:pos x="25" y="32"/>
                </a:cxn>
                <a:cxn ang="0">
                  <a:pos x="25" y="65"/>
                </a:cxn>
                <a:cxn ang="0">
                  <a:pos x="16" y="72"/>
                </a:cxn>
              </a:cxnLst>
              <a:rect l="0" t="0" r="r" b="b"/>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68" name="Freeform 296"/>
            <p:cNvSpPr>
              <a:spLocks/>
            </p:cNvSpPr>
            <p:nvPr/>
          </p:nvSpPr>
          <p:spPr bwMode="auto">
            <a:xfrm>
              <a:off x="4752" y="3078"/>
              <a:ext cx="101" cy="85"/>
            </a:xfrm>
            <a:custGeom>
              <a:avLst/>
              <a:gdLst/>
              <a:ahLst/>
              <a:cxnLst>
                <a:cxn ang="0">
                  <a:pos x="0" y="89"/>
                </a:cxn>
                <a:cxn ang="0">
                  <a:pos x="9" y="97"/>
                </a:cxn>
                <a:cxn ang="0">
                  <a:pos x="15" y="97"/>
                </a:cxn>
                <a:cxn ang="0">
                  <a:pos x="32" y="105"/>
                </a:cxn>
                <a:cxn ang="0">
                  <a:pos x="49" y="97"/>
                </a:cxn>
                <a:cxn ang="0">
                  <a:pos x="56" y="80"/>
                </a:cxn>
                <a:cxn ang="0">
                  <a:pos x="65" y="65"/>
                </a:cxn>
                <a:cxn ang="0">
                  <a:pos x="81" y="49"/>
                </a:cxn>
                <a:cxn ang="0">
                  <a:pos x="89" y="49"/>
                </a:cxn>
                <a:cxn ang="0">
                  <a:pos x="81" y="40"/>
                </a:cxn>
                <a:cxn ang="0">
                  <a:pos x="106" y="17"/>
                </a:cxn>
                <a:cxn ang="0">
                  <a:pos x="106" y="8"/>
                </a:cxn>
                <a:cxn ang="0">
                  <a:pos x="97" y="8"/>
                </a:cxn>
                <a:cxn ang="0">
                  <a:pos x="97" y="0"/>
                </a:cxn>
                <a:cxn ang="0">
                  <a:pos x="89" y="8"/>
                </a:cxn>
                <a:cxn ang="0">
                  <a:pos x="89" y="0"/>
                </a:cxn>
                <a:cxn ang="0">
                  <a:pos x="81" y="0"/>
                </a:cxn>
                <a:cxn ang="0">
                  <a:pos x="72" y="0"/>
                </a:cxn>
                <a:cxn ang="0">
                  <a:pos x="72" y="17"/>
                </a:cxn>
                <a:cxn ang="0">
                  <a:pos x="65" y="17"/>
                </a:cxn>
                <a:cxn ang="0">
                  <a:pos x="56" y="33"/>
                </a:cxn>
                <a:cxn ang="0">
                  <a:pos x="24" y="55"/>
                </a:cxn>
                <a:cxn ang="0">
                  <a:pos x="0" y="89"/>
                </a:cxn>
              </a:cxnLst>
              <a:rect l="0" t="0" r="r" b="b"/>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69" name="Freeform 297"/>
            <p:cNvSpPr>
              <a:spLocks/>
            </p:cNvSpPr>
            <p:nvPr/>
          </p:nvSpPr>
          <p:spPr bwMode="auto">
            <a:xfrm>
              <a:off x="4752" y="3078"/>
              <a:ext cx="101" cy="85"/>
            </a:xfrm>
            <a:custGeom>
              <a:avLst/>
              <a:gdLst/>
              <a:ahLst/>
              <a:cxnLst>
                <a:cxn ang="0">
                  <a:pos x="0" y="89"/>
                </a:cxn>
                <a:cxn ang="0">
                  <a:pos x="9" y="97"/>
                </a:cxn>
                <a:cxn ang="0">
                  <a:pos x="15" y="97"/>
                </a:cxn>
                <a:cxn ang="0">
                  <a:pos x="32" y="105"/>
                </a:cxn>
                <a:cxn ang="0">
                  <a:pos x="49" y="97"/>
                </a:cxn>
                <a:cxn ang="0">
                  <a:pos x="56" y="80"/>
                </a:cxn>
                <a:cxn ang="0">
                  <a:pos x="65" y="65"/>
                </a:cxn>
                <a:cxn ang="0">
                  <a:pos x="81" y="49"/>
                </a:cxn>
                <a:cxn ang="0">
                  <a:pos x="89" y="49"/>
                </a:cxn>
                <a:cxn ang="0">
                  <a:pos x="81" y="40"/>
                </a:cxn>
                <a:cxn ang="0">
                  <a:pos x="106" y="17"/>
                </a:cxn>
                <a:cxn ang="0">
                  <a:pos x="106" y="8"/>
                </a:cxn>
                <a:cxn ang="0">
                  <a:pos x="97" y="8"/>
                </a:cxn>
                <a:cxn ang="0">
                  <a:pos x="97" y="0"/>
                </a:cxn>
                <a:cxn ang="0">
                  <a:pos x="89" y="8"/>
                </a:cxn>
                <a:cxn ang="0">
                  <a:pos x="89" y="0"/>
                </a:cxn>
                <a:cxn ang="0">
                  <a:pos x="81" y="0"/>
                </a:cxn>
                <a:cxn ang="0">
                  <a:pos x="72" y="0"/>
                </a:cxn>
                <a:cxn ang="0">
                  <a:pos x="72" y="17"/>
                </a:cxn>
                <a:cxn ang="0">
                  <a:pos x="65" y="17"/>
                </a:cxn>
                <a:cxn ang="0">
                  <a:pos x="56" y="33"/>
                </a:cxn>
                <a:cxn ang="0">
                  <a:pos x="24" y="55"/>
                </a:cxn>
                <a:cxn ang="0">
                  <a:pos x="0" y="89"/>
                </a:cxn>
              </a:cxnLst>
              <a:rect l="0" t="0" r="r" b="b"/>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70" name="Freeform 298"/>
            <p:cNvSpPr>
              <a:spLocks/>
            </p:cNvSpPr>
            <p:nvPr/>
          </p:nvSpPr>
          <p:spPr bwMode="auto">
            <a:xfrm>
              <a:off x="3893" y="2568"/>
              <a:ext cx="132" cy="116"/>
            </a:xfrm>
            <a:custGeom>
              <a:avLst/>
              <a:gdLst/>
              <a:ahLst/>
              <a:cxnLst>
                <a:cxn ang="0">
                  <a:pos x="0" y="0"/>
                </a:cxn>
                <a:cxn ang="0">
                  <a:pos x="0" y="7"/>
                </a:cxn>
                <a:cxn ang="0">
                  <a:pos x="18" y="23"/>
                </a:cxn>
                <a:cxn ang="0">
                  <a:pos x="33" y="41"/>
                </a:cxn>
                <a:cxn ang="0">
                  <a:pos x="42" y="47"/>
                </a:cxn>
                <a:cxn ang="0">
                  <a:pos x="49" y="64"/>
                </a:cxn>
                <a:cxn ang="0">
                  <a:pos x="65" y="81"/>
                </a:cxn>
                <a:cxn ang="0">
                  <a:pos x="83" y="113"/>
                </a:cxn>
                <a:cxn ang="0">
                  <a:pos x="114" y="144"/>
                </a:cxn>
                <a:cxn ang="0">
                  <a:pos x="130" y="144"/>
                </a:cxn>
                <a:cxn ang="0">
                  <a:pos x="139" y="113"/>
                </a:cxn>
                <a:cxn ang="0">
                  <a:pos x="130" y="97"/>
                </a:cxn>
                <a:cxn ang="0">
                  <a:pos x="123" y="97"/>
                </a:cxn>
                <a:cxn ang="0">
                  <a:pos x="114" y="81"/>
                </a:cxn>
                <a:cxn ang="0">
                  <a:pos x="108" y="81"/>
                </a:cxn>
                <a:cxn ang="0">
                  <a:pos x="108" y="72"/>
                </a:cxn>
                <a:cxn ang="0">
                  <a:pos x="98" y="64"/>
                </a:cxn>
                <a:cxn ang="0">
                  <a:pos x="98" y="56"/>
                </a:cxn>
                <a:cxn ang="0">
                  <a:pos x="74" y="41"/>
                </a:cxn>
                <a:cxn ang="0">
                  <a:pos x="65" y="41"/>
                </a:cxn>
                <a:cxn ang="0">
                  <a:pos x="24" y="7"/>
                </a:cxn>
                <a:cxn ang="0">
                  <a:pos x="0" y="0"/>
                </a:cxn>
              </a:cxnLst>
              <a:rect l="0" t="0" r="r" b="b"/>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71" name="Freeform 299"/>
            <p:cNvSpPr>
              <a:spLocks/>
            </p:cNvSpPr>
            <p:nvPr/>
          </p:nvSpPr>
          <p:spPr bwMode="auto">
            <a:xfrm>
              <a:off x="4016" y="2683"/>
              <a:ext cx="109" cy="28"/>
            </a:xfrm>
            <a:custGeom>
              <a:avLst/>
              <a:gdLst/>
              <a:ahLst/>
              <a:cxnLst>
                <a:cxn ang="0">
                  <a:pos x="0" y="9"/>
                </a:cxn>
                <a:cxn ang="0">
                  <a:pos x="33" y="25"/>
                </a:cxn>
                <a:cxn ang="0">
                  <a:pos x="115" y="34"/>
                </a:cxn>
                <a:cxn ang="0">
                  <a:pos x="115" y="25"/>
                </a:cxn>
                <a:cxn ang="0">
                  <a:pos x="98" y="25"/>
                </a:cxn>
                <a:cxn ang="0">
                  <a:pos x="90" y="17"/>
                </a:cxn>
                <a:cxn ang="0">
                  <a:pos x="65" y="9"/>
                </a:cxn>
                <a:cxn ang="0">
                  <a:pos x="65" y="17"/>
                </a:cxn>
                <a:cxn ang="0">
                  <a:pos x="50" y="9"/>
                </a:cxn>
                <a:cxn ang="0">
                  <a:pos x="25" y="0"/>
                </a:cxn>
                <a:cxn ang="0">
                  <a:pos x="9" y="0"/>
                </a:cxn>
                <a:cxn ang="0">
                  <a:pos x="0" y="9"/>
                </a:cxn>
              </a:cxnLst>
              <a:rect l="0" t="0" r="r" b="b"/>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2" name="Freeform 300"/>
            <p:cNvSpPr>
              <a:spLocks/>
            </p:cNvSpPr>
            <p:nvPr/>
          </p:nvSpPr>
          <p:spPr bwMode="auto">
            <a:xfrm>
              <a:off x="4124" y="2711"/>
              <a:ext cx="16" cy="0"/>
            </a:xfrm>
            <a:custGeom>
              <a:avLst/>
              <a:gdLst/>
              <a:ahLst/>
              <a:cxnLst>
                <a:cxn ang="0">
                  <a:pos x="0" y="0"/>
                </a:cxn>
                <a:cxn ang="0">
                  <a:pos x="6" y="0"/>
                </a:cxn>
                <a:cxn ang="0">
                  <a:pos x="16" y="0"/>
                </a:cxn>
                <a:cxn ang="0">
                  <a:pos x="0" y="0"/>
                </a:cxn>
              </a:cxnLst>
              <a:rect l="0" t="0" r="r" b="b"/>
              <a:pathLst>
                <a:path w="17" h="1">
                  <a:moveTo>
                    <a:pt x="0" y="0"/>
                  </a:moveTo>
                  <a:lnTo>
                    <a:pt x="6" y="0"/>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3" name="Freeform 301"/>
            <p:cNvSpPr>
              <a:spLocks/>
            </p:cNvSpPr>
            <p:nvPr/>
          </p:nvSpPr>
          <p:spPr bwMode="auto">
            <a:xfrm>
              <a:off x="4147" y="2711"/>
              <a:ext cx="93" cy="13"/>
            </a:xfrm>
            <a:custGeom>
              <a:avLst/>
              <a:gdLst/>
              <a:ahLst/>
              <a:cxnLst>
                <a:cxn ang="0">
                  <a:pos x="0" y="16"/>
                </a:cxn>
                <a:cxn ang="0">
                  <a:pos x="7" y="16"/>
                </a:cxn>
                <a:cxn ang="0">
                  <a:pos x="41" y="0"/>
                </a:cxn>
                <a:cxn ang="0">
                  <a:pos x="73" y="16"/>
                </a:cxn>
                <a:cxn ang="0">
                  <a:pos x="97" y="0"/>
                </a:cxn>
                <a:cxn ang="0">
                  <a:pos x="81" y="0"/>
                </a:cxn>
                <a:cxn ang="0">
                  <a:pos x="56" y="0"/>
                </a:cxn>
                <a:cxn ang="0">
                  <a:pos x="41" y="0"/>
                </a:cxn>
                <a:cxn ang="0">
                  <a:pos x="16" y="0"/>
                </a:cxn>
                <a:cxn ang="0">
                  <a:pos x="23" y="0"/>
                </a:cxn>
                <a:cxn ang="0">
                  <a:pos x="0" y="0"/>
                </a:cxn>
                <a:cxn ang="0">
                  <a:pos x="0" y="16"/>
                </a:cxn>
              </a:cxnLst>
              <a:rect l="0" t="0" r="r" b="b"/>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4" name="Freeform 302"/>
            <p:cNvSpPr>
              <a:spLocks/>
            </p:cNvSpPr>
            <p:nvPr/>
          </p:nvSpPr>
          <p:spPr bwMode="auto">
            <a:xfrm>
              <a:off x="4176" y="2723"/>
              <a:ext cx="25" cy="14"/>
            </a:xfrm>
            <a:custGeom>
              <a:avLst/>
              <a:gdLst/>
              <a:ahLst/>
              <a:cxnLst>
                <a:cxn ang="0">
                  <a:pos x="0" y="0"/>
                </a:cxn>
                <a:cxn ang="0">
                  <a:pos x="17" y="16"/>
                </a:cxn>
                <a:cxn ang="0">
                  <a:pos x="25" y="16"/>
                </a:cxn>
                <a:cxn ang="0">
                  <a:pos x="17" y="0"/>
                </a:cxn>
                <a:cxn ang="0">
                  <a:pos x="0" y="0"/>
                </a:cxn>
              </a:cxnLst>
              <a:rect l="0" t="0" r="r" b="b"/>
              <a:pathLst>
                <a:path w="26" h="17">
                  <a:moveTo>
                    <a:pt x="0" y="0"/>
                  </a:moveTo>
                  <a:lnTo>
                    <a:pt x="17" y="16"/>
                  </a:lnTo>
                  <a:lnTo>
                    <a:pt x="25" y="16"/>
                  </a:lnTo>
                  <a:lnTo>
                    <a:pt x="17"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5" name="Freeform 303"/>
            <p:cNvSpPr>
              <a:spLocks/>
            </p:cNvSpPr>
            <p:nvPr/>
          </p:nvSpPr>
          <p:spPr bwMode="auto">
            <a:xfrm>
              <a:off x="4230" y="2711"/>
              <a:ext cx="48" cy="20"/>
            </a:xfrm>
            <a:custGeom>
              <a:avLst/>
              <a:gdLst/>
              <a:ahLst/>
              <a:cxnLst>
                <a:cxn ang="0">
                  <a:pos x="0" y="25"/>
                </a:cxn>
                <a:cxn ang="0">
                  <a:pos x="18" y="25"/>
                </a:cxn>
                <a:cxn ang="0">
                  <a:pos x="50" y="0"/>
                </a:cxn>
                <a:cxn ang="0">
                  <a:pos x="25" y="0"/>
                </a:cxn>
                <a:cxn ang="0">
                  <a:pos x="9" y="16"/>
                </a:cxn>
                <a:cxn ang="0">
                  <a:pos x="0" y="25"/>
                </a:cxn>
              </a:cxnLst>
              <a:rect l="0" t="0" r="r" b="b"/>
              <a:pathLst>
                <a:path w="51" h="26">
                  <a:moveTo>
                    <a:pt x="0" y="25"/>
                  </a:moveTo>
                  <a:lnTo>
                    <a:pt x="18" y="25"/>
                  </a:lnTo>
                  <a:lnTo>
                    <a:pt x="50" y="0"/>
                  </a:lnTo>
                  <a:lnTo>
                    <a:pt x="25" y="0"/>
                  </a:lnTo>
                  <a:lnTo>
                    <a:pt x="9" y="16"/>
                  </a:lnTo>
                  <a:lnTo>
                    <a:pt x="0"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6" name="Freeform 304"/>
            <p:cNvSpPr>
              <a:spLocks/>
            </p:cNvSpPr>
            <p:nvPr/>
          </p:nvSpPr>
          <p:spPr bwMode="auto">
            <a:xfrm>
              <a:off x="4361" y="2678"/>
              <a:ext cx="16" cy="20"/>
            </a:xfrm>
            <a:custGeom>
              <a:avLst/>
              <a:gdLst/>
              <a:ahLst/>
              <a:cxnLst>
                <a:cxn ang="0">
                  <a:pos x="0" y="24"/>
                </a:cxn>
                <a:cxn ang="0">
                  <a:pos x="16" y="7"/>
                </a:cxn>
                <a:cxn ang="0">
                  <a:pos x="16" y="0"/>
                </a:cxn>
                <a:cxn ang="0">
                  <a:pos x="0" y="24"/>
                </a:cxn>
              </a:cxnLst>
              <a:rect l="0" t="0" r="r" b="b"/>
              <a:pathLst>
                <a:path w="17" h="25">
                  <a:moveTo>
                    <a:pt x="0" y="24"/>
                  </a:moveTo>
                  <a:lnTo>
                    <a:pt x="16" y="7"/>
                  </a:lnTo>
                  <a:lnTo>
                    <a:pt x="16" y="0"/>
                  </a:lnTo>
                  <a:lnTo>
                    <a:pt x="0" y="24"/>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7" name="Freeform 305"/>
            <p:cNvSpPr>
              <a:spLocks/>
            </p:cNvSpPr>
            <p:nvPr/>
          </p:nvSpPr>
          <p:spPr bwMode="auto">
            <a:xfrm>
              <a:off x="4016" y="2639"/>
              <a:ext cx="18" cy="20"/>
            </a:xfrm>
            <a:custGeom>
              <a:avLst/>
              <a:gdLst/>
              <a:ahLst/>
              <a:cxnLst>
                <a:cxn ang="0">
                  <a:pos x="0" y="9"/>
                </a:cxn>
                <a:cxn ang="0">
                  <a:pos x="9" y="16"/>
                </a:cxn>
                <a:cxn ang="0">
                  <a:pos x="18" y="25"/>
                </a:cxn>
                <a:cxn ang="0">
                  <a:pos x="18" y="16"/>
                </a:cxn>
                <a:cxn ang="0">
                  <a:pos x="9" y="0"/>
                </a:cxn>
                <a:cxn ang="0">
                  <a:pos x="0" y="9"/>
                </a:cxn>
              </a:cxnLst>
              <a:rect l="0" t="0" r="r" b="b"/>
              <a:pathLst>
                <a:path w="19" h="26">
                  <a:moveTo>
                    <a:pt x="0" y="9"/>
                  </a:moveTo>
                  <a:lnTo>
                    <a:pt x="9" y="16"/>
                  </a:lnTo>
                  <a:lnTo>
                    <a:pt x="18" y="25"/>
                  </a:lnTo>
                  <a:lnTo>
                    <a:pt x="18" y="16"/>
                  </a:lnTo>
                  <a:lnTo>
                    <a:pt x="9"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78" name="Freeform 306"/>
            <p:cNvSpPr>
              <a:spLocks/>
            </p:cNvSpPr>
            <p:nvPr/>
          </p:nvSpPr>
          <p:spPr bwMode="auto">
            <a:xfrm>
              <a:off x="4016" y="2639"/>
              <a:ext cx="18" cy="20"/>
            </a:xfrm>
            <a:custGeom>
              <a:avLst/>
              <a:gdLst/>
              <a:ahLst/>
              <a:cxnLst>
                <a:cxn ang="0">
                  <a:pos x="0" y="9"/>
                </a:cxn>
                <a:cxn ang="0">
                  <a:pos x="9" y="16"/>
                </a:cxn>
                <a:cxn ang="0">
                  <a:pos x="18" y="25"/>
                </a:cxn>
                <a:cxn ang="0">
                  <a:pos x="18" y="16"/>
                </a:cxn>
                <a:cxn ang="0">
                  <a:pos x="9" y="0"/>
                </a:cxn>
                <a:cxn ang="0">
                  <a:pos x="0" y="9"/>
                </a:cxn>
              </a:cxnLst>
              <a:rect l="0" t="0" r="r" b="b"/>
              <a:pathLst>
                <a:path w="19" h="26">
                  <a:moveTo>
                    <a:pt x="0" y="9"/>
                  </a:moveTo>
                  <a:lnTo>
                    <a:pt x="9" y="16"/>
                  </a:lnTo>
                  <a:lnTo>
                    <a:pt x="18" y="25"/>
                  </a:lnTo>
                  <a:lnTo>
                    <a:pt x="18" y="16"/>
                  </a:lnTo>
                  <a:lnTo>
                    <a:pt x="9" y="0"/>
                  </a:lnTo>
                  <a:lnTo>
                    <a:pt x="0" y="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6979" name="Freeform 307"/>
            <p:cNvSpPr>
              <a:spLocks/>
            </p:cNvSpPr>
            <p:nvPr/>
          </p:nvSpPr>
          <p:spPr bwMode="auto">
            <a:xfrm>
              <a:off x="4039" y="2651"/>
              <a:ext cx="16" cy="14"/>
            </a:xfrm>
            <a:custGeom>
              <a:avLst/>
              <a:gdLst/>
              <a:ahLst/>
              <a:cxnLst>
                <a:cxn ang="0">
                  <a:pos x="0" y="16"/>
                </a:cxn>
                <a:cxn ang="0">
                  <a:pos x="16" y="16"/>
                </a:cxn>
                <a:cxn ang="0">
                  <a:pos x="16" y="0"/>
                </a:cxn>
                <a:cxn ang="0">
                  <a:pos x="0" y="0"/>
                </a:cxn>
                <a:cxn ang="0">
                  <a:pos x="0" y="16"/>
                </a:cxn>
              </a:cxnLst>
              <a:rect l="0" t="0" r="r" b="b"/>
              <a:pathLst>
                <a:path w="17" h="17">
                  <a:moveTo>
                    <a:pt x="0" y="16"/>
                  </a:moveTo>
                  <a:lnTo>
                    <a:pt x="16" y="16"/>
                  </a:lnTo>
                  <a:lnTo>
                    <a:pt x="16"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0" name="Freeform 308"/>
            <p:cNvSpPr>
              <a:spLocks/>
            </p:cNvSpPr>
            <p:nvPr/>
          </p:nvSpPr>
          <p:spPr bwMode="auto">
            <a:xfrm>
              <a:off x="4176" y="2606"/>
              <a:ext cx="79" cy="78"/>
            </a:xfrm>
            <a:custGeom>
              <a:avLst/>
              <a:gdLst/>
              <a:ahLst/>
              <a:cxnLst>
                <a:cxn ang="0">
                  <a:pos x="0" y="57"/>
                </a:cxn>
                <a:cxn ang="0">
                  <a:pos x="0" y="66"/>
                </a:cxn>
                <a:cxn ang="0">
                  <a:pos x="10" y="66"/>
                </a:cxn>
                <a:cxn ang="0">
                  <a:pos x="10" y="74"/>
                </a:cxn>
                <a:cxn ang="0">
                  <a:pos x="10" y="97"/>
                </a:cxn>
                <a:cxn ang="0">
                  <a:pos x="17" y="90"/>
                </a:cxn>
                <a:cxn ang="0">
                  <a:pos x="17" y="66"/>
                </a:cxn>
                <a:cxn ang="0">
                  <a:pos x="25" y="57"/>
                </a:cxn>
                <a:cxn ang="0">
                  <a:pos x="34" y="57"/>
                </a:cxn>
                <a:cxn ang="0">
                  <a:pos x="25" y="66"/>
                </a:cxn>
                <a:cxn ang="0">
                  <a:pos x="34" y="74"/>
                </a:cxn>
                <a:cxn ang="0">
                  <a:pos x="34" y="82"/>
                </a:cxn>
                <a:cxn ang="0">
                  <a:pos x="50" y="82"/>
                </a:cxn>
                <a:cxn ang="0">
                  <a:pos x="50" y="97"/>
                </a:cxn>
                <a:cxn ang="0">
                  <a:pos x="57" y="90"/>
                </a:cxn>
                <a:cxn ang="0">
                  <a:pos x="57" y="82"/>
                </a:cxn>
                <a:cxn ang="0">
                  <a:pos x="42" y="66"/>
                </a:cxn>
                <a:cxn ang="0">
                  <a:pos x="50" y="66"/>
                </a:cxn>
                <a:cxn ang="0">
                  <a:pos x="34" y="50"/>
                </a:cxn>
                <a:cxn ang="0">
                  <a:pos x="50" y="34"/>
                </a:cxn>
                <a:cxn ang="0">
                  <a:pos x="57" y="34"/>
                </a:cxn>
                <a:cxn ang="0">
                  <a:pos x="25" y="41"/>
                </a:cxn>
                <a:cxn ang="0">
                  <a:pos x="17" y="34"/>
                </a:cxn>
                <a:cxn ang="0">
                  <a:pos x="17" y="25"/>
                </a:cxn>
                <a:cxn ang="0">
                  <a:pos x="25" y="17"/>
                </a:cxn>
                <a:cxn ang="0">
                  <a:pos x="75" y="17"/>
                </a:cxn>
                <a:cxn ang="0">
                  <a:pos x="82" y="0"/>
                </a:cxn>
                <a:cxn ang="0">
                  <a:pos x="66" y="9"/>
                </a:cxn>
                <a:cxn ang="0">
                  <a:pos x="50" y="17"/>
                </a:cxn>
                <a:cxn ang="0">
                  <a:pos x="25" y="9"/>
                </a:cxn>
                <a:cxn ang="0">
                  <a:pos x="25" y="17"/>
                </a:cxn>
                <a:cxn ang="0">
                  <a:pos x="17" y="17"/>
                </a:cxn>
                <a:cxn ang="0">
                  <a:pos x="17" y="34"/>
                </a:cxn>
                <a:cxn ang="0">
                  <a:pos x="0" y="57"/>
                </a:cxn>
              </a:cxnLst>
              <a:rect l="0" t="0" r="r" b="b"/>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1" name="Freeform 309"/>
            <p:cNvSpPr>
              <a:spLocks/>
            </p:cNvSpPr>
            <p:nvPr/>
          </p:nvSpPr>
          <p:spPr bwMode="auto">
            <a:xfrm>
              <a:off x="4277" y="2601"/>
              <a:ext cx="16" cy="33"/>
            </a:xfrm>
            <a:custGeom>
              <a:avLst/>
              <a:gdLst/>
              <a:ahLst/>
              <a:cxnLst>
                <a:cxn ang="0">
                  <a:pos x="0" y="15"/>
                </a:cxn>
                <a:cxn ang="0">
                  <a:pos x="8" y="31"/>
                </a:cxn>
                <a:cxn ang="0">
                  <a:pos x="16" y="40"/>
                </a:cxn>
                <a:cxn ang="0">
                  <a:pos x="8" y="31"/>
                </a:cxn>
                <a:cxn ang="0">
                  <a:pos x="8" y="23"/>
                </a:cxn>
                <a:cxn ang="0">
                  <a:pos x="16" y="23"/>
                </a:cxn>
                <a:cxn ang="0">
                  <a:pos x="16" y="15"/>
                </a:cxn>
                <a:cxn ang="0">
                  <a:pos x="16" y="6"/>
                </a:cxn>
                <a:cxn ang="0">
                  <a:pos x="16" y="15"/>
                </a:cxn>
                <a:cxn ang="0">
                  <a:pos x="8" y="0"/>
                </a:cxn>
                <a:cxn ang="0">
                  <a:pos x="0" y="15"/>
                </a:cxn>
              </a:cxnLst>
              <a:rect l="0" t="0" r="r" b="b"/>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2" name="Freeform 310"/>
            <p:cNvSpPr>
              <a:spLocks/>
            </p:cNvSpPr>
            <p:nvPr/>
          </p:nvSpPr>
          <p:spPr bwMode="auto">
            <a:xfrm>
              <a:off x="4262" y="2659"/>
              <a:ext cx="16" cy="13"/>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3" name="Freeform 311"/>
            <p:cNvSpPr>
              <a:spLocks/>
            </p:cNvSpPr>
            <p:nvPr/>
          </p:nvSpPr>
          <p:spPr bwMode="auto">
            <a:xfrm>
              <a:off x="4285" y="2651"/>
              <a:ext cx="39" cy="15"/>
            </a:xfrm>
            <a:custGeom>
              <a:avLst/>
              <a:gdLst/>
              <a:ahLst/>
              <a:cxnLst>
                <a:cxn ang="0">
                  <a:pos x="0" y="9"/>
                </a:cxn>
                <a:cxn ang="0">
                  <a:pos x="41" y="17"/>
                </a:cxn>
                <a:cxn ang="0">
                  <a:pos x="32" y="9"/>
                </a:cxn>
                <a:cxn ang="0">
                  <a:pos x="25" y="0"/>
                </a:cxn>
                <a:cxn ang="0">
                  <a:pos x="7" y="0"/>
                </a:cxn>
                <a:cxn ang="0">
                  <a:pos x="0" y="9"/>
                </a:cxn>
              </a:cxnLst>
              <a:rect l="0" t="0" r="r" b="b"/>
              <a:pathLst>
                <a:path w="42" h="18">
                  <a:moveTo>
                    <a:pt x="0" y="9"/>
                  </a:moveTo>
                  <a:lnTo>
                    <a:pt x="41" y="17"/>
                  </a:lnTo>
                  <a:lnTo>
                    <a:pt x="32" y="9"/>
                  </a:lnTo>
                  <a:lnTo>
                    <a:pt x="25" y="0"/>
                  </a:lnTo>
                  <a:lnTo>
                    <a:pt x="7" y="0"/>
                  </a:lnTo>
                  <a:lnTo>
                    <a:pt x="0" y="9"/>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4" name="Freeform 312"/>
            <p:cNvSpPr>
              <a:spLocks/>
            </p:cNvSpPr>
            <p:nvPr/>
          </p:nvSpPr>
          <p:spPr bwMode="auto">
            <a:xfrm>
              <a:off x="4192" y="2433"/>
              <a:ext cx="48" cy="58"/>
            </a:xfrm>
            <a:custGeom>
              <a:avLst/>
              <a:gdLst/>
              <a:ahLst/>
              <a:cxnLst>
                <a:cxn ang="0">
                  <a:pos x="0" y="31"/>
                </a:cxn>
                <a:cxn ang="0">
                  <a:pos x="0" y="47"/>
                </a:cxn>
                <a:cxn ang="0">
                  <a:pos x="8" y="55"/>
                </a:cxn>
                <a:cxn ang="0">
                  <a:pos x="8" y="65"/>
                </a:cxn>
                <a:cxn ang="0">
                  <a:pos x="17" y="65"/>
                </a:cxn>
                <a:cxn ang="0">
                  <a:pos x="25" y="65"/>
                </a:cxn>
                <a:cxn ang="0">
                  <a:pos x="33" y="72"/>
                </a:cxn>
                <a:cxn ang="0">
                  <a:pos x="33" y="65"/>
                </a:cxn>
                <a:cxn ang="0">
                  <a:pos x="40" y="72"/>
                </a:cxn>
                <a:cxn ang="0">
                  <a:pos x="49" y="72"/>
                </a:cxn>
                <a:cxn ang="0">
                  <a:pos x="40" y="65"/>
                </a:cxn>
                <a:cxn ang="0">
                  <a:pos x="49" y="65"/>
                </a:cxn>
                <a:cxn ang="0">
                  <a:pos x="33" y="55"/>
                </a:cxn>
                <a:cxn ang="0">
                  <a:pos x="25" y="65"/>
                </a:cxn>
                <a:cxn ang="0">
                  <a:pos x="17" y="47"/>
                </a:cxn>
                <a:cxn ang="0">
                  <a:pos x="33" y="24"/>
                </a:cxn>
                <a:cxn ang="0">
                  <a:pos x="25" y="15"/>
                </a:cxn>
                <a:cxn ang="0">
                  <a:pos x="33" y="0"/>
                </a:cxn>
                <a:cxn ang="0">
                  <a:pos x="25" y="7"/>
                </a:cxn>
                <a:cxn ang="0">
                  <a:pos x="8" y="0"/>
                </a:cxn>
                <a:cxn ang="0">
                  <a:pos x="0" y="31"/>
                </a:cxn>
              </a:cxnLst>
              <a:rect l="0" t="0" r="r" b="b"/>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5" name="Freeform 313"/>
            <p:cNvSpPr>
              <a:spLocks/>
            </p:cNvSpPr>
            <p:nvPr/>
          </p:nvSpPr>
          <p:spPr bwMode="auto">
            <a:xfrm>
              <a:off x="4154" y="2510"/>
              <a:ext cx="33" cy="33"/>
            </a:xfrm>
            <a:custGeom>
              <a:avLst/>
              <a:gdLst/>
              <a:ahLst/>
              <a:cxnLst>
                <a:cxn ang="0">
                  <a:pos x="0" y="40"/>
                </a:cxn>
                <a:cxn ang="0">
                  <a:pos x="34" y="8"/>
                </a:cxn>
                <a:cxn ang="0">
                  <a:pos x="34" y="0"/>
                </a:cxn>
                <a:cxn ang="0">
                  <a:pos x="0" y="40"/>
                </a:cxn>
              </a:cxnLst>
              <a:rect l="0" t="0" r="r" b="b"/>
              <a:pathLst>
                <a:path w="35" h="41">
                  <a:moveTo>
                    <a:pt x="0" y="40"/>
                  </a:moveTo>
                  <a:lnTo>
                    <a:pt x="34" y="8"/>
                  </a:lnTo>
                  <a:lnTo>
                    <a:pt x="34" y="0"/>
                  </a:lnTo>
                  <a:lnTo>
                    <a:pt x="0" y="4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6" name="Freeform 314"/>
            <p:cNvSpPr>
              <a:spLocks/>
            </p:cNvSpPr>
            <p:nvPr/>
          </p:nvSpPr>
          <p:spPr bwMode="auto">
            <a:xfrm>
              <a:off x="4192" y="2490"/>
              <a:ext cx="17" cy="14"/>
            </a:xfrm>
            <a:custGeom>
              <a:avLst/>
              <a:gdLst/>
              <a:ahLst/>
              <a:cxnLst>
                <a:cxn ang="0">
                  <a:pos x="0" y="0"/>
                </a:cxn>
                <a:cxn ang="0">
                  <a:pos x="17" y="16"/>
                </a:cxn>
                <a:cxn ang="0">
                  <a:pos x="17" y="8"/>
                </a:cxn>
                <a:cxn ang="0">
                  <a:pos x="17" y="0"/>
                </a:cxn>
                <a:cxn ang="0">
                  <a:pos x="0" y="0"/>
                </a:cxn>
              </a:cxnLst>
              <a:rect l="0" t="0" r="r" b="b"/>
              <a:pathLst>
                <a:path w="18" h="17">
                  <a:moveTo>
                    <a:pt x="0" y="0"/>
                  </a:moveTo>
                  <a:lnTo>
                    <a:pt x="17" y="16"/>
                  </a:lnTo>
                  <a:lnTo>
                    <a:pt x="17" y="8"/>
                  </a:lnTo>
                  <a:lnTo>
                    <a:pt x="17"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7" name="Freeform 315"/>
            <p:cNvSpPr>
              <a:spLocks/>
            </p:cNvSpPr>
            <p:nvPr/>
          </p:nvSpPr>
          <p:spPr bwMode="auto">
            <a:xfrm>
              <a:off x="4247" y="2496"/>
              <a:ext cx="16" cy="27"/>
            </a:xfrm>
            <a:custGeom>
              <a:avLst/>
              <a:gdLst/>
              <a:ahLst/>
              <a:cxnLst>
                <a:cxn ang="0">
                  <a:pos x="0" y="0"/>
                </a:cxn>
                <a:cxn ang="0">
                  <a:pos x="7" y="7"/>
                </a:cxn>
                <a:cxn ang="0">
                  <a:pos x="0" y="17"/>
                </a:cxn>
                <a:cxn ang="0">
                  <a:pos x="0" y="25"/>
                </a:cxn>
                <a:cxn ang="0">
                  <a:pos x="0" y="32"/>
                </a:cxn>
                <a:cxn ang="0">
                  <a:pos x="7" y="32"/>
                </a:cxn>
                <a:cxn ang="0">
                  <a:pos x="7" y="17"/>
                </a:cxn>
                <a:cxn ang="0">
                  <a:pos x="16" y="17"/>
                </a:cxn>
                <a:cxn ang="0">
                  <a:pos x="7" y="7"/>
                </a:cxn>
                <a:cxn ang="0">
                  <a:pos x="7" y="0"/>
                </a:cxn>
                <a:cxn ang="0">
                  <a:pos x="0" y="0"/>
                </a:cxn>
              </a:cxnLst>
              <a:rect l="0" t="0" r="r" b="b"/>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8" name="Freeform 316"/>
            <p:cNvSpPr>
              <a:spLocks/>
            </p:cNvSpPr>
            <p:nvPr/>
          </p:nvSpPr>
          <p:spPr bwMode="auto">
            <a:xfrm>
              <a:off x="4216" y="2502"/>
              <a:ext cx="32" cy="34"/>
            </a:xfrm>
            <a:custGeom>
              <a:avLst/>
              <a:gdLst/>
              <a:ahLst/>
              <a:cxnLst>
                <a:cxn ang="0">
                  <a:pos x="0" y="18"/>
                </a:cxn>
                <a:cxn ang="0">
                  <a:pos x="8" y="18"/>
                </a:cxn>
                <a:cxn ang="0">
                  <a:pos x="8" y="25"/>
                </a:cxn>
                <a:cxn ang="0">
                  <a:pos x="15" y="41"/>
                </a:cxn>
                <a:cxn ang="0">
                  <a:pos x="15" y="34"/>
                </a:cxn>
                <a:cxn ang="0">
                  <a:pos x="15" y="25"/>
                </a:cxn>
                <a:cxn ang="0">
                  <a:pos x="33" y="34"/>
                </a:cxn>
                <a:cxn ang="0">
                  <a:pos x="33" y="25"/>
                </a:cxn>
                <a:cxn ang="0">
                  <a:pos x="24" y="25"/>
                </a:cxn>
                <a:cxn ang="0">
                  <a:pos x="24" y="10"/>
                </a:cxn>
                <a:cxn ang="0">
                  <a:pos x="15" y="18"/>
                </a:cxn>
                <a:cxn ang="0">
                  <a:pos x="15" y="10"/>
                </a:cxn>
                <a:cxn ang="0">
                  <a:pos x="8" y="0"/>
                </a:cxn>
                <a:cxn ang="0">
                  <a:pos x="0" y="0"/>
                </a:cxn>
                <a:cxn ang="0">
                  <a:pos x="0" y="18"/>
                </a:cxn>
              </a:cxnLst>
              <a:rect l="0" t="0" r="r" b="b"/>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89" name="Freeform 317"/>
            <p:cNvSpPr>
              <a:spLocks/>
            </p:cNvSpPr>
            <p:nvPr/>
          </p:nvSpPr>
          <p:spPr bwMode="auto">
            <a:xfrm>
              <a:off x="4216" y="2522"/>
              <a:ext cx="53" cy="47"/>
            </a:xfrm>
            <a:custGeom>
              <a:avLst/>
              <a:gdLst/>
              <a:ahLst/>
              <a:cxnLst>
                <a:cxn ang="0">
                  <a:pos x="0" y="40"/>
                </a:cxn>
                <a:cxn ang="0">
                  <a:pos x="8" y="34"/>
                </a:cxn>
                <a:cxn ang="0">
                  <a:pos x="15" y="34"/>
                </a:cxn>
                <a:cxn ang="0">
                  <a:pos x="24" y="34"/>
                </a:cxn>
                <a:cxn ang="0">
                  <a:pos x="33" y="34"/>
                </a:cxn>
                <a:cxn ang="0">
                  <a:pos x="24" y="49"/>
                </a:cxn>
                <a:cxn ang="0">
                  <a:pos x="40" y="58"/>
                </a:cxn>
                <a:cxn ang="0">
                  <a:pos x="49" y="49"/>
                </a:cxn>
                <a:cxn ang="0">
                  <a:pos x="40" y="40"/>
                </a:cxn>
                <a:cxn ang="0">
                  <a:pos x="49" y="34"/>
                </a:cxn>
                <a:cxn ang="0">
                  <a:pos x="55" y="49"/>
                </a:cxn>
                <a:cxn ang="0">
                  <a:pos x="55" y="34"/>
                </a:cxn>
                <a:cxn ang="0">
                  <a:pos x="55" y="16"/>
                </a:cxn>
                <a:cxn ang="0">
                  <a:pos x="40" y="0"/>
                </a:cxn>
                <a:cxn ang="0">
                  <a:pos x="40" y="16"/>
                </a:cxn>
                <a:cxn ang="0">
                  <a:pos x="33" y="16"/>
                </a:cxn>
                <a:cxn ang="0">
                  <a:pos x="24" y="25"/>
                </a:cxn>
                <a:cxn ang="0">
                  <a:pos x="15" y="16"/>
                </a:cxn>
                <a:cxn ang="0">
                  <a:pos x="0" y="34"/>
                </a:cxn>
                <a:cxn ang="0">
                  <a:pos x="0" y="40"/>
                </a:cxn>
              </a:cxnLst>
              <a:rect l="0" t="0" r="r" b="b"/>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0" name="Freeform 318"/>
            <p:cNvSpPr>
              <a:spLocks/>
            </p:cNvSpPr>
            <p:nvPr/>
          </p:nvSpPr>
          <p:spPr bwMode="auto">
            <a:xfrm>
              <a:off x="4529" y="2665"/>
              <a:ext cx="54" cy="26"/>
            </a:xfrm>
            <a:custGeom>
              <a:avLst/>
              <a:gdLst/>
              <a:ahLst/>
              <a:cxnLst>
                <a:cxn ang="0">
                  <a:pos x="0" y="16"/>
                </a:cxn>
                <a:cxn ang="0">
                  <a:pos x="16" y="32"/>
                </a:cxn>
                <a:cxn ang="0">
                  <a:pos x="34" y="32"/>
                </a:cxn>
                <a:cxn ang="0">
                  <a:pos x="49" y="23"/>
                </a:cxn>
                <a:cxn ang="0">
                  <a:pos x="56" y="8"/>
                </a:cxn>
                <a:cxn ang="0">
                  <a:pos x="56" y="0"/>
                </a:cxn>
                <a:cxn ang="0">
                  <a:pos x="49" y="0"/>
                </a:cxn>
                <a:cxn ang="0">
                  <a:pos x="49" y="16"/>
                </a:cxn>
                <a:cxn ang="0">
                  <a:pos x="41" y="16"/>
                </a:cxn>
                <a:cxn ang="0">
                  <a:pos x="34" y="16"/>
                </a:cxn>
                <a:cxn ang="0">
                  <a:pos x="0" y="16"/>
                </a:cxn>
              </a:cxnLst>
              <a:rect l="0" t="0" r="r" b="b"/>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1" name="Freeform 319"/>
            <p:cNvSpPr>
              <a:spLocks/>
            </p:cNvSpPr>
            <p:nvPr/>
          </p:nvSpPr>
          <p:spPr bwMode="auto">
            <a:xfrm>
              <a:off x="4568" y="2659"/>
              <a:ext cx="23" cy="13"/>
            </a:xfrm>
            <a:custGeom>
              <a:avLst/>
              <a:gdLst/>
              <a:ahLst/>
              <a:cxnLst>
                <a:cxn ang="0">
                  <a:pos x="0" y="0"/>
                </a:cxn>
                <a:cxn ang="0">
                  <a:pos x="15" y="8"/>
                </a:cxn>
                <a:cxn ang="0">
                  <a:pos x="24" y="16"/>
                </a:cxn>
                <a:cxn ang="0">
                  <a:pos x="24" y="8"/>
                </a:cxn>
                <a:cxn ang="0">
                  <a:pos x="0" y="0"/>
                </a:cxn>
              </a:cxnLst>
              <a:rect l="0" t="0" r="r" b="b"/>
              <a:pathLst>
                <a:path w="25" h="17">
                  <a:moveTo>
                    <a:pt x="0" y="0"/>
                  </a:moveTo>
                  <a:lnTo>
                    <a:pt x="15" y="8"/>
                  </a:lnTo>
                  <a:lnTo>
                    <a:pt x="24" y="16"/>
                  </a:lnTo>
                  <a:lnTo>
                    <a:pt x="24" y="8"/>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2" name="Freeform 320"/>
            <p:cNvSpPr>
              <a:spLocks/>
            </p:cNvSpPr>
            <p:nvPr/>
          </p:nvSpPr>
          <p:spPr bwMode="auto">
            <a:xfrm>
              <a:off x="4613" y="2678"/>
              <a:ext cx="16" cy="20"/>
            </a:xfrm>
            <a:custGeom>
              <a:avLst/>
              <a:gdLst/>
              <a:ahLst/>
              <a:cxnLst>
                <a:cxn ang="0">
                  <a:pos x="0" y="0"/>
                </a:cxn>
                <a:cxn ang="0">
                  <a:pos x="8" y="24"/>
                </a:cxn>
                <a:cxn ang="0">
                  <a:pos x="17" y="16"/>
                </a:cxn>
                <a:cxn ang="0">
                  <a:pos x="0" y="0"/>
                </a:cxn>
              </a:cxnLst>
              <a:rect l="0" t="0" r="r" b="b"/>
              <a:pathLst>
                <a:path w="18" h="25">
                  <a:moveTo>
                    <a:pt x="0" y="0"/>
                  </a:moveTo>
                  <a:lnTo>
                    <a:pt x="8" y="24"/>
                  </a:lnTo>
                  <a:lnTo>
                    <a:pt x="17" y="16"/>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3" name="Freeform 321"/>
            <p:cNvSpPr>
              <a:spLocks/>
            </p:cNvSpPr>
            <p:nvPr/>
          </p:nvSpPr>
          <p:spPr bwMode="auto">
            <a:xfrm>
              <a:off x="4667" y="2715"/>
              <a:ext cx="15" cy="14"/>
            </a:xfrm>
            <a:custGeom>
              <a:avLst/>
              <a:gdLst/>
              <a:ahLst/>
              <a:cxnLst>
                <a:cxn ang="0">
                  <a:pos x="0" y="0"/>
                </a:cxn>
                <a:cxn ang="0">
                  <a:pos x="0" y="16"/>
                </a:cxn>
                <a:cxn ang="0">
                  <a:pos x="16" y="16"/>
                </a:cxn>
                <a:cxn ang="0">
                  <a:pos x="0" y="0"/>
                </a:cxn>
              </a:cxnLst>
              <a:rect l="0" t="0" r="r" b="b"/>
              <a:pathLst>
                <a:path w="17" h="17">
                  <a:moveTo>
                    <a:pt x="0" y="0"/>
                  </a:moveTo>
                  <a:lnTo>
                    <a:pt x="0" y="16"/>
                  </a:lnTo>
                  <a:lnTo>
                    <a:pt x="16" y="16"/>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4" name="Freeform 322"/>
            <p:cNvSpPr>
              <a:spLocks/>
            </p:cNvSpPr>
            <p:nvPr/>
          </p:nvSpPr>
          <p:spPr bwMode="auto">
            <a:xfrm>
              <a:off x="810" y="2393"/>
              <a:ext cx="17" cy="13"/>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5" name="Line 323"/>
            <p:cNvSpPr>
              <a:spLocks noChangeShapeType="1"/>
            </p:cNvSpPr>
            <p:nvPr/>
          </p:nvSpPr>
          <p:spPr bwMode="auto">
            <a:xfrm>
              <a:off x="832" y="2400"/>
              <a:ext cx="9" cy="6"/>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996" name="Line 324"/>
            <p:cNvSpPr>
              <a:spLocks noChangeShapeType="1"/>
            </p:cNvSpPr>
            <p:nvPr/>
          </p:nvSpPr>
          <p:spPr bwMode="auto">
            <a:xfrm>
              <a:off x="848" y="2406"/>
              <a:ext cx="8" cy="7"/>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6997" name="Freeform 325"/>
            <p:cNvSpPr>
              <a:spLocks/>
            </p:cNvSpPr>
            <p:nvPr/>
          </p:nvSpPr>
          <p:spPr bwMode="auto">
            <a:xfrm>
              <a:off x="856" y="2413"/>
              <a:ext cx="16" cy="21"/>
            </a:xfrm>
            <a:custGeom>
              <a:avLst/>
              <a:gdLst/>
              <a:ahLst/>
              <a:cxnLst>
                <a:cxn ang="0">
                  <a:pos x="8" y="0"/>
                </a:cxn>
                <a:cxn ang="0">
                  <a:pos x="0" y="9"/>
                </a:cxn>
                <a:cxn ang="0">
                  <a:pos x="8" y="25"/>
                </a:cxn>
                <a:cxn ang="0">
                  <a:pos x="16" y="15"/>
                </a:cxn>
                <a:cxn ang="0">
                  <a:pos x="8" y="0"/>
                </a:cxn>
              </a:cxnLst>
              <a:rect l="0" t="0" r="r" b="b"/>
              <a:pathLst>
                <a:path w="17" h="26">
                  <a:moveTo>
                    <a:pt x="8" y="0"/>
                  </a:moveTo>
                  <a:lnTo>
                    <a:pt x="0" y="9"/>
                  </a:lnTo>
                  <a:lnTo>
                    <a:pt x="8" y="25"/>
                  </a:lnTo>
                  <a:lnTo>
                    <a:pt x="16" y="15"/>
                  </a:lnTo>
                  <a:lnTo>
                    <a:pt x="8"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8" name="Freeform 326"/>
            <p:cNvSpPr>
              <a:spLocks/>
            </p:cNvSpPr>
            <p:nvPr/>
          </p:nvSpPr>
          <p:spPr bwMode="auto">
            <a:xfrm>
              <a:off x="3068" y="2923"/>
              <a:ext cx="31" cy="26"/>
            </a:xfrm>
            <a:custGeom>
              <a:avLst/>
              <a:gdLst/>
              <a:ahLst/>
              <a:cxnLst>
                <a:cxn ang="0">
                  <a:pos x="32" y="15"/>
                </a:cxn>
                <a:cxn ang="0">
                  <a:pos x="23" y="25"/>
                </a:cxn>
                <a:cxn ang="0">
                  <a:pos x="8" y="32"/>
                </a:cxn>
                <a:cxn ang="0">
                  <a:pos x="0" y="25"/>
                </a:cxn>
                <a:cxn ang="0">
                  <a:pos x="16" y="0"/>
                </a:cxn>
                <a:cxn ang="0">
                  <a:pos x="23" y="7"/>
                </a:cxn>
                <a:cxn ang="0">
                  <a:pos x="32" y="15"/>
                </a:cxn>
              </a:cxnLst>
              <a:rect l="0" t="0" r="r" b="b"/>
              <a:pathLst>
                <a:path w="33" h="33">
                  <a:moveTo>
                    <a:pt x="32" y="15"/>
                  </a:moveTo>
                  <a:lnTo>
                    <a:pt x="23" y="25"/>
                  </a:lnTo>
                  <a:lnTo>
                    <a:pt x="8" y="32"/>
                  </a:lnTo>
                  <a:lnTo>
                    <a:pt x="0" y="25"/>
                  </a:lnTo>
                  <a:lnTo>
                    <a:pt x="16" y="0"/>
                  </a:lnTo>
                  <a:lnTo>
                    <a:pt x="23" y="7"/>
                  </a:lnTo>
                  <a:lnTo>
                    <a:pt x="32" y="15"/>
                  </a:lnTo>
                </a:path>
              </a:pathLst>
            </a:custGeom>
            <a:grpFill/>
            <a:ln w="3175" cap="rnd" cmpd="sng">
              <a:solidFill>
                <a:srgbClr val="DDDDDD"/>
              </a:solidFill>
              <a:prstDash val="solid"/>
              <a:round/>
              <a:headEnd/>
              <a:tailEnd/>
            </a:ln>
            <a:effectLst/>
          </p:spPr>
          <p:txBody>
            <a:bodyPr/>
            <a:lstStyle/>
            <a:p>
              <a:pPr>
                <a:defRPr/>
              </a:pPr>
              <a:endParaRPr lang="en-US"/>
            </a:p>
          </p:txBody>
        </p:sp>
        <p:sp>
          <p:nvSpPr>
            <p:cNvPr id="156999" name="Line 327"/>
            <p:cNvSpPr>
              <a:spLocks noChangeShapeType="1"/>
            </p:cNvSpPr>
            <p:nvPr/>
          </p:nvSpPr>
          <p:spPr bwMode="auto">
            <a:xfrm>
              <a:off x="4116" y="2393"/>
              <a:ext cx="8" cy="0"/>
            </a:xfrm>
            <a:prstGeom prst="line">
              <a:avLst/>
            </a:prstGeom>
            <a:grpFill/>
            <a:ln w="3175">
              <a:solidFill>
                <a:srgbClr val="DDDDDD"/>
              </a:solidFill>
              <a:round/>
              <a:headEnd type="none" w="sm" len="sm"/>
              <a:tailEnd type="none" w="sm" len="sm"/>
            </a:ln>
            <a:effectLst/>
          </p:spPr>
          <p:txBody>
            <a:bodyPr wrap="none" anchor="ctr"/>
            <a:lstStyle/>
            <a:p>
              <a:pPr>
                <a:defRPr/>
              </a:pPr>
              <a:endParaRPr lang="en-US"/>
            </a:p>
          </p:txBody>
        </p:sp>
        <p:sp>
          <p:nvSpPr>
            <p:cNvPr id="157000" name="Freeform 328"/>
            <p:cNvSpPr>
              <a:spLocks/>
            </p:cNvSpPr>
            <p:nvPr/>
          </p:nvSpPr>
          <p:spPr bwMode="auto">
            <a:xfrm>
              <a:off x="2975" y="2148"/>
              <a:ext cx="24" cy="40"/>
            </a:xfrm>
            <a:custGeom>
              <a:avLst/>
              <a:gdLst/>
              <a:ahLst/>
              <a:cxnLst>
                <a:cxn ang="0">
                  <a:pos x="0" y="0"/>
                </a:cxn>
                <a:cxn ang="0">
                  <a:pos x="9" y="0"/>
                </a:cxn>
                <a:cxn ang="0">
                  <a:pos x="15" y="9"/>
                </a:cxn>
                <a:cxn ang="0">
                  <a:pos x="15" y="17"/>
                </a:cxn>
                <a:cxn ang="0">
                  <a:pos x="24" y="25"/>
                </a:cxn>
                <a:cxn ang="0">
                  <a:pos x="24" y="34"/>
                </a:cxn>
                <a:cxn ang="0">
                  <a:pos x="9" y="50"/>
                </a:cxn>
                <a:cxn ang="0">
                  <a:pos x="0" y="41"/>
                </a:cxn>
                <a:cxn ang="0">
                  <a:pos x="0" y="9"/>
                </a:cxn>
                <a:cxn ang="0">
                  <a:pos x="0" y="0"/>
                </a:cxn>
              </a:cxnLst>
              <a:rect l="0" t="0" r="r" b="b"/>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1" name="Freeform 329"/>
            <p:cNvSpPr>
              <a:spLocks/>
            </p:cNvSpPr>
            <p:nvPr/>
          </p:nvSpPr>
          <p:spPr bwMode="auto">
            <a:xfrm>
              <a:off x="3013" y="2123"/>
              <a:ext cx="78" cy="45"/>
            </a:xfrm>
            <a:custGeom>
              <a:avLst/>
              <a:gdLst/>
              <a:ahLst/>
              <a:cxnLst>
                <a:cxn ang="0">
                  <a:pos x="81" y="6"/>
                </a:cxn>
                <a:cxn ang="0">
                  <a:pos x="81" y="16"/>
                </a:cxn>
                <a:cxn ang="0">
                  <a:pos x="74" y="16"/>
                </a:cxn>
                <a:cxn ang="0">
                  <a:pos x="66" y="31"/>
                </a:cxn>
                <a:cxn ang="0">
                  <a:pos x="74" y="40"/>
                </a:cxn>
                <a:cxn ang="0">
                  <a:pos x="58" y="40"/>
                </a:cxn>
                <a:cxn ang="0">
                  <a:pos x="49" y="48"/>
                </a:cxn>
                <a:cxn ang="0">
                  <a:pos x="41" y="56"/>
                </a:cxn>
                <a:cxn ang="0">
                  <a:pos x="24" y="48"/>
                </a:cxn>
                <a:cxn ang="0">
                  <a:pos x="9" y="48"/>
                </a:cxn>
                <a:cxn ang="0">
                  <a:pos x="9" y="40"/>
                </a:cxn>
                <a:cxn ang="0">
                  <a:pos x="0" y="31"/>
                </a:cxn>
                <a:cxn ang="0">
                  <a:pos x="9" y="25"/>
                </a:cxn>
                <a:cxn ang="0">
                  <a:pos x="0" y="6"/>
                </a:cxn>
                <a:cxn ang="0">
                  <a:pos x="0" y="0"/>
                </a:cxn>
                <a:cxn ang="0">
                  <a:pos x="9" y="6"/>
                </a:cxn>
                <a:cxn ang="0">
                  <a:pos x="16" y="6"/>
                </a:cxn>
                <a:cxn ang="0">
                  <a:pos x="41" y="16"/>
                </a:cxn>
                <a:cxn ang="0">
                  <a:pos x="58" y="0"/>
                </a:cxn>
                <a:cxn ang="0">
                  <a:pos x="81" y="6"/>
                </a:cxn>
              </a:cxnLst>
              <a:rect l="0" t="0" r="r" b="b"/>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7002" name="Freeform 330"/>
            <p:cNvSpPr>
              <a:spLocks/>
            </p:cNvSpPr>
            <p:nvPr/>
          </p:nvSpPr>
          <p:spPr bwMode="auto">
            <a:xfrm>
              <a:off x="2937" y="2058"/>
              <a:ext cx="77" cy="45"/>
            </a:xfrm>
            <a:custGeom>
              <a:avLst/>
              <a:gdLst/>
              <a:ahLst/>
              <a:cxnLst>
                <a:cxn ang="0">
                  <a:pos x="33" y="56"/>
                </a:cxn>
                <a:cxn ang="0">
                  <a:pos x="50" y="47"/>
                </a:cxn>
                <a:cxn ang="0">
                  <a:pos x="65" y="47"/>
                </a:cxn>
                <a:cxn ang="0">
                  <a:pos x="74" y="16"/>
                </a:cxn>
                <a:cxn ang="0">
                  <a:pos x="81" y="16"/>
                </a:cxn>
                <a:cxn ang="0">
                  <a:pos x="74" y="7"/>
                </a:cxn>
                <a:cxn ang="0">
                  <a:pos x="56" y="0"/>
                </a:cxn>
                <a:cxn ang="0">
                  <a:pos x="25" y="16"/>
                </a:cxn>
                <a:cxn ang="0">
                  <a:pos x="10" y="16"/>
                </a:cxn>
                <a:cxn ang="0">
                  <a:pos x="0" y="32"/>
                </a:cxn>
                <a:cxn ang="0">
                  <a:pos x="0" y="40"/>
                </a:cxn>
                <a:cxn ang="0">
                  <a:pos x="25" y="56"/>
                </a:cxn>
                <a:cxn ang="0">
                  <a:pos x="33" y="56"/>
                </a:cxn>
              </a:cxnLst>
              <a:rect l="0" t="0" r="r" b="b"/>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7003" name="Freeform 331"/>
            <p:cNvSpPr>
              <a:spLocks/>
            </p:cNvSpPr>
            <p:nvPr/>
          </p:nvSpPr>
          <p:spPr bwMode="auto">
            <a:xfrm>
              <a:off x="2906" y="2083"/>
              <a:ext cx="32" cy="20"/>
            </a:xfrm>
            <a:custGeom>
              <a:avLst/>
              <a:gdLst/>
              <a:ahLst/>
              <a:cxnLst>
                <a:cxn ang="0">
                  <a:pos x="32" y="8"/>
                </a:cxn>
                <a:cxn ang="0">
                  <a:pos x="25" y="8"/>
                </a:cxn>
                <a:cxn ang="0">
                  <a:pos x="17" y="24"/>
                </a:cxn>
                <a:cxn ang="0">
                  <a:pos x="8" y="24"/>
                </a:cxn>
                <a:cxn ang="0">
                  <a:pos x="0" y="24"/>
                </a:cxn>
                <a:cxn ang="0">
                  <a:pos x="0" y="15"/>
                </a:cxn>
                <a:cxn ang="0">
                  <a:pos x="0" y="8"/>
                </a:cxn>
                <a:cxn ang="0">
                  <a:pos x="32" y="0"/>
                </a:cxn>
                <a:cxn ang="0">
                  <a:pos x="32" y="8"/>
                </a:cxn>
              </a:cxnLst>
              <a:rect l="0" t="0" r="r" b="b"/>
              <a:pathLst>
                <a:path w="33" h="25">
                  <a:moveTo>
                    <a:pt x="32" y="8"/>
                  </a:moveTo>
                  <a:lnTo>
                    <a:pt x="25" y="8"/>
                  </a:lnTo>
                  <a:lnTo>
                    <a:pt x="17" y="24"/>
                  </a:lnTo>
                  <a:lnTo>
                    <a:pt x="8" y="24"/>
                  </a:lnTo>
                  <a:lnTo>
                    <a:pt x="0" y="24"/>
                  </a:lnTo>
                  <a:lnTo>
                    <a:pt x="0" y="15"/>
                  </a:lnTo>
                  <a:lnTo>
                    <a:pt x="0" y="8"/>
                  </a:lnTo>
                  <a:lnTo>
                    <a:pt x="32" y="0"/>
                  </a:lnTo>
                  <a:lnTo>
                    <a:pt x="32" y="8"/>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4" name="Freeform 332"/>
            <p:cNvSpPr>
              <a:spLocks/>
            </p:cNvSpPr>
            <p:nvPr/>
          </p:nvSpPr>
          <p:spPr bwMode="auto">
            <a:xfrm>
              <a:off x="2906" y="2090"/>
              <a:ext cx="70" cy="58"/>
            </a:xfrm>
            <a:custGeom>
              <a:avLst/>
              <a:gdLst/>
              <a:ahLst/>
              <a:cxnLst>
                <a:cxn ang="0">
                  <a:pos x="32" y="0"/>
                </a:cxn>
                <a:cxn ang="0">
                  <a:pos x="57" y="16"/>
                </a:cxn>
                <a:cxn ang="0">
                  <a:pos x="65" y="16"/>
                </a:cxn>
                <a:cxn ang="0">
                  <a:pos x="73" y="25"/>
                </a:cxn>
                <a:cxn ang="0">
                  <a:pos x="73" y="32"/>
                </a:cxn>
                <a:cxn ang="0">
                  <a:pos x="65" y="32"/>
                </a:cxn>
                <a:cxn ang="0">
                  <a:pos x="65" y="25"/>
                </a:cxn>
                <a:cxn ang="0">
                  <a:pos x="42" y="16"/>
                </a:cxn>
                <a:cxn ang="0">
                  <a:pos x="32" y="25"/>
                </a:cxn>
                <a:cxn ang="0">
                  <a:pos x="32" y="16"/>
                </a:cxn>
                <a:cxn ang="0">
                  <a:pos x="25" y="25"/>
                </a:cxn>
                <a:cxn ang="0">
                  <a:pos x="32" y="32"/>
                </a:cxn>
                <a:cxn ang="0">
                  <a:pos x="48" y="57"/>
                </a:cxn>
                <a:cxn ang="0">
                  <a:pos x="57" y="66"/>
                </a:cxn>
                <a:cxn ang="0">
                  <a:pos x="57" y="72"/>
                </a:cxn>
                <a:cxn ang="0">
                  <a:pos x="42" y="57"/>
                </a:cxn>
                <a:cxn ang="0">
                  <a:pos x="32" y="57"/>
                </a:cxn>
                <a:cxn ang="0">
                  <a:pos x="17" y="41"/>
                </a:cxn>
                <a:cxn ang="0">
                  <a:pos x="17" y="25"/>
                </a:cxn>
                <a:cxn ang="0">
                  <a:pos x="8" y="25"/>
                </a:cxn>
                <a:cxn ang="0">
                  <a:pos x="0" y="32"/>
                </a:cxn>
                <a:cxn ang="0">
                  <a:pos x="0" y="16"/>
                </a:cxn>
                <a:cxn ang="0">
                  <a:pos x="17" y="16"/>
                </a:cxn>
                <a:cxn ang="0">
                  <a:pos x="25" y="0"/>
                </a:cxn>
                <a:cxn ang="0">
                  <a:pos x="32" y="0"/>
                </a:cxn>
              </a:cxnLst>
              <a:rect l="0" t="0" r="r" b="b"/>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5" name="Freeform 333"/>
            <p:cNvSpPr>
              <a:spLocks/>
            </p:cNvSpPr>
            <p:nvPr/>
          </p:nvSpPr>
          <p:spPr bwMode="auto">
            <a:xfrm>
              <a:off x="2960" y="2136"/>
              <a:ext cx="25" cy="20"/>
            </a:xfrm>
            <a:custGeom>
              <a:avLst/>
              <a:gdLst/>
              <a:ahLst/>
              <a:cxnLst>
                <a:cxn ang="0">
                  <a:pos x="0" y="15"/>
                </a:cxn>
                <a:cxn ang="0">
                  <a:pos x="16" y="24"/>
                </a:cxn>
                <a:cxn ang="0">
                  <a:pos x="16" y="15"/>
                </a:cxn>
                <a:cxn ang="0">
                  <a:pos x="25" y="15"/>
                </a:cxn>
                <a:cxn ang="0">
                  <a:pos x="25" y="9"/>
                </a:cxn>
                <a:cxn ang="0">
                  <a:pos x="16" y="0"/>
                </a:cxn>
                <a:cxn ang="0">
                  <a:pos x="8" y="0"/>
                </a:cxn>
                <a:cxn ang="0">
                  <a:pos x="0" y="9"/>
                </a:cxn>
                <a:cxn ang="0">
                  <a:pos x="0" y="15"/>
                </a:cxn>
              </a:cxnLst>
              <a:rect l="0" t="0" r="r" b="b"/>
              <a:pathLst>
                <a:path w="26" h="25">
                  <a:moveTo>
                    <a:pt x="0" y="15"/>
                  </a:moveTo>
                  <a:lnTo>
                    <a:pt x="16" y="24"/>
                  </a:lnTo>
                  <a:lnTo>
                    <a:pt x="16" y="15"/>
                  </a:lnTo>
                  <a:lnTo>
                    <a:pt x="25" y="15"/>
                  </a:lnTo>
                  <a:lnTo>
                    <a:pt x="25" y="9"/>
                  </a:lnTo>
                  <a:lnTo>
                    <a:pt x="16" y="0"/>
                  </a:lnTo>
                  <a:lnTo>
                    <a:pt x="8" y="0"/>
                  </a:lnTo>
                  <a:lnTo>
                    <a:pt x="0" y="9"/>
                  </a:lnTo>
                  <a:lnTo>
                    <a:pt x="0" y="15"/>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6" name="Freeform 334"/>
            <p:cNvSpPr>
              <a:spLocks/>
            </p:cNvSpPr>
            <p:nvPr/>
          </p:nvSpPr>
          <p:spPr bwMode="auto">
            <a:xfrm>
              <a:off x="2968" y="2095"/>
              <a:ext cx="55" cy="61"/>
            </a:xfrm>
            <a:custGeom>
              <a:avLst/>
              <a:gdLst/>
              <a:ahLst/>
              <a:cxnLst>
                <a:cxn ang="0">
                  <a:pos x="8" y="25"/>
                </a:cxn>
                <a:cxn ang="0">
                  <a:pos x="8" y="18"/>
                </a:cxn>
                <a:cxn ang="0">
                  <a:pos x="0" y="9"/>
                </a:cxn>
                <a:cxn ang="0">
                  <a:pos x="17" y="0"/>
                </a:cxn>
                <a:cxn ang="0">
                  <a:pos x="32" y="25"/>
                </a:cxn>
                <a:cxn ang="0">
                  <a:pos x="48" y="25"/>
                </a:cxn>
                <a:cxn ang="0">
                  <a:pos x="48" y="34"/>
                </a:cxn>
                <a:cxn ang="0">
                  <a:pos x="48" y="40"/>
                </a:cxn>
                <a:cxn ang="0">
                  <a:pos x="57" y="59"/>
                </a:cxn>
                <a:cxn ang="0">
                  <a:pos x="48" y="65"/>
                </a:cxn>
                <a:cxn ang="0">
                  <a:pos x="32" y="65"/>
                </a:cxn>
                <a:cxn ang="0">
                  <a:pos x="23" y="74"/>
                </a:cxn>
                <a:cxn ang="0">
                  <a:pos x="17" y="65"/>
                </a:cxn>
                <a:cxn ang="0">
                  <a:pos x="17" y="59"/>
                </a:cxn>
                <a:cxn ang="0">
                  <a:pos x="8" y="50"/>
                </a:cxn>
                <a:cxn ang="0">
                  <a:pos x="8" y="25"/>
                </a:cxn>
              </a:cxnLst>
              <a:rect l="0" t="0" r="r" b="b"/>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7" name="Freeform 335"/>
            <p:cNvSpPr>
              <a:spLocks/>
            </p:cNvSpPr>
            <p:nvPr/>
          </p:nvSpPr>
          <p:spPr bwMode="auto">
            <a:xfrm>
              <a:off x="2990" y="2148"/>
              <a:ext cx="33" cy="20"/>
            </a:xfrm>
            <a:custGeom>
              <a:avLst/>
              <a:gdLst/>
              <a:ahLst/>
              <a:cxnLst>
                <a:cxn ang="0">
                  <a:pos x="9" y="25"/>
                </a:cxn>
                <a:cxn ang="0">
                  <a:pos x="0" y="17"/>
                </a:cxn>
                <a:cxn ang="0">
                  <a:pos x="0" y="9"/>
                </a:cxn>
                <a:cxn ang="0">
                  <a:pos x="9" y="0"/>
                </a:cxn>
                <a:cxn ang="0">
                  <a:pos x="25" y="0"/>
                </a:cxn>
                <a:cxn ang="0">
                  <a:pos x="34" y="9"/>
                </a:cxn>
                <a:cxn ang="0">
                  <a:pos x="34" y="17"/>
                </a:cxn>
                <a:cxn ang="0">
                  <a:pos x="9" y="25"/>
                </a:cxn>
              </a:cxnLst>
              <a:rect l="0" t="0" r="r" b="b"/>
              <a:pathLst>
                <a:path w="35" h="26">
                  <a:moveTo>
                    <a:pt x="9" y="25"/>
                  </a:moveTo>
                  <a:lnTo>
                    <a:pt x="0" y="17"/>
                  </a:lnTo>
                  <a:lnTo>
                    <a:pt x="0" y="9"/>
                  </a:lnTo>
                  <a:lnTo>
                    <a:pt x="9" y="0"/>
                  </a:lnTo>
                  <a:lnTo>
                    <a:pt x="25" y="0"/>
                  </a:lnTo>
                  <a:lnTo>
                    <a:pt x="34" y="9"/>
                  </a:lnTo>
                  <a:lnTo>
                    <a:pt x="34" y="17"/>
                  </a:lnTo>
                  <a:lnTo>
                    <a:pt x="9" y="25"/>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8" name="Freeform 336"/>
            <p:cNvSpPr>
              <a:spLocks/>
            </p:cNvSpPr>
            <p:nvPr/>
          </p:nvSpPr>
          <p:spPr bwMode="auto">
            <a:xfrm>
              <a:off x="2930" y="2103"/>
              <a:ext cx="46" cy="41"/>
            </a:xfrm>
            <a:custGeom>
              <a:avLst/>
              <a:gdLst/>
              <a:ahLst/>
              <a:cxnLst>
                <a:cxn ang="0">
                  <a:pos x="7" y="16"/>
                </a:cxn>
                <a:cxn ang="0">
                  <a:pos x="23" y="41"/>
                </a:cxn>
                <a:cxn ang="0">
                  <a:pos x="32" y="50"/>
                </a:cxn>
                <a:cxn ang="0">
                  <a:pos x="40" y="41"/>
                </a:cxn>
                <a:cxn ang="0">
                  <a:pos x="48" y="41"/>
                </a:cxn>
                <a:cxn ang="0">
                  <a:pos x="48" y="16"/>
                </a:cxn>
                <a:cxn ang="0">
                  <a:pos x="40" y="16"/>
                </a:cxn>
                <a:cxn ang="0">
                  <a:pos x="40" y="9"/>
                </a:cxn>
                <a:cxn ang="0">
                  <a:pos x="17" y="0"/>
                </a:cxn>
                <a:cxn ang="0">
                  <a:pos x="7" y="9"/>
                </a:cxn>
                <a:cxn ang="0">
                  <a:pos x="7" y="0"/>
                </a:cxn>
                <a:cxn ang="0">
                  <a:pos x="0" y="9"/>
                </a:cxn>
                <a:cxn ang="0">
                  <a:pos x="7" y="16"/>
                </a:cxn>
              </a:cxnLst>
              <a:rect l="0" t="0" r="r" b="b"/>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grpFill/>
            <a:ln w="3175" cap="rnd" cmpd="sng">
              <a:solidFill>
                <a:srgbClr val="DDDDDD"/>
              </a:solidFill>
              <a:prstDash val="solid"/>
              <a:round/>
              <a:headEnd/>
              <a:tailEnd/>
            </a:ln>
            <a:effectLst/>
          </p:spPr>
          <p:txBody>
            <a:bodyPr/>
            <a:lstStyle/>
            <a:p>
              <a:pPr>
                <a:defRPr/>
              </a:pPr>
              <a:endParaRPr lang="en-US"/>
            </a:p>
          </p:txBody>
        </p:sp>
        <p:sp>
          <p:nvSpPr>
            <p:cNvPr id="157009" name="Freeform 337"/>
            <p:cNvSpPr>
              <a:spLocks/>
            </p:cNvSpPr>
            <p:nvPr/>
          </p:nvSpPr>
          <p:spPr bwMode="auto">
            <a:xfrm>
              <a:off x="2884" y="2018"/>
              <a:ext cx="84" cy="41"/>
            </a:xfrm>
            <a:custGeom>
              <a:avLst/>
              <a:gdLst/>
              <a:ahLst/>
              <a:cxnLst>
                <a:cxn ang="0">
                  <a:pos x="89" y="34"/>
                </a:cxn>
                <a:cxn ang="0">
                  <a:pos x="72" y="17"/>
                </a:cxn>
                <a:cxn ang="0">
                  <a:pos x="66" y="17"/>
                </a:cxn>
                <a:cxn ang="0">
                  <a:pos x="49" y="9"/>
                </a:cxn>
                <a:cxn ang="0">
                  <a:pos x="41" y="0"/>
                </a:cxn>
                <a:cxn ang="0">
                  <a:pos x="32" y="0"/>
                </a:cxn>
                <a:cxn ang="0">
                  <a:pos x="16" y="9"/>
                </a:cxn>
                <a:cxn ang="0">
                  <a:pos x="0" y="17"/>
                </a:cxn>
                <a:cxn ang="0">
                  <a:pos x="9" y="34"/>
                </a:cxn>
                <a:cxn ang="0">
                  <a:pos x="24" y="50"/>
                </a:cxn>
                <a:cxn ang="0">
                  <a:pos x="41" y="50"/>
                </a:cxn>
                <a:cxn ang="0">
                  <a:pos x="41" y="42"/>
                </a:cxn>
                <a:cxn ang="0">
                  <a:pos x="66" y="50"/>
                </a:cxn>
                <a:cxn ang="0">
                  <a:pos x="89" y="34"/>
                </a:cxn>
              </a:cxnLst>
              <a:rect l="0" t="0" r="r" b="b"/>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7010" name="Freeform 338"/>
            <p:cNvSpPr>
              <a:spLocks/>
            </p:cNvSpPr>
            <p:nvPr/>
          </p:nvSpPr>
          <p:spPr bwMode="auto">
            <a:xfrm>
              <a:off x="2906" y="2380"/>
              <a:ext cx="123" cy="169"/>
            </a:xfrm>
            <a:custGeom>
              <a:avLst/>
              <a:gdLst/>
              <a:ahLst/>
              <a:cxnLst>
                <a:cxn ang="0">
                  <a:pos x="17" y="8"/>
                </a:cxn>
                <a:cxn ang="0">
                  <a:pos x="17" y="24"/>
                </a:cxn>
                <a:cxn ang="0">
                  <a:pos x="32" y="40"/>
                </a:cxn>
                <a:cxn ang="0">
                  <a:pos x="25" y="89"/>
                </a:cxn>
                <a:cxn ang="0">
                  <a:pos x="0" y="120"/>
                </a:cxn>
                <a:cxn ang="0">
                  <a:pos x="0" y="130"/>
                </a:cxn>
                <a:cxn ang="0">
                  <a:pos x="8" y="137"/>
                </a:cxn>
                <a:cxn ang="0">
                  <a:pos x="8" y="145"/>
                </a:cxn>
                <a:cxn ang="0">
                  <a:pos x="25" y="177"/>
                </a:cxn>
                <a:cxn ang="0">
                  <a:pos x="8" y="177"/>
                </a:cxn>
                <a:cxn ang="0">
                  <a:pos x="8" y="186"/>
                </a:cxn>
                <a:cxn ang="0">
                  <a:pos x="17" y="193"/>
                </a:cxn>
                <a:cxn ang="0">
                  <a:pos x="25" y="211"/>
                </a:cxn>
                <a:cxn ang="0">
                  <a:pos x="65" y="202"/>
                </a:cxn>
                <a:cxn ang="0">
                  <a:pos x="73" y="193"/>
                </a:cxn>
                <a:cxn ang="0">
                  <a:pos x="65" y="193"/>
                </a:cxn>
                <a:cxn ang="0">
                  <a:pos x="88" y="186"/>
                </a:cxn>
                <a:cxn ang="0">
                  <a:pos x="106" y="170"/>
                </a:cxn>
                <a:cxn ang="0">
                  <a:pos x="113" y="162"/>
                </a:cxn>
                <a:cxn ang="0">
                  <a:pos x="122" y="162"/>
                </a:cxn>
                <a:cxn ang="0">
                  <a:pos x="106" y="137"/>
                </a:cxn>
                <a:cxn ang="0">
                  <a:pos x="122" y="105"/>
                </a:cxn>
                <a:cxn ang="0">
                  <a:pos x="129" y="105"/>
                </a:cxn>
                <a:cxn ang="0">
                  <a:pos x="129" y="96"/>
                </a:cxn>
                <a:cxn ang="0">
                  <a:pos x="129" y="55"/>
                </a:cxn>
                <a:cxn ang="0">
                  <a:pos x="32" y="0"/>
                </a:cxn>
                <a:cxn ang="0">
                  <a:pos x="17" y="8"/>
                </a:cxn>
              </a:cxnLst>
              <a:rect l="0" t="0" r="r" b="b"/>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7011" name="Freeform 339"/>
            <p:cNvSpPr>
              <a:spLocks/>
            </p:cNvSpPr>
            <p:nvPr/>
          </p:nvSpPr>
          <p:spPr bwMode="auto">
            <a:xfrm>
              <a:off x="2677" y="2468"/>
              <a:ext cx="93" cy="60"/>
            </a:xfrm>
            <a:custGeom>
              <a:avLst/>
              <a:gdLst/>
              <a:ahLst/>
              <a:cxnLst>
                <a:cxn ang="0">
                  <a:pos x="0" y="58"/>
                </a:cxn>
                <a:cxn ang="0">
                  <a:pos x="6" y="50"/>
                </a:cxn>
                <a:cxn ang="0">
                  <a:pos x="23" y="25"/>
                </a:cxn>
                <a:cxn ang="0">
                  <a:pos x="40" y="18"/>
                </a:cxn>
                <a:cxn ang="0">
                  <a:pos x="56" y="0"/>
                </a:cxn>
                <a:cxn ang="0">
                  <a:pos x="72" y="0"/>
                </a:cxn>
                <a:cxn ang="0">
                  <a:pos x="72" y="18"/>
                </a:cxn>
                <a:cxn ang="0">
                  <a:pos x="88" y="33"/>
                </a:cxn>
                <a:cxn ang="0">
                  <a:pos x="97" y="33"/>
                </a:cxn>
                <a:cxn ang="0">
                  <a:pos x="97" y="40"/>
                </a:cxn>
                <a:cxn ang="0">
                  <a:pos x="80" y="50"/>
                </a:cxn>
                <a:cxn ang="0">
                  <a:pos x="63" y="50"/>
                </a:cxn>
                <a:cxn ang="0">
                  <a:pos x="31" y="50"/>
                </a:cxn>
                <a:cxn ang="0">
                  <a:pos x="31" y="58"/>
                </a:cxn>
                <a:cxn ang="0">
                  <a:pos x="31" y="74"/>
                </a:cxn>
                <a:cxn ang="0">
                  <a:pos x="23" y="65"/>
                </a:cxn>
                <a:cxn ang="0">
                  <a:pos x="6" y="65"/>
                </a:cxn>
                <a:cxn ang="0">
                  <a:pos x="0" y="58"/>
                </a:cxn>
              </a:cxnLst>
              <a:rect l="0" t="0" r="r" b="b"/>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7012" name="Freeform 340"/>
            <p:cNvSpPr>
              <a:spLocks/>
            </p:cNvSpPr>
            <p:nvPr/>
          </p:nvSpPr>
          <p:spPr bwMode="auto">
            <a:xfrm>
              <a:off x="2753" y="2494"/>
              <a:ext cx="31" cy="66"/>
            </a:xfrm>
            <a:custGeom>
              <a:avLst/>
              <a:gdLst/>
              <a:ahLst/>
              <a:cxnLst>
                <a:cxn ang="0">
                  <a:pos x="17" y="7"/>
                </a:cxn>
                <a:cxn ang="0">
                  <a:pos x="0" y="17"/>
                </a:cxn>
                <a:cxn ang="0">
                  <a:pos x="0" y="25"/>
                </a:cxn>
                <a:cxn ang="0">
                  <a:pos x="8" y="32"/>
                </a:cxn>
                <a:cxn ang="0">
                  <a:pos x="8" y="48"/>
                </a:cxn>
                <a:cxn ang="0">
                  <a:pos x="8" y="81"/>
                </a:cxn>
                <a:cxn ang="0">
                  <a:pos x="23" y="81"/>
                </a:cxn>
                <a:cxn ang="0">
                  <a:pos x="23" y="57"/>
                </a:cxn>
                <a:cxn ang="0">
                  <a:pos x="32" y="25"/>
                </a:cxn>
                <a:cxn ang="0">
                  <a:pos x="32" y="7"/>
                </a:cxn>
                <a:cxn ang="0">
                  <a:pos x="23" y="0"/>
                </a:cxn>
                <a:cxn ang="0">
                  <a:pos x="17" y="0"/>
                </a:cxn>
                <a:cxn ang="0">
                  <a:pos x="17" y="7"/>
                </a:cxn>
              </a:cxnLst>
              <a:rect l="0" t="0" r="r" b="b"/>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p>
          </p:txBody>
        </p:sp>
        <p:sp>
          <p:nvSpPr>
            <p:cNvPr id="157013" name="Freeform 341"/>
            <p:cNvSpPr>
              <a:spLocks/>
            </p:cNvSpPr>
            <p:nvPr/>
          </p:nvSpPr>
          <p:spPr bwMode="auto">
            <a:xfrm>
              <a:off x="3057" y="2058"/>
              <a:ext cx="52" cy="49"/>
            </a:xfrm>
            <a:custGeom>
              <a:avLst/>
              <a:gdLst/>
              <a:ahLst/>
              <a:cxnLst>
                <a:cxn ang="0">
                  <a:pos x="36" y="41"/>
                </a:cxn>
                <a:cxn ang="0">
                  <a:pos x="53" y="39"/>
                </a:cxn>
                <a:cxn ang="0">
                  <a:pos x="44" y="18"/>
                </a:cxn>
                <a:cxn ang="0">
                  <a:pos x="45" y="5"/>
                </a:cxn>
                <a:cxn ang="0">
                  <a:pos x="18" y="0"/>
                </a:cxn>
                <a:cxn ang="0">
                  <a:pos x="0" y="9"/>
                </a:cxn>
                <a:cxn ang="0">
                  <a:pos x="12" y="11"/>
                </a:cxn>
                <a:cxn ang="0">
                  <a:pos x="26" y="36"/>
                </a:cxn>
                <a:cxn ang="0">
                  <a:pos x="27" y="60"/>
                </a:cxn>
                <a:cxn ang="0">
                  <a:pos x="36" y="41"/>
                </a:cxn>
              </a:cxnLst>
              <a:rect l="0" t="0" r="r" b="b"/>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grpFill/>
            <a:ln w="3175" cap="flat" cmpd="sng">
              <a:solidFill>
                <a:srgbClr val="DDDDDD"/>
              </a:solidFill>
              <a:prstDash val="solid"/>
              <a:round/>
              <a:headEnd type="none" w="med" len="med"/>
              <a:tailEnd type="none" w="med" len="med"/>
            </a:ln>
            <a:effectLst/>
          </p:spPr>
          <p:txBody>
            <a:bodyPr wrap="none" anchor="ctr"/>
            <a:lstStyle/>
            <a:p>
              <a:pPr>
                <a:defRPr/>
              </a:pPr>
              <a:endParaRPr lang="en-US"/>
            </a:p>
          </p:txBody>
        </p:sp>
      </p:grpSp>
      <p:sp>
        <p:nvSpPr>
          <p:cNvPr id="4100" name="Rectangle 14"/>
          <p:cNvSpPr>
            <a:spLocks noChangeArrowheads="1"/>
          </p:cNvSpPr>
          <p:nvPr>
            <p:custDataLst>
              <p:tags r:id="rId3"/>
            </p:custDataLst>
          </p:nvPr>
        </p:nvSpPr>
        <p:spPr bwMode="auto">
          <a:xfrm>
            <a:off x="8608732" y="6664379"/>
            <a:ext cx="11112" cy="60325"/>
          </a:xfrm>
          <a:prstGeom prst="rect">
            <a:avLst/>
          </a:prstGeom>
          <a:noFill/>
          <a:ln w="9525">
            <a:noFill/>
            <a:miter lim="800000"/>
            <a:headEnd/>
            <a:tailEnd/>
          </a:ln>
        </p:spPr>
        <p:txBody>
          <a:bodyPr wrap="none" lIns="0" tIns="0" rIns="0" bIns="0">
            <a:spAutoFit/>
          </a:bodyPr>
          <a:lstStyle/>
          <a:p>
            <a:pPr defTabSz="820738" eaLnBrk="0" hangingPunct="0"/>
            <a:r>
              <a:rPr lang="en-US" sz="400">
                <a:solidFill>
                  <a:srgbClr val="000000"/>
                </a:solidFill>
                <a:latin typeface="Helvetica" pitchFamily="34" charset="0"/>
              </a:rPr>
              <a:t>l</a:t>
            </a:r>
            <a:endParaRPr lang="en-US" sz="1100"/>
          </a:p>
        </p:txBody>
      </p:sp>
      <p:grpSp>
        <p:nvGrpSpPr>
          <p:cNvPr id="3" name="Group 11"/>
          <p:cNvGrpSpPr>
            <a:grpSpLocks/>
          </p:cNvGrpSpPr>
          <p:nvPr>
            <p:custDataLst>
              <p:tags r:id="rId4"/>
            </p:custDataLst>
          </p:nvPr>
        </p:nvGrpSpPr>
        <p:grpSpPr bwMode="auto">
          <a:xfrm>
            <a:off x="161644" y="1265291"/>
            <a:ext cx="4318000" cy="415925"/>
            <a:chOff x="1310" y="3405"/>
            <a:chExt cx="4252" cy="262"/>
          </a:xfrm>
        </p:grpSpPr>
        <p:sp>
          <p:nvSpPr>
            <p:cNvPr id="4110" name="AutoShape 12"/>
            <p:cNvSpPr>
              <a:spLocks noChangeArrowheads="1"/>
            </p:cNvSpPr>
            <p:nvPr/>
          </p:nvSpPr>
          <p:spPr bwMode="gray">
            <a:xfrm>
              <a:off x="1310" y="3405"/>
              <a:ext cx="4252" cy="262"/>
            </a:xfrm>
            <a:prstGeom prst="roundRect">
              <a:avLst>
                <a:gd name="adj" fmla="val 17097"/>
              </a:avLst>
            </a:prstGeom>
            <a:solidFill>
              <a:schemeClr val="tx2"/>
            </a:solidFill>
            <a:ln w="28575" algn="ctr">
              <a:noFill/>
              <a:round/>
              <a:headEnd/>
              <a:tailEnd/>
            </a:ln>
          </p:spPr>
          <p:txBody>
            <a:bodyPr wrap="none" anchor="ctr"/>
            <a:lstStyle/>
            <a:p>
              <a:endParaRPr lang="en-US"/>
            </a:p>
          </p:txBody>
        </p:sp>
        <p:sp>
          <p:nvSpPr>
            <p:cNvPr id="4111" name="Text Placeholder 2"/>
            <p:cNvSpPr>
              <a:spLocks/>
            </p:cNvSpPr>
            <p:nvPr/>
          </p:nvSpPr>
          <p:spPr bwMode="gray">
            <a:xfrm>
              <a:off x="1404" y="3469"/>
              <a:ext cx="4024" cy="136"/>
            </a:xfrm>
            <a:prstGeom prst="rect">
              <a:avLst/>
            </a:prstGeom>
            <a:noFill/>
            <a:ln w="9525">
              <a:noFill/>
              <a:miter lim="800000"/>
              <a:headEnd/>
              <a:tailEnd/>
            </a:ln>
          </p:spPr>
          <p:txBody>
            <a:bodyPr wrap="none" lIns="0" tIns="0" rIns="0" bIns="0">
              <a:spAutoFit/>
            </a:bodyPr>
            <a:lstStyle/>
            <a:p>
              <a:pPr marL="63500" indent="-63500">
                <a:spcBef>
                  <a:spcPct val="100000"/>
                </a:spcBef>
              </a:pPr>
              <a:r>
                <a:rPr lang="ru-RU" sz="1400" b="1" dirty="0">
                  <a:solidFill>
                    <a:schemeClr val="bg1"/>
                  </a:solidFill>
                </a:rPr>
                <a:t>Кол-во изданий по географическим областям</a:t>
              </a:r>
              <a:endParaRPr lang="en-US" sz="1400" dirty="0">
                <a:solidFill>
                  <a:schemeClr val="bg1"/>
                </a:solidFill>
              </a:endParaRPr>
            </a:p>
          </p:txBody>
        </p:sp>
      </p:grpSp>
      <p:sp>
        <p:nvSpPr>
          <p:cNvPr id="358" name="Rectangle 357"/>
          <p:cNvSpPr/>
          <p:nvPr/>
        </p:nvSpPr>
        <p:spPr>
          <a:xfrm>
            <a:off x="1126910" y="2558790"/>
            <a:ext cx="1784350" cy="1485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2060"/>
                </a:solidFill>
              </a:rPr>
              <a:t>5900</a:t>
            </a:r>
            <a:endParaRPr lang="en-US" sz="2800" dirty="0">
              <a:solidFill>
                <a:srgbClr val="002060"/>
              </a:solidFill>
            </a:endParaRPr>
          </a:p>
        </p:txBody>
      </p:sp>
      <p:sp>
        <p:nvSpPr>
          <p:cNvPr id="359" name="Rectangle 358"/>
          <p:cNvSpPr/>
          <p:nvPr/>
        </p:nvSpPr>
        <p:spPr>
          <a:xfrm>
            <a:off x="2211107" y="4548241"/>
            <a:ext cx="1190625" cy="1585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2060"/>
                </a:solidFill>
              </a:rPr>
              <a:t>460</a:t>
            </a:r>
            <a:endParaRPr lang="en-US" sz="2800" dirty="0">
              <a:solidFill>
                <a:srgbClr val="002060"/>
              </a:solidFill>
            </a:endParaRPr>
          </a:p>
        </p:txBody>
      </p:sp>
      <p:sp>
        <p:nvSpPr>
          <p:cNvPr id="360" name="Rectangle 359"/>
          <p:cNvSpPr/>
          <p:nvPr/>
        </p:nvSpPr>
        <p:spPr>
          <a:xfrm>
            <a:off x="3717644" y="4170416"/>
            <a:ext cx="1425575" cy="1524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2060"/>
                </a:solidFill>
              </a:rPr>
              <a:t>320</a:t>
            </a:r>
            <a:endParaRPr lang="en-US" sz="2800" dirty="0">
              <a:solidFill>
                <a:srgbClr val="002060"/>
              </a:solidFill>
            </a:endParaRPr>
          </a:p>
        </p:txBody>
      </p:sp>
      <p:sp>
        <p:nvSpPr>
          <p:cNvPr id="361" name="Rectangle 360"/>
          <p:cNvSpPr/>
          <p:nvPr/>
        </p:nvSpPr>
        <p:spPr>
          <a:xfrm>
            <a:off x="3776382" y="2917879"/>
            <a:ext cx="1123950" cy="11874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2060"/>
                </a:solidFill>
              </a:rPr>
              <a:t>8400</a:t>
            </a:r>
            <a:endParaRPr lang="en-US" sz="2800" dirty="0">
              <a:solidFill>
                <a:srgbClr val="002060"/>
              </a:solidFill>
            </a:endParaRPr>
          </a:p>
        </p:txBody>
      </p:sp>
      <p:sp>
        <p:nvSpPr>
          <p:cNvPr id="362" name="Rectangle 361"/>
          <p:cNvSpPr/>
          <p:nvPr/>
        </p:nvSpPr>
        <p:spPr>
          <a:xfrm>
            <a:off x="5008282" y="2949629"/>
            <a:ext cx="2393950" cy="762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smtClean="0">
                <a:solidFill>
                  <a:srgbClr val="002060"/>
                </a:solidFill>
              </a:rPr>
              <a:t>1000</a:t>
            </a:r>
            <a:endParaRPr lang="en-US" sz="2800" dirty="0">
              <a:solidFill>
                <a:srgbClr val="002060"/>
              </a:solidFill>
            </a:endParaRPr>
          </a:p>
        </p:txBody>
      </p:sp>
      <p:sp>
        <p:nvSpPr>
          <p:cNvPr id="363" name="Rectangle 362"/>
          <p:cNvSpPr/>
          <p:nvPr/>
        </p:nvSpPr>
        <p:spPr>
          <a:xfrm>
            <a:off x="5194019" y="3773541"/>
            <a:ext cx="1909763" cy="12588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2060"/>
                </a:solidFill>
              </a:rPr>
              <a:t>1540</a:t>
            </a:r>
            <a:endParaRPr lang="en-US" sz="2800" dirty="0">
              <a:solidFill>
                <a:srgbClr val="002060"/>
              </a:solidFill>
            </a:endParaRPr>
          </a:p>
        </p:txBody>
      </p:sp>
      <p:sp>
        <p:nvSpPr>
          <p:cNvPr id="364" name="Rectangle 363"/>
          <p:cNvSpPr/>
          <p:nvPr/>
        </p:nvSpPr>
        <p:spPr>
          <a:xfrm>
            <a:off x="6305269" y="5083229"/>
            <a:ext cx="1668463" cy="7985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2060"/>
                </a:solidFill>
              </a:rPr>
              <a:t>290</a:t>
            </a:r>
            <a:endParaRPr lang="en-US" sz="2800" dirty="0">
              <a:solidFill>
                <a:srgbClr val="002060"/>
              </a:solidFill>
            </a:endParaRPr>
          </a:p>
        </p:txBody>
      </p:sp>
      <p:pic>
        <p:nvPicPr>
          <p:cNvPr id="341"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0764" y="430157"/>
            <a:ext cx="2088232" cy="70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00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742002" y="388938"/>
            <a:ext cx="7632700" cy="523875"/>
          </a:xfrm>
          <a:prstGeom prst="rect">
            <a:avLst/>
          </a:prstGeom>
          <a:noFill/>
          <a:ln>
            <a:noFill/>
          </a:ln>
          <a:extLst/>
        </p:spPr>
        <p:txBody>
          <a:bodyPr>
            <a:spAutoFit/>
          </a:bodyPr>
          <a:lstStyle/>
          <a:p>
            <a:pPr eaLnBrk="0" hangingPunct="0">
              <a:defRPr/>
            </a:pPr>
            <a:r>
              <a:rPr lang="ru-RU" sz="2800" b="1" dirty="0">
                <a:solidFill>
                  <a:srgbClr val="FF9900"/>
                </a:solidFill>
                <a:ea typeface="+mj-ea"/>
                <a:cs typeface="Arial" pitchFamily="34" charset="0"/>
              </a:rPr>
              <a:t>Глубокий архив научных публикаций</a:t>
            </a:r>
          </a:p>
        </p:txBody>
      </p:sp>
      <p:sp>
        <p:nvSpPr>
          <p:cNvPr id="130051" name="Rectangle 3"/>
          <p:cNvSpPr>
            <a:spLocks noChangeArrowheads="1"/>
          </p:cNvSpPr>
          <p:nvPr/>
        </p:nvSpPr>
        <p:spPr bwMode="auto">
          <a:xfrm>
            <a:off x="395288" y="1785938"/>
            <a:ext cx="503396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a:lnSpc>
                <a:spcPct val="100000"/>
              </a:lnSpc>
              <a:spcBef>
                <a:spcPct val="0"/>
              </a:spcBef>
              <a:buClrTx/>
              <a:buSzTx/>
              <a:buFontTx/>
              <a:buNone/>
            </a:pP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American Chemical Society (</a:t>
            </a:r>
            <a:r>
              <a:rPr lang="ru-RU" altLang="en-US" sz="2000">
                <a:solidFill>
                  <a:schemeClr val="tx1"/>
                </a:solidFill>
                <a:latin typeface="Arial" pitchFamily="34" charset="0"/>
              </a:rPr>
              <a:t>с</a:t>
            </a:r>
            <a:r>
              <a:rPr lang="en-GB" altLang="en-US" sz="2000">
                <a:solidFill>
                  <a:schemeClr val="tx1"/>
                </a:solidFill>
                <a:latin typeface="Arial" pitchFamily="34" charset="0"/>
              </a:rPr>
              <a:t> 1879</a:t>
            </a:r>
            <a:r>
              <a:rPr lang="ru-RU" altLang="en-US" sz="2000">
                <a:solidFill>
                  <a:schemeClr val="tx1"/>
                </a:solidFill>
                <a:latin typeface="Arial" pitchFamily="34" charset="0"/>
              </a:rPr>
              <a:t> года</a:t>
            </a:r>
            <a:r>
              <a:rPr lang="en-GB"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Royal Society of Chemistry (</a:t>
            </a:r>
            <a:r>
              <a:rPr lang="ru-RU" altLang="en-US" sz="2000">
                <a:solidFill>
                  <a:schemeClr val="tx1"/>
                </a:solidFill>
                <a:latin typeface="Arial" pitchFamily="34" charset="0"/>
              </a:rPr>
              <a:t>с</a:t>
            </a:r>
            <a:r>
              <a:rPr lang="en-GB" altLang="en-US" sz="2000">
                <a:solidFill>
                  <a:schemeClr val="tx1"/>
                </a:solidFill>
                <a:latin typeface="Arial" pitchFamily="34" charset="0"/>
              </a:rPr>
              <a:t> 1841 </a:t>
            </a:r>
            <a:r>
              <a:rPr lang="ru-RU" altLang="en-US" sz="2000">
                <a:solidFill>
                  <a:schemeClr val="tx1"/>
                </a:solidFill>
                <a:latin typeface="Arial" pitchFamily="34" charset="0"/>
              </a:rPr>
              <a:t>года</a:t>
            </a:r>
            <a:r>
              <a:rPr lang="en-GB"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Elsevier (</a:t>
            </a:r>
            <a:r>
              <a:rPr lang="ru-RU" altLang="en-US" sz="2000">
                <a:solidFill>
                  <a:schemeClr val="tx1"/>
                </a:solidFill>
                <a:latin typeface="Arial" pitchFamily="34" charset="0"/>
              </a:rPr>
              <a:t>с</a:t>
            </a:r>
            <a:r>
              <a:rPr lang="en-GB" altLang="en-US" sz="2000">
                <a:solidFill>
                  <a:schemeClr val="tx1"/>
                </a:solidFill>
                <a:latin typeface="Arial" pitchFamily="34" charset="0"/>
              </a:rPr>
              <a:t> 1823 </a:t>
            </a:r>
            <a:r>
              <a:rPr lang="ru-RU" altLang="en-US" sz="2000">
                <a:solidFill>
                  <a:schemeClr val="tx1"/>
                </a:solidFill>
                <a:latin typeface="Arial" pitchFamily="34" charset="0"/>
              </a:rPr>
              <a:t>года</a:t>
            </a:r>
            <a:r>
              <a:rPr lang="en-GB"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Springer (</a:t>
            </a:r>
            <a:r>
              <a:rPr lang="ru-RU" altLang="en-US" sz="2000">
                <a:solidFill>
                  <a:schemeClr val="tx1"/>
                </a:solidFill>
                <a:latin typeface="Arial" pitchFamily="34" charset="0"/>
              </a:rPr>
              <a:t>с</a:t>
            </a:r>
            <a:r>
              <a:rPr lang="en-GB" altLang="en-US" sz="2000">
                <a:solidFill>
                  <a:schemeClr val="tx1"/>
                </a:solidFill>
                <a:latin typeface="Arial" pitchFamily="34" charset="0"/>
              </a:rPr>
              <a:t> 18</a:t>
            </a:r>
            <a:r>
              <a:rPr lang="ru-RU" altLang="en-US" sz="2000">
                <a:solidFill>
                  <a:schemeClr val="tx1"/>
                </a:solidFill>
                <a:latin typeface="Arial" pitchFamily="34" charset="0"/>
              </a:rPr>
              <a:t>47 года</a:t>
            </a:r>
            <a:r>
              <a:rPr lang="en-GB" altLang="en-US" sz="2000">
                <a:solidFill>
                  <a:schemeClr val="tx1"/>
                </a:solidFill>
                <a:latin typeface="Arial" pitchFamily="34" charset="0"/>
              </a:rPr>
              <a:t>) </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Institute of Physics (</a:t>
            </a:r>
            <a:r>
              <a:rPr lang="ru-RU" altLang="en-US" sz="2000">
                <a:solidFill>
                  <a:schemeClr val="tx1"/>
                </a:solidFill>
                <a:latin typeface="Arial" pitchFamily="34" charset="0"/>
              </a:rPr>
              <a:t>с</a:t>
            </a:r>
            <a:r>
              <a:rPr lang="en-GB" altLang="en-US" sz="2000">
                <a:solidFill>
                  <a:schemeClr val="tx1"/>
                </a:solidFill>
                <a:latin typeface="Arial" pitchFamily="34" charset="0"/>
              </a:rPr>
              <a:t> 1874 </a:t>
            </a:r>
            <a:r>
              <a:rPr lang="ru-RU" altLang="en-US" sz="2000">
                <a:solidFill>
                  <a:schemeClr val="tx1"/>
                </a:solidFill>
                <a:latin typeface="Arial" pitchFamily="34" charset="0"/>
              </a:rPr>
              <a:t>года</a:t>
            </a:r>
            <a:r>
              <a:rPr lang="en-GB"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American Physical Society (</a:t>
            </a:r>
            <a:r>
              <a:rPr lang="ru-RU" altLang="en-US" sz="2000">
                <a:solidFill>
                  <a:schemeClr val="tx1"/>
                </a:solidFill>
                <a:latin typeface="Arial" pitchFamily="34" charset="0"/>
              </a:rPr>
              <a:t>с</a:t>
            </a:r>
            <a:r>
              <a:rPr lang="en-GB" altLang="en-US" sz="2000">
                <a:solidFill>
                  <a:schemeClr val="tx1"/>
                </a:solidFill>
                <a:latin typeface="Arial" pitchFamily="34" charset="0"/>
              </a:rPr>
              <a:t> 1893 </a:t>
            </a:r>
            <a:r>
              <a:rPr lang="ru-RU" altLang="en-US" sz="2000">
                <a:solidFill>
                  <a:schemeClr val="tx1"/>
                </a:solidFill>
                <a:latin typeface="Arial" pitchFamily="34" charset="0"/>
              </a:rPr>
              <a:t>года</a:t>
            </a:r>
            <a:r>
              <a:rPr lang="en-GB"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American Institute of Physics (</a:t>
            </a:r>
            <a:r>
              <a:rPr lang="ru-RU" altLang="en-US" sz="2000">
                <a:solidFill>
                  <a:schemeClr val="tx1"/>
                </a:solidFill>
                <a:latin typeface="Arial" pitchFamily="34" charset="0"/>
              </a:rPr>
              <a:t>с</a:t>
            </a:r>
            <a:r>
              <a:rPr lang="en-GB" altLang="en-US" sz="2000">
                <a:solidFill>
                  <a:schemeClr val="tx1"/>
                </a:solidFill>
                <a:latin typeface="Arial" pitchFamily="34" charset="0"/>
              </a:rPr>
              <a:t> 1939 </a:t>
            </a:r>
            <a:r>
              <a:rPr lang="ru-RU" altLang="en-US" sz="2000">
                <a:solidFill>
                  <a:schemeClr val="tx1"/>
                </a:solidFill>
                <a:latin typeface="Arial" pitchFamily="34" charset="0"/>
              </a:rPr>
              <a:t>года</a:t>
            </a:r>
            <a:r>
              <a:rPr lang="en-GB"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US" altLang="en-US" sz="2000">
                <a:solidFill>
                  <a:schemeClr val="tx1"/>
                </a:solidFill>
                <a:latin typeface="Arial" pitchFamily="34" charset="0"/>
              </a:rPr>
              <a:t> Science (c 1880 </a:t>
            </a:r>
            <a:r>
              <a:rPr lang="ru-RU" altLang="en-US" sz="2000">
                <a:solidFill>
                  <a:schemeClr val="tx1"/>
                </a:solidFill>
                <a:latin typeface="Arial" pitchFamily="34" charset="0"/>
              </a:rPr>
              <a:t>года</a:t>
            </a:r>
            <a:r>
              <a:rPr lang="en-US" altLang="en-US" sz="2000">
                <a:solidFill>
                  <a:schemeClr val="tx1"/>
                </a:solidFill>
                <a:latin typeface="Arial" pitchFamily="34" charset="0"/>
              </a:rPr>
              <a:t>)</a:t>
            </a:r>
            <a:endParaRPr lang="ru-RU" altLang="en-US" sz="2000">
              <a:solidFill>
                <a:schemeClr val="tx1"/>
              </a:solidFill>
              <a:latin typeface="Arial" pitchFamily="34" charset="0"/>
            </a:endParaRPr>
          </a:p>
          <a:p>
            <a:pPr>
              <a:lnSpc>
                <a:spcPct val="100000"/>
              </a:lnSpc>
              <a:spcBef>
                <a:spcPct val="0"/>
              </a:spcBef>
              <a:buClrTx/>
              <a:buSzTx/>
              <a:buFontTx/>
              <a:buChar char="•"/>
            </a:pPr>
            <a:r>
              <a:rPr lang="en-GB" altLang="en-US" sz="2000">
                <a:solidFill>
                  <a:schemeClr val="tx1"/>
                </a:solidFill>
                <a:latin typeface="Arial" pitchFamily="34" charset="0"/>
              </a:rPr>
              <a:t> Nature</a:t>
            </a:r>
            <a:r>
              <a:rPr lang="ru-RU" altLang="en-US" sz="2000">
                <a:solidFill>
                  <a:schemeClr val="tx1"/>
                </a:solidFill>
                <a:latin typeface="Arial" pitchFamily="34" charset="0"/>
              </a:rPr>
              <a:t> (с 1</a:t>
            </a:r>
            <a:r>
              <a:rPr lang="en-US" altLang="en-US" sz="2000">
                <a:solidFill>
                  <a:schemeClr val="tx1"/>
                </a:solidFill>
                <a:latin typeface="Arial" pitchFamily="34" charset="0"/>
              </a:rPr>
              <a:t>869</a:t>
            </a:r>
            <a:r>
              <a:rPr lang="ru-RU" altLang="en-US" sz="2000">
                <a:solidFill>
                  <a:schemeClr val="tx1"/>
                </a:solidFill>
                <a:latin typeface="Arial" pitchFamily="34" charset="0"/>
              </a:rPr>
              <a:t> года)</a:t>
            </a:r>
            <a:r>
              <a:rPr lang="en-GB" altLang="en-US" sz="2000">
                <a:solidFill>
                  <a:schemeClr val="tx1"/>
                </a:solidFill>
                <a:latin typeface="Arial" pitchFamily="34" charset="0"/>
              </a:rPr>
              <a:t> </a:t>
            </a:r>
            <a:endParaRPr lang="ru-RU" altLang="en-US" sz="2000">
              <a:solidFill>
                <a:schemeClr val="tx1"/>
              </a:solidFill>
              <a:latin typeface="Arial" pitchFamily="34" charset="0"/>
            </a:endParaRPr>
          </a:p>
          <a:p>
            <a:pPr>
              <a:lnSpc>
                <a:spcPct val="100000"/>
              </a:lnSpc>
              <a:spcBef>
                <a:spcPct val="0"/>
              </a:spcBef>
              <a:buClrTx/>
              <a:buSzTx/>
              <a:buFontTx/>
              <a:buChar char="•"/>
            </a:pPr>
            <a:r>
              <a:rPr lang="ru-RU" altLang="en-US">
                <a:solidFill>
                  <a:schemeClr val="tx1"/>
                </a:solidFill>
                <a:latin typeface="Arial" pitchFamily="34" charset="0"/>
              </a:rPr>
              <a:t> </a:t>
            </a:r>
            <a:r>
              <a:rPr lang="en-GB" altLang="en-US">
                <a:solidFill>
                  <a:schemeClr val="tx1"/>
                </a:solidFill>
                <a:latin typeface="Arial" pitchFamily="34" charset="0"/>
              </a:rPr>
              <a:t>OLDMEDLINE (1949-1965)</a:t>
            </a:r>
          </a:p>
        </p:txBody>
      </p:sp>
      <p:pic>
        <p:nvPicPr>
          <p:cNvPr id="130052" name="Изображение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525" y="2133600"/>
            <a:ext cx="3014663"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2"/>
          <p:cNvSpPr txBox="1">
            <a:spLocks noChangeArrowheads="1"/>
          </p:cNvSpPr>
          <p:nvPr/>
        </p:nvSpPr>
        <p:spPr bwMode="auto">
          <a:xfrm>
            <a:off x="1552575" y="912813"/>
            <a:ext cx="7162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algn="r" eaLnBrk="1" hangingPunct="1">
              <a:lnSpc>
                <a:spcPct val="100000"/>
              </a:lnSpc>
              <a:spcBef>
                <a:spcPct val="0"/>
              </a:spcBef>
              <a:buClrTx/>
              <a:buSzTx/>
              <a:buFontTx/>
              <a:buNone/>
            </a:pPr>
            <a:r>
              <a:rPr lang="ru-RU" altLang="en-US" sz="2400">
                <a:solidFill>
                  <a:srgbClr val="036635"/>
                </a:solidFill>
                <a:latin typeface="Arial" pitchFamily="34" charset="0"/>
              </a:rPr>
              <a:t>Архивные материалы ведущих издательств и научных обществ</a:t>
            </a:r>
            <a:r>
              <a:rPr lang="ru-RU" altLang="en-US" sz="2000">
                <a:solidFill>
                  <a:srgbClr val="036635"/>
                </a:solidFill>
                <a:latin typeface="Arial" pitchFamily="34" charset="0"/>
              </a:rPr>
              <a:t>:</a:t>
            </a:r>
          </a:p>
          <a:p>
            <a:pPr algn="r" eaLnBrk="1" hangingPunct="1">
              <a:lnSpc>
                <a:spcPct val="100000"/>
              </a:lnSpc>
              <a:spcBef>
                <a:spcPct val="0"/>
              </a:spcBef>
              <a:buClrTx/>
              <a:buSzTx/>
              <a:buFontTx/>
              <a:buNone/>
            </a:pPr>
            <a:r>
              <a:rPr lang="ru-RU" altLang="en-US" sz="1800">
                <a:solidFill>
                  <a:srgbClr val="036635"/>
                </a:solidFill>
                <a:latin typeface="Arial" pitchFamily="34" charset="0"/>
              </a:rPr>
              <a:t> </a:t>
            </a:r>
          </a:p>
        </p:txBody>
      </p:sp>
    </p:spTree>
    <p:extLst>
      <p:ext uri="{BB962C8B-B14F-4D97-AF65-F5344CB8AC3E}">
        <p14:creationId xmlns:p14="http://schemas.microsoft.com/office/powerpoint/2010/main" val="225186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6250"/>
            <a:ext cx="9144000" cy="5962650"/>
          </a:xfrm>
          <a:prstGeom prst="rect">
            <a:avLst/>
          </a:prstGeom>
          <a:noFill/>
          <a:ln>
            <a:noFill/>
          </a:ln>
          <a:effectLst>
            <a:prstShdw prst="shdw17" dist="17961" dir="2700000">
              <a:schemeClr val="accent1">
                <a:gamma/>
                <a:shade val="60000"/>
                <a:invGamma/>
              </a:schemeClr>
            </a:prstShdw>
          </a:effectLst>
          <a:extLst/>
        </p:spPr>
      </p:pic>
      <p:sp>
        <p:nvSpPr>
          <p:cNvPr id="5" name="Rectangle 4"/>
          <p:cNvSpPr/>
          <p:nvPr/>
        </p:nvSpPr>
        <p:spPr>
          <a:xfrm>
            <a:off x="179388" y="1700213"/>
            <a:ext cx="1223962" cy="288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8" name="Rectangle 7"/>
          <p:cNvSpPr/>
          <p:nvPr/>
        </p:nvSpPr>
        <p:spPr>
          <a:xfrm>
            <a:off x="3348038" y="1684338"/>
            <a:ext cx="1223962" cy="2873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400" dirty="0">
              <a:solidFill>
                <a:schemeClr val="tx1"/>
              </a:solidFill>
            </a:endParaRPr>
          </a:p>
        </p:txBody>
      </p:sp>
      <p:sp>
        <p:nvSpPr>
          <p:cNvPr id="6" name="TextBox 25"/>
          <p:cNvSpPr txBox="1">
            <a:spLocks noChangeArrowheads="1"/>
          </p:cNvSpPr>
          <p:nvPr/>
        </p:nvSpPr>
        <p:spPr bwMode="auto">
          <a:xfrm>
            <a:off x="5638800" y="3457575"/>
            <a:ext cx="335280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ru-RU" sz="2000" b="1" dirty="0" smtClean="0"/>
              <a:t>Логические операторы</a:t>
            </a:r>
          </a:p>
          <a:p>
            <a:pPr marL="342900" indent="-342900">
              <a:buFont typeface="Arial" panose="020B0604020202020204" pitchFamily="34" charset="0"/>
              <a:buChar char="•"/>
            </a:pPr>
            <a:r>
              <a:rPr lang="en-US" sz="2000" b="1" dirty="0" smtClean="0"/>
              <a:t>OR</a:t>
            </a:r>
            <a:endParaRPr lang="en-US" sz="2000" dirty="0"/>
          </a:p>
          <a:p>
            <a:pPr marL="342900" indent="-342900">
              <a:buFont typeface="Arial" panose="020B0604020202020204" pitchFamily="34" charset="0"/>
              <a:buChar char="•"/>
            </a:pPr>
            <a:r>
              <a:rPr lang="en-US" sz="2000" b="1" dirty="0"/>
              <a:t>AND</a:t>
            </a:r>
            <a:endParaRPr lang="en-US" sz="2000" dirty="0"/>
          </a:p>
          <a:p>
            <a:pPr marL="342900" indent="-342900">
              <a:buFont typeface="Arial" panose="020B0604020202020204" pitchFamily="34" charset="0"/>
              <a:buChar char="•"/>
            </a:pPr>
            <a:r>
              <a:rPr lang="en-US" sz="2000" b="1" dirty="0"/>
              <a:t>AND NOT</a:t>
            </a:r>
            <a:endParaRPr lang="en-US" sz="2000" dirty="0"/>
          </a:p>
        </p:txBody>
      </p:sp>
      <p:sp>
        <p:nvSpPr>
          <p:cNvPr id="7" name="TextBox 25"/>
          <p:cNvSpPr txBox="1">
            <a:spLocks noChangeArrowheads="1"/>
          </p:cNvSpPr>
          <p:nvPr/>
        </p:nvSpPr>
        <p:spPr bwMode="auto">
          <a:xfrm>
            <a:off x="5651937" y="5181600"/>
            <a:ext cx="33528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2000" b="1" dirty="0"/>
              <a:t>Wild cards</a:t>
            </a:r>
            <a:endParaRPr lang="ru-RU" sz="2000" b="1" dirty="0"/>
          </a:p>
          <a:p>
            <a:r>
              <a:rPr lang="en-GB" sz="2000" b="1" dirty="0"/>
              <a:t>$ - </a:t>
            </a:r>
            <a:r>
              <a:rPr lang="ru-RU" sz="2000" b="1" dirty="0"/>
              <a:t>один символ</a:t>
            </a:r>
          </a:p>
          <a:p>
            <a:r>
              <a:rPr lang="ru-RU" sz="2000" b="1" dirty="0"/>
              <a:t>* - 0 и более символов</a:t>
            </a:r>
            <a:endParaRPr lang="en-GB" sz="2000" b="1" dirty="0"/>
          </a:p>
        </p:txBody>
      </p:sp>
    </p:spTree>
    <p:extLst>
      <p:ext uri="{BB962C8B-B14F-4D97-AF65-F5344CB8AC3E}">
        <p14:creationId xmlns:p14="http://schemas.microsoft.com/office/powerpoint/2010/main" val="3995898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Text Box 6"/>
          <p:cNvSpPr txBox="1">
            <a:spLocks noChangeArrowheads="1"/>
          </p:cNvSpPr>
          <p:nvPr/>
        </p:nvSpPr>
        <p:spPr bwMode="auto">
          <a:xfrm>
            <a:off x="8441" y="6465847"/>
            <a:ext cx="7416800" cy="202299"/>
          </a:xfrm>
          <a:prstGeom prst="rect">
            <a:avLst/>
          </a:prstGeom>
          <a:noFill/>
          <a:ln w="9525" algn="ctr">
            <a:noFill/>
            <a:miter lim="800000"/>
            <a:headEnd/>
            <a:tailEnd/>
          </a:ln>
          <a:effectLst>
            <a:prstShdw prst="shdw17" dist="17961" dir="2700000">
              <a:srgbClr val="999999"/>
            </a:prstShdw>
          </a:effectLst>
        </p:spPr>
        <p:txBody>
          <a:bodyPr>
            <a:spAutoFit/>
          </a:bodyPr>
          <a:lstStyle/>
          <a:p>
            <a:pPr>
              <a:lnSpc>
                <a:spcPct val="70000"/>
              </a:lnSpc>
              <a:spcBef>
                <a:spcPct val="20000"/>
              </a:spcBef>
              <a:buClr>
                <a:srgbClr val="B2B2B2"/>
              </a:buClr>
              <a:buSzPct val="70000"/>
              <a:buFont typeface="Arial Narrow" pitchFamily="34" charset="0"/>
              <a:buNone/>
            </a:pPr>
            <a:r>
              <a:rPr lang="en-GB" sz="1000" dirty="0">
                <a:solidFill>
                  <a:srgbClr val="000000"/>
                </a:solidFill>
                <a:latin typeface="Arial" pitchFamily="34" charset="0"/>
                <a:cs typeface="Arial" pitchFamily="34" charset="0"/>
              </a:rPr>
              <a:t>“Electronic Journals: </a:t>
            </a:r>
            <a:r>
              <a:rPr lang="en-GB" sz="1000" dirty="0" err="1">
                <a:solidFill>
                  <a:srgbClr val="000000"/>
                </a:solidFill>
                <a:latin typeface="Arial" pitchFamily="34" charset="0"/>
                <a:cs typeface="Arial" pitchFamily="34" charset="0"/>
              </a:rPr>
              <a:t>modeling</a:t>
            </a:r>
            <a:r>
              <a:rPr lang="en-GB" sz="1000" dirty="0">
                <a:solidFill>
                  <a:srgbClr val="000000"/>
                </a:solidFill>
                <a:latin typeface="Arial" pitchFamily="34" charset="0"/>
                <a:cs typeface="Arial" pitchFamily="34" charset="0"/>
              </a:rPr>
              <a:t> journal spend, use and research outcomes”, Ian Rowlands, </a:t>
            </a:r>
            <a:r>
              <a:rPr lang="en-GB" sz="1000" dirty="0" err="1">
                <a:solidFill>
                  <a:srgbClr val="000000"/>
                </a:solidFill>
                <a:latin typeface="Arial" pitchFamily="34" charset="0"/>
                <a:cs typeface="Arial" pitchFamily="34" charset="0"/>
              </a:rPr>
              <a:t>Ciber</a:t>
            </a:r>
            <a:r>
              <a:rPr lang="en-GB" sz="1000" dirty="0">
                <a:solidFill>
                  <a:srgbClr val="000000"/>
                </a:solidFill>
                <a:latin typeface="Arial" pitchFamily="34" charset="0"/>
                <a:cs typeface="Arial" pitchFamily="34" charset="0"/>
              </a:rPr>
              <a:t> </a:t>
            </a:r>
            <a:r>
              <a:rPr lang="en-GB" sz="1000" dirty="0" smtClean="0">
                <a:solidFill>
                  <a:srgbClr val="000000"/>
                </a:solidFill>
                <a:latin typeface="Arial" pitchFamily="34" charset="0"/>
                <a:cs typeface="Arial" pitchFamily="34" charset="0"/>
              </a:rPr>
              <a:t>Group </a:t>
            </a:r>
            <a:endParaRPr lang="en-US" sz="1000" dirty="0">
              <a:solidFill>
                <a:srgbClr val="000000"/>
              </a:solidFill>
              <a:latin typeface="Arial" pitchFamily="34" charset="0"/>
              <a:cs typeface="Arial" pitchFamily="34" charset="0"/>
            </a:endParaRPr>
          </a:p>
        </p:txBody>
      </p:sp>
      <p:sp>
        <p:nvSpPr>
          <p:cNvPr id="12" name="Title 11"/>
          <p:cNvSpPr>
            <a:spLocks noGrp="1"/>
          </p:cNvSpPr>
          <p:nvPr>
            <p:ph type="title"/>
          </p:nvPr>
        </p:nvSpPr>
        <p:spPr>
          <a:xfrm>
            <a:off x="228600" y="476672"/>
            <a:ext cx="8832694" cy="850106"/>
          </a:xfrm>
        </p:spPr>
        <p:txBody>
          <a:bodyPr>
            <a:normAutofit/>
          </a:bodyPr>
          <a:lstStyle/>
          <a:p>
            <a:r>
              <a:rPr lang="ru-RU" sz="2400" dirty="0" smtClean="0"/>
              <a:t>Публикационная активность и финансирование напрямую связаны с использованием научных ресурсов  </a:t>
            </a:r>
            <a:endParaRPr lang="en-US" sz="2400" dirty="0"/>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478081"/>
            <a:ext cx="6019684" cy="4763774"/>
          </a:xfrm>
          <a:prstGeom prst="rect">
            <a:avLst/>
          </a:prstGeom>
          <a:noFill/>
          <a:ln w="9525">
            <a:noFill/>
            <a:miter lim="800000"/>
            <a:headEnd/>
            <a:tailEnd/>
          </a:ln>
        </p:spPr>
      </p:pic>
      <p:sp>
        <p:nvSpPr>
          <p:cNvPr id="6" name="Rectangle 5"/>
          <p:cNvSpPr>
            <a:spLocks noChangeArrowheads="1"/>
          </p:cNvSpPr>
          <p:nvPr/>
        </p:nvSpPr>
        <p:spPr bwMode="auto">
          <a:xfrm>
            <a:off x="6444208" y="1484784"/>
            <a:ext cx="2592288" cy="4031873"/>
          </a:xfrm>
          <a:prstGeom prst="rect">
            <a:avLst/>
          </a:prstGeom>
          <a:solidFill>
            <a:schemeClr val="tx1">
              <a:lumMod val="50000"/>
              <a:lumOff val="50000"/>
            </a:schemeClr>
          </a:solidFill>
          <a:ln w="9525">
            <a:noFill/>
            <a:miter lim="800000"/>
            <a:headEnd/>
            <a:tailEnd/>
          </a:ln>
        </p:spPr>
        <p:txBody>
          <a:bodyPr wrap="square">
            <a:spAutoFit/>
          </a:bodyPr>
          <a:lstStyle/>
          <a:p>
            <a:pPr>
              <a:buClr>
                <a:srgbClr val="B2B2B2"/>
              </a:buClr>
              <a:buSzPct val="70000"/>
              <a:buFont typeface="Wingdings" pitchFamily="2" charset="2"/>
              <a:buNone/>
            </a:pPr>
            <a:r>
              <a:rPr lang="en-GB" sz="1600" dirty="0" smtClean="0">
                <a:solidFill>
                  <a:srgbClr val="FFFFFF"/>
                </a:solidFill>
                <a:latin typeface="Calibri" pitchFamily="34" charset="0"/>
                <a:cs typeface="Calibri" pitchFamily="34" charset="0"/>
              </a:rPr>
              <a:t>“</a:t>
            </a:r>
            <a:r>
              <a:rPr lang="ru-RU" sz="1600" dirty="0" smtClean="0">
                <a:solidFill>
                  <a:srgbClr val="FFFFFF"/>
                </a:solidFill>
                <a:latin typeface="Calibri" pitchFamily="34" charset="0"/>
                <a:cs typeface="Calibri" pitchFamily="34" charset="0"/>
              </a:rPr>
              <a:t>При двукратном увеличении количества скачиваемых статей, с 1 до 2 млн происходит статистически значимое, резкое увеличение публикационной активности</a:t>
            </a:r>
            <a:r>
              <a:rPr lang="en-GB" sz="1600" dirty="0" smtClean="0">
                <a:solidFill>
                  <a:srgbClr val="FFFFFF"/>
                </a:solidFill>
                <a:latin typeface="Calibri" pitchFamily="34" charset="0"/>
                <a:cs typeface="Calibri" pitchFamily="34" charset="0"/>
              </a:rPr>
              <a:t>”</a:t>
            </a:r>
            <a:r>
              <a:rPr lang="ru-RU" sz="1600" dirty="0" smtClean="0">
                <a:solidFill>
                  <a:srgbClr val="FFFFFF"/>
                </a:solidFill>
                <a:latin typeface="Calibri" pitchFamily="34" charset="0"/>
                <a:cs typeface="Calibri" pitchFamily="34" charset="0"/>
              </a:rPr>
              <a:t>, </a:t>
            </a:r>
            <a:r>
              <a:rPr lang="en-GB" sz="1600" dirty="0" smtClean="0">
                <a:solidFill>
                  <a:srgbClr val="FFFFFF"/>
                </a:solidFill>
                <a:latin typeface="Calibri" pitchFamily="34" charset="0"/>
                <a:cs typeface="Calibri" pitchFamily="34" charset="0"/>
              </a:rPr>
              <a:t> </a:t>
            </a:r>
            <a:r>
              <a:rPr lang="ru-RU" sz="1600" dirty="0" smtClean="0">
                <a:solidFill>
                  <a:srgbClr val="FFFFFF"/>
                </a:solidFill>
                <a:latin typeface="Calibri" pitchFamily="34" charset="0"/>
                <a:cs typeface="Calibri" pitchFamily="34" charset="0"/>
              </a:rPr>
              <a:t>в том числе</a:t>
            </a:r>
            <a:r>
              <a:rPr lang="en-US" sz="1600" dirty="0" smtClean="0">
                <a:solidFill>
                  <a:srgbClr val="FFFFFF"/>
                </a:solidFill>
                <a:latin typeface="Calibri" pitchFamily="34" charset="0"/>
                <a:cs typeface="Calibri" pitchFamily="34" charset="0"/>
              </a:rPr>
              <a:t>:</a:t>
            </a:r>
            <a:endParaRPr lang="ru-RU" sz="1600" dirty="0" smtClean="0">
              <a:solidFill>
                <a:srgbClr val="FFFFFF"/>
              </a:solidFill>
              <a:latin typeface="Calibri" pitchFamily="34" charset="0"/>
              <a:cs typeface="Calibri" pitchFamily="34" charset="0"/>
            </a:endParaRPr>
          </a:p>
          <a:p>
            <a:pPr>
              <a:buClr>
                <a:srgbClr val="B2B2B2"/>
              </a:buClr>
              <a:buSzPct val="70000"/>
              <a:buFont typeface="Wingdings" pitchFamily="2" charset="2"/>
              <a:buNone/>
            </a:pPr>
            <a:r>
              <a:rPr lang="en-US" sz="1600" dirty="0" smtClean="0">
                <a:solidFill>
                  <a:srgbClr val="FFFFFF"/>
                </a:solidFill>
                <a:latin typeface="Calibri" pitchFamily="34" charset="0"/>
                <a:cs typeface="Calibri" pitchFamily="34" charset="0"/>
              </a:rPr>
              <a:t> </a:t>
            </a:r>
            <a:r>
              <a:rPr lang="ru-RU" sz="1600" dirty="0" smtClean="0">
                <a:solidFill>
                  <a:srgbClr val="FFFFFF"/>
                </a:solidFill>
                <a:latin typeface="Calibri" pitchFamily="34" charset="0"/>
                <a:cs typeface="Calibri" pitchFamily="34" charset="0"/>
              </a:rPr>
              <a:t> </a:t>
            </a:r>
          </a:p>
          <a:p>
            <a:pPr>
              <a:buClr>
                <a:srgbClr val="B2B2B2"/>
              </a:buClr>
              <a:buSzPct val="70000"/>
            </a:pPr>
            <a:r>
              <a:rPr lang="ru-RU" sz="1600" dirty="0" smtClean="0">
                <a:solidFill>
                  <a:srgbClr val="FFFFFF"/>
                </a:solidFill>
                <a:latin typeface="Calibri" pitchFamily="34" charset="0"/>
                <a:cs typeface="Calibri" pitchFamily="34" charset="0"/>
              </a:rPr>
              <a:t>1) Рост количества статей на </a:t>
            </a:r>
            <a:r>
              <a:rPr lang="en-GB" sz="1600" dirty="0" smtClean="0">
                <a:solidFill>
                  <a:srgbClr val="FFFFFF"/>
                </a:solidFill>
                <a:latin typeface="Calibri" pitchFamily="34" charset="0"/>
                <a:cs typeface="Calibri" pitchFamily="34" charset="0"/>
              </a:rPr>
              <a:t>207</a:t>
            </a:r>
            <a:r>
              <a:rPr lang="en-GB" sz="1600" dirty="0">
                <a:solidFill>
                  <a:srgbClr val="FFFFFF"/>
                </a:solidFill>
                <a:latin typeface="Calibri" pitchFamily="34" charset="0"/>
                <a:cs typeface="Calibri" pitchFamily="34" charset="0"/>
              </a:rPr>
              <a:t>%</a:t>
            </a:r>
          </a:p>
          <a:p>
            <a:pPr>
              <a:buClr>
                <a:srgbClr val="B2B2B2"/>
              </a:buClr>
              <a:buSzPct val="70000"/>
            </a:pPr>
            <a:r>
              <a:rPr lang="ru-RU" sz="1600" dirty="0" smtClean="0">
                <a:solidFill>
                  <a:srgbClr val="FFFFFF"/>
                </a:solidFill>
                <a:latin typeface="Calibri" pitchFamily="34" charset="0"/>
                <a:cs typeface="Calibri" pitchFamily="34" charset="0"/>
              </a:rPr>
              <a:t>2) Рост количества диссертаций на 1</a:t>
            </a:r>
            <a:r>
              <a:rPr lang="en-GB" sz="1600" dirty="0" smtClean="0">
                <a:solidFill>
                  <a:srgbClr val="FFFFFF"/>
                </a:solidFill>
                <a:latin typeface="Calibri" pitchFamily="34" charset="0"/>
                <a:cs typeface="Calibri" pitchFamily="34" charset="0"/>
              </a:rPr>
              <a:t>68</a:t>
            </a:r>
            <a:r>
              <a:rPr lang="en-GB" sz="1600" dirty="0">
                <a:solidFill>
                  <a:srgbClr val="FFFFFF"/>
                </a:solidFill>
                <a:latin typeface="Calibri" pitchFamily="34" charset="0"/>
                <a:cs typeface="Calibri" pitchFamily="34" charset="0"/>
              </a:rPr>
              <a:t>%</a:t>
            </a:r>
          </a:p>
          <a:p>
            <a:pPr>
              <a:buClr>
                <a:srgbClr val="B2B2B2"/>
              </a:buClr>
              <a:buSzPct val="70000"/>
            </a:pPr>
            <a:r>
              <a:rPr lang="ru-RU" sz="1600" dirty="0" smtClean="0">
                <a:solidFill>
                  <a:srgbClr val="FFFFFF"/>
                </a:solidFill>
                <a:latin typeface="Calibri" pitchFamily="34" charset="0"/>
                <a:cs typeface="Calibri" pitchFamily="34" charset="0"/>
              </a:rPr>
              <a:t>3) Увеличение внебюджетного финансирования на 324% </a:t>
            </a:r>
            <a:endParaRPr lang="en-GB" sz="160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126588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498367"/>
            <a:ext cx="9144000" cy="535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7524750" y="604884"/>
            <a:ext cx="1619250" cy="950117"/>
          </a:xfrm>
          <a:prstGeom prst="wedgeRoundRectCallout">
            <a:avLst>
              <a:gd name="adj1" fmla="val 651"/>
              <a:gd name="adj2" fmla="val 89536"/>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400" dirty="0" smtClean="0">
                <a:solidFill>
                  <a:srgbClr val="FF0000"/>
                </a:solidFill>
              </a:rPr>
              <a:t>Различные варианты сортировки</a:t>
            </a:r>
            <a:endParaRPr lang="en-US" sz="1400" dirty="0">
              <a:solidFill>
                <a:srgbClr val="FF0000"/>
              </a:solidFill>
            </a:endParaRPr>
          </a:p>
        </p:txBody>
      </p:sp>
      <p:sp>
        <p:nvSpPr>
          <p:cNvPr id="14" name="Rounded Rectangular Callout 13"/>
          <p:cNvSpPr/>
          <p:nvPr/>
        </p:nvSpPr>
        <p:spPr>
          <a:xfrm>
            <a:off x="4724400" y="539750"/>
            <a:ext cx="2447925" cy="1136650"/>
          </a:xfrm>
          <a:prstGeom prst="wedgeRoundRectCallout">
            <a:avLst>
              <a:gd name="adj1" fmla="val -135694"/>
              <a:gd name="adj2" fmla="val 57465"/>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smtClean="0">
                <a:solidFill>
                  <a:srgbClr val="FF0000"/>
                </a:solidFill>
              </a:rPr>
              <a:t>Отображение поискового запроса (в том числе применных фильтров) и возможность его редактирования</a:t>
            </a:r>
            <a:endParaRPr lang="en-US" sz="1300" dirty="0">
              <a:solidFill>
                <a:srgbClr val="FF0000"/>
              </a:solidFill>
            </a:endParaRPr>
          </a:p>
        </p:txBody>
      </p:sp>
      <p:sp>
        <p:nvSpPr>
          <p:cNvPr id="15" name="Rounded Rectangular Callout 14"/>
          <p:cNvSpPr/>
          <p:nvPr/>
        </p:nvSpPr>
        <p:spPr>
          <a:xfrm>
            <a:off x="1814599" y="3248530"/>
            <a:ext cx="2773892" cy="838200"/>
          </a:xfrm>
          <a:prstGeom prst="wedgeRoundRectCallout">
            <a:avLst>
              <a:gd name="adj1" fmla="val -89796"/>
              <a:gd name="adj2" fmla="val -95908"/>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smtClean="0">
                <a:solidFill>
                  <a:srgbClr val="FF0000"/>
                </a:solidFill>
              </a:rPr>
              <a:t>Возможность фильтрации (ограничение/исключение) по нескольким фильтрам сразу</a:t>
            </a:r>
            <a:endParaRPr lang="en-US" sz="1300" dirty="0">
              <a:solidFill>
                <a:srgbClr val="FF0000"/>
              </a:solidFill>
            </a:endParaRPr>
          </a:p>
        </p:txBody>
      </p:sp>
      <p:sp>
        <p:nvSpPr>
          <p:cNvPr id="7" name="Rounded Rectangular Callout 6"/>
          <p:cNvSpPr/>
          <p:nvPr/>
        </p:nvSpPr>
        <p:spPr>
          <a:xfrm>
            <a:off x="1981200" y="2080419"/>
            <a:ext cx="1524000" cy="891381"/>
          </a:xfrm>
          <a:prstGeom prst="wedgeRoundRectCallout">
            <a:avLst>
              <a:gd name="adj1" fmla="val -78835"/>
              <a:gd name="adj2" fmla="val -20918"/>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smtClean="0">
                <a:solidFill>
                  <a:srgbClr val="FF0000"/>
                </a:solidFill>
              </a:rPr>
              <a:t>Возможность поиска внутри полученных результатов </a:t>
            </a:r>
            <a:endParaRPr lang="en-US" sz="1300" dirty="0">
              <a:solidFill>
                <a:srgbClr val="FF0000"/>
              </a:solidFill>
            </a:endParaRPr>
          </a:p>
        </p:txBody>
      </p:sp>
      <p:sp>
        <p:nvSpPr>
          <p:cNvPr id="8" name="Rounded Rectangular Callout 7"/>
          <p:cNvSpPr/>
          <p:nvPr/>
        </p:nvSpPr>
        <p:spPr>
          <a:xfrm>
            <a:off x="2194454" y="4471193"/>
            <a:ext cx="2286000" cy="838200"/>
          </a:xfrm>
          <a:prstGeom prst="wedgeRoundRectCallout">
            <a:avLst>
              <a:gd name="adj1" fmla="val -66438"/>
              <a:gd name="adj2" fmla="val -24182"/>
              <a:gd name="adj3" fmla="val 16667"/>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ru-RU" sz="1300" dirty="0" smtClean="0">
                <a:solidFill>
                  <a:srgbClr val="FF0000"/>
                </a:solidFill>
              </a:rPr>
              <a:t>Превью результатов фильтрации без перезагрузки страницы</a:t>
            </a:r>
            <a:endParaRPr lang="en-US" sz="1300" dirty="0">
              <a:solidFill>
                <a:srgbClr val="FF0000"/>
              </a:solidFill>
            </a:endParaRPr>
          </a:p>
        </p:txBody>
      </p:sp>
      <p:sp>
        <p:nvSpPr>
          <p:cNvPr id="9" name="Title 1"/>
          <p:cNvSpPr>
            <a:spLocks noGrp="1"/>
          </p:cNvSpPr>
          <p:nvPr>
            <p:ph type="title"/>
          </p:nvPr>
        </p:nvSpPr>
        <p:spPr>
          <a:xfrm>
            <a:off x="228601" y="838200"/>
            <a:ext cx="8396288" cy="457200"/>
          </a:xfrm>
        </p:spPr>
        <p:txBody>
          <a:bodyPr>
            <a:noAutofit/>
          </a:bodyPr>
          <a:lstStyle/>
          <a:p>
            <a:pPr eaLnBrk="1" hangingPunct="1"/>
            <a:r>
              <a:rPr lang="ru-RU" altLang="en-US" sz="2800" dirty="0"/>
              <a:t/>
            </a:r>
            <a:br>
              <a:rPr lang="ru-RU" altLang="en-US" sz="2800" dirty="0"/>
            </a:br>
            <a:r>
              <a:rPr lang="ru-RU" altLang="en-US" sz="2800" dirty="0" smtClean="0"/>
              <a:t>Поиск статей и обзор </a:t>
            </a:r>
            <a:br>
              <a:rPr lang="ru-RU" altLang="en-US" sz="2800" dirty="0" smtClean="0"/>
            </a:br>
            <a:r>
              <a:rPr lang="ru-RU" altLang="en-US" sz="2800" dirty="0" smtClean="0"/>
              <a:t>научных направлений</a:t>
            </a:r>
            <a:endParaRPr lang="en-GB" altLang="en-US" sz="2800" dirty="0" smtClean="0"/>
          </a:p>
        </p:txBody>
      </p:sp>
    </p:spTree>
    <p:extLst>
      <p:ext uri="{BB962C8B-B14F-4D97-AF65-F5344CB8AC3E}">
        <p14:creationId xmlns:p14="http://schemas.microsoft.com/office/powerpoint/2010/main" val="60686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Процесс поиска должен быть документирован</a:t>
            </a:r>
            <a:endParaRPr lang="en-US" dirty="0"/>
          </a:p>
        </p:txBody>
      </p:sp>
      <p:sp>
        <p:nvSpPr>
          <p:cNvPr id="3" name="Content Placeholder 2"/>
          <p:cNvSpPr>
            <a:spLocks noGrp="1"/>
          </p:cNvSpPr>
          <p:nvPr>
            <p:ph type="body" sz="quarter" idx="18"/>
          </p:nvPr>
        </p:nvSpPr>
        <p:spPr/>
        <p:txBody>
          <a:bodyPr>
            <a:normAutofit/>
          </a:bodyPr>
          <a:lstStyle/>
          <a:p>
            <a:pPr marL="0" indent="0">
              <a:buNone/>
            </a:pPr>
            <a:r>
              <a:rPr lang="ru-RU" sz="2400" b="1" dirty="0" smtClean="0"/>
              <a:t>Одно из условия качественного поиска – воспроизводимость. Поэтому сохраняйте</a:t>
            </a:r>
            <a:r>
              <a:rPr lang="en-US" sz="2400" dirty="0" smtClean="0"/>
              <a:t>:</a:t>
            </a:r>
            <a:endParaRPr lang="en-US" sz="2400" dirty="0"/>
          </a:p>
          <a:p>
            <a:pPr marL="342900" indent="-342900">
              <a:buFont typeface="Arial" panose="020B0604020202020204" pitchFamily="34" charset="0"/>
              <a:buChar char="•"/>
            </a:pPr>
            <a:r>
              <a:rPr lang="ru-RU" sz="2400" dirty="0" smtClean="0"/>
              <a:t>Дату и базу данных проведения поиска</a:t>
            </a:r>
            <a:r>
              <a:rPr lang="en-US" sz="2400" dirty="0" smtClean="0"/>
              <a:t>,</a:t>
            </a:r>
            <a:endParaRPr lang="en-US" sz="2400" dirty="0"/>
          </a:p>
          <a:p>
            <a:pPr marL="342900" indent="-342900">
              <a:buFont typeface="Arial" panose="020B0604020202020204" pitchFamily="34" charset="0"/>
              <a:buChar char="•"/>
            </a:pPr>
            <a:r>
              <a:rPr lang="ru-RU" sz="2400" dirty="0" smtClean="0"/>
              <a:t>Используемый поисковый запрос</a:t>
            </a:r>
            <a:r>
              <a:rPr lang="en-US" sz="2400" dirty="0" smtClean="0"/>
              <a:t>,</a:t>
            </a:r>
            <a:endParaRPr lang="en-US" sz="2400" dirty="0"/>
          </a:p>
          <a:p>
            <a:pPr marL="342900" indent="-342900">
              <a:buFont typeface="Arial" panose="020B0604020202020204" pitchFamily="34" charset="0"/>
              <a:buChar char="•"/>
            </a:pPr>
            <a:r>
              <a:rPr lang="ru-RU" sz="2400" dirty="0" smtClean="0"/>
              <a:t>Возможные фильтры, использованные для сужения результатов поиска</a:t>
            </a:r>
            <a:r>
              <a:rPr lang="en-US" sz="2400" dirty="0" smtClean="0"/>
              <a:t>.</a:t>
            </a:r>
            <a:endParaRPr lang="en-US" sz="2400" dirty="0"/>
          </a:p>
          <a:p>
            <a:pPr marL="342900" indent="-342900">
              <a:buFont typeface="Arial" panose="020B0604020202020204" pitchFamily="34" charset="0"/>
              <a:buChar char="•"/>
            </a:pPr>
            <a:r>
              <a:rPr lang="ru-RU" sz="2400" dirty="0" smtClean="0"/>
              <a:t>Количество (или перечень найденных) реферативных записей</a:t>
            </a:r>
            <a:r>
              <a:rPr lang="en-US" sz="2400" dirty="0" smtClean="0"/>
              <a:t>.</a:t>
            </a:r>
            <a:endParaRPr lang="en-US" sz="2400" dirty="0"/>
          </a:p>
          <a:p>
            <a:endParaRPr lang="en-US" dirty="0"/>
          </a:p>
        </p:txBody>
      </p:sp>
    </p:spTree>
    <p:extLst>
      <p:ext uri="{BB962C8B-B14F-4D97-AF65-F5344CB8AC3E}">
        <p14:creationId xmlns:p14="http://schemas.microsoft.com/office/powerpoint/2010/main" val="313915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Пример работы с сохраненными запросами в </a:t>
            </a:r>
            <a:r>
              <a:rPr lang="en-GB" dirty="0" smtClean="0"/>
              <a:t>Scopus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36587"/>
            <a:ext cx="9144000" cy="409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5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06093"/>
            <a:ext cx="9067800" cy="473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291" name="Title 1"/>
          <p:cNvSpPr>
            <a:spLocks noGrp="1"/>
          </p:cNvSpPr>
          <p:nvPr>
            <p:ph type="title"/>
          </p:nvPr>
        </p:nvSpPr>
        <p:spPr>
          <a:xfrm>
            <a:off x="809625" y="328613"/>
            <a:ext cx="7620000" cy="528637"/>
          </a:xfrm>
        </p:spPr>
        <p:txBody>
          <a:bodyPr/>
          <a:lstStyle/>
          <a:p>
            <a:pPr eaLnBrk="1" hangingPunct="1"/>
            <a:r>
              <a:rPr lang="ru-RU" altLang="en-US" sz="2800" dirty="0" smtClean="0">
                <a:latin typeface="Arial" pitchFamily="34" charset="0"/>
                <a:cs typeface="Arial" pitchFamily="34" charset="0"/>
              </a:rPr>
              <a:t>Визуализация данных </a:t>
            </a:r>
            <a:endParaRPr lang="en-US" altLang="en-US" sz="2800" dirty="0" smtClean="0">
              <a:latin typeface="Arial" pitchFamily="34" charset="0"/>
              <a:cs typeface="Arial" pitchFamily="34" charset="0"/>
            </a:endParaRPr>
          </a:p>
        </p:txBody>
      </p:sp>
      <p:sp>
        <p:nvSpPr>
          <p:cNvPr id="5" name="Rectangle 4"/>
          <p:cNvSpPr/>
          <p:nvPr/>
        </p:nvSpPr>
        <p:spPr>
          <a:xfrm>
            <a:off x="4876800" y="1676400"/>
            <a:ext cx="1524000" cy="374745"/>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5475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itle 1"/>
          <p:cNvSpPr>
            <a:spLocks noGrp="1"/>
          </p:cNvSpPr>
          <p:nvPr>
            <p:ph type="title"/>
          </p:nvPr>
        </p:nvSpPr>
        <p:spPr>
          <a:xfrm>
            <a:off x="862013" y="285750"/>
            <a:ext cx="8281987" cy="685800"/>
          </a:xfrm>
        </p:spPr>
        <p:txBody>
          <a:bodyPr/>
          <a:lstStyle/>
          <a:p>
            <a:pPr eaLnBrk="1" hangingPunct="1"/>
            <a:r>
              <a:rPr lang="ru-RU" altLang="en-US" sz="2800" dirty="0" smtClean="0">
                <a:latin typeface="Arial" pitchFamily="34" charset="0"/>
                <a:cs typeface="Arial" pitchFamily="34" charset="0"/>
              </a:rPr>
              <a:t>Визуализация данных </a:t>
            </a:r>
            <a:r>
              <a:rPr lang="en-GB" altLang="en-US" sz="2800" dirty="0" smtClean="0">
                <a:latin typeface="Arial" pitchFamily="34" charset="0"/>
                <a:cs typeface="Arial" pitchFamily="34" charset="0"/>
              </a:rPr>
              <a:t>–</a:t>
            </a:r>
            <a:r>
              <a:rPr lang="ru-RU" altLang="en-US" sz="2800" dirty="0">
                <a:latin typeface="Arial" pitchFamily="34" charset="0"/>
                <a:cs typeface="Arial" pitchFamily="34" charset="0"/>
              </a:rPr>
              <a:t> </a:t>
            </a:r>
            <a:r>
              <a:rPr lang="ru-RU" altLang="en-US" sz="2800" dirty="0" smtClean="0">
                <a:latin typeface="Arial" pitchFamily="34" charset="0"/>
                <a:cs typeface="Arial" pitchFamily="34" charset="0"/>
              </a:rPr>
              <a:t>динамика по годам</a:t>
            </a:r>
            <a:endParaRPr lang="en-US" altLang="en-US" sz="2800" dirty="0" smtClean="0">
              <a:latin typeface="Arial"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4742"/>
            <a:ext cx="9143999" cy="534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57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856" y="305184"/>
            <a:ext cx="8316144" cy="837816"/>
          </a:xfrm>
        </p:spPr>
        <p:txBody>
          <a:bodyPr>
            <a:normAutofit/>
          </a:bodyPr>
          <a:lstStyle/>
          <a:p>
            <a:r>
              <a:rPr lang="ru-RU" altLang="en-US" dirty="0">
                <a:latin typeface="Arial" pitchFamily="34" charset="0"/>
                <a:cs typeface="Arial" pitchFamily="34" charset="0"/>
              </a:rPr>
              <a:t>Визуализация данных </a:t>
            </a:r>
            <a:r>
              <a:rPr lang="en-GB" altLang="en-US" dirty="0">
                <a:latin typeface="Arial" pitchFamily="34" charset="0"/>
                <a:cs typeface="Arial" pitchFamily="34" charset="0"/>
              </a:rPr>
              <a:t>–</a:t>
            </a:r>
            <a:r>
              <a:rPr lang="ru-RU" altLang="en-US" dirty="0">
                <a:latin typeface="Arial" pitchFamily="34" charset="0"/>
                <a:cs typeface="Arial" pitchFamily="34" charset="0"/>
              </a:rPr>
              <a:t> </a:t>
            </a:r>
            <a:r>
              <a:rPr lang="ru-RU" altLang="en-US" dirty="0" smtClean="0">
                <a:latin typeface="Arial" pitchFamily="34" charset="0"/>
                <a:cs typeface="Arial" pitchFamily="34" charset="0"/>
              </a:rPr>
              <a:t>организации-лидеры исследования</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67" y="1219200"/>
            <a:ext cx="903253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582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2" y="990600"/>
            <a:ext cx="9131582"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315" name="Title 1"/>
          <p:cNvSpPr>
            <a:spLocks noGrp="1"/>
          </p:cNvSpPr>
          <p:nvPr>
            <p:ph type="title"/>
          </p:nvPr>
        </p:nvSpPr>
        <p:spPr>
          <a:xfrm>
            <a:off x="862013" y="285750"/>
            <a:ext cx="8281987" cy="685800"/>
          </a:xfrm>
        </p:spPr>
        <p:txBody>
          <a:bodyPr/>
          <a:lstStyle/>
          <a:p>
            <a:pPr eaLnBrk="1" hangingPunct="1"/>
            <a:r>
              <a:rPr lang="ru-RU" altLang="en-US" sz="2800" dirty="0" smtClean="0">
                <a:latin typeface="Arial" pitchFamily="34" charset="0"/>
                <a:cs typeface="Arial" pitchFamily="34" charset="0"/>
              </a:rPr>
              <a:t>Визуализация данных </a:t>
            </a:r>
            <a:r>
              <a:rPr lang="en-GB" altLang="en-US" sz="2800" dirty="0" smtClean="0">
                <a:latin typeface="Arial" pitchFamily="34" charset="0"/>
                <a:cs typeface="Arial" pitchFamily="34" charset="0"/>
              </a:rPr>
              <a:t>– </a:t>
            </a:r>
            <a:r>
              <a:rPr lang="ru-RU" altLang="en-US" sz="2800" dirty="0" smtClean="0">
                <a:latin typeface="Arial" pitchFamily="34" charset="0"/>
                <a:cs typeface="Arial" pitchFamily="34" charset="0"/>
              </a:rPr>
              <a:t>подбор журнала</a:t>
            </a:r>
            <a:endParaRPr lang="en-US" altLang="en-US" sz="2800" dirty="0" smtClean="0">
              <a:latin typeface="Arial" pitchFamily="34" charset="0"/>
              <a:cs typeface="Arial" pitchFamily="34" charset="0"/>
            </a:endParaRPr>
          </a:p>
        </p:txBody>
      </p:sp>
      <p:sp>
        <p:nvSpPr>
          <p:cNvPr id="5" name="Rectangle 4"/>
          <p:cNvSpPr/>
          <p:nvPr/>
        </p:nvSpPr>
        <p:spPr>
          <a:xfrm>
            <a:off x="5486399" y="1295400"/>
            <a:ext cx="3633941" cy="374745"/>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3927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684213" y="425450"/>
            <a:ext cx="7920037" cy="533400"/>
          </a:xfrm>
        </p:spPr>
        <p:txBody>
          <a:bodyPr/>
          <a:lstStyle/>
          <a:p>
            <a:pPr eaLnBrk="1" hangingPunct="1"/>
            <a:r>
              <a:rPr lang="ru-RU" altLang="en-US" sz="2800" smtClean="0">
                <a:cs typeface="Arial" pitchFamily="34" charset="0"/>
              </a:rPr>
              <a:t>Рейтинги журналов </a:t>
            </a:r>
            <a:r>
              <a:rPr lang="en-GB" altLang="en-US" sz="2800" smtClean="0">
                <a:cs typeface="Arial" pitchFamily="34" charset="0"/>
              </a:rPr>
              <a:t>SJR </a:t>
            </a:r>
            <a:r>
              <a:rPr lang="ru-RU" altLang="en-US" sz="2800" smtClean="0">
                <a:cs typeface="Arial" pitchFamily="34" charset="0"/>
              </a:rPr>
              <a:t>и</a:t>
            </a:r>
            <a:r>
              <a:rPr lang="en-GB" altLang="en-US" sz="2800" smtClean="0">
                <a:cs typeface="Arial" pitchFamily="34" charset="0"/>
              </a:rPr>
              <a:t> SNIP</a:t>
            </a:r>
          </a:p>
        </p:txBody>
      </p:sp>
      <p:sp>
        <p:nvSpPr>
          <p:cNvPr id="175107" name="Text Box 3"/>
          <p:cNvSpPr txBox="1">
            <a:spLocks noChangeArrowheads="1"/>
          </p:cNvSpPr>
          <p:nvPr/>
        </p:nvSpPr>
        <p:spPr bwMode="auto">
          <a:xfrm>
            <a:off x="390525" y="4076700"/>
            <a:ext cx="70707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en-GB" altLang="en-US" sz="2400" b="1" u="sng">
                <a:solidFill>
                  <a:schemeClr val="tx1"/>
                </a:solidFill>
                <a:latin typeface="Arial" pitchFamily="34" charset="0"/>
                <a:cs typeface="Arial" pitchFamily="34" charset="0"/>
              </a:rPr>
              <a:t>SCImago Journal Rank – SJR</a:t>
            </a:r>
          </a:p>
          <a:p>
            <a:pPr eaLnBrk="1" hangingPunct="1">
              <a:lnSpc>
                <a:spcPct val="100000"/>
              </a:lnSpc>
              <a:spcBef>
                <a:spcPct val="0"/>
              </a:spcBef>
              <a:buClrTx/>
              <a:buSzTx/>
              <a:buFontTx/>
              <a:buChar char="•"/>
            </a:pPr>
            <a:r>
              <a:rPr lang="en-GB" altLang="en-US" sz="1600" b="1">
                <a:solidFill>
                  <a:schemeClr val="tx1"/>
                </a:solidFill>
                <a:latin typeface="Arial" pitchFamily="34" charset="0"/>
                <a:cs typeface="Arial" pitchFamily="34" charset="0"/>
              </a:rPr>
              <a:t> </a:t>
            </a:r>
            <a:r>
              <a:rPr lang="ru-RU" altLang="en-US" sz="1600" b="1">
                <a:solidFill>
                  <a:schemeClr val="tx1"/>
                </a:solidFill>
                <a:latin typeface="Arial" pitchFamily="34" charset="0"/>
                <a:cs typeface="Arial" pitchFamily="34" charset="0"/>
              </a:rPr>
              <a:t>Разработчик: </a:t>
            </a:r>
            <a:r>
              <a:rPr lang="en-GB" altLang="en-US" sz="1600" b="1">
                <a:solidFill>
                  <a:schemeClr val="tx1"/>
                </a:solidFill>
                <a:latin typeface="Arial" pitchFamily="34" charset="0"/>
                <a:cs typeface="Arial" pitchFamily="34" charset="0"/>
              </a:rPr>
              <a:t>SCImago – Felix de Moya</a:t>
            </a:r>
          </a:p>
          <a:p>
            <a:pPr eaLnBrk="1" hangingPunct="1">
              <a:lnSpc>
                <a:spcPct val="100000"/>
              </a:lnSpc>
              <a:spcBef>
                <a:spcPct val="0"/>
              </a:spcBef>
              <a:buClrTx/>
              <a:buSzTx/>
              <a:buFontTx/>
              <a:buChar char="•"/>
            </a:pPr>
            <a:endParaRPr lang="en-GB" altLang="en-US" sz="1600" b="1">
              <a:solidFill>
                <a:schemeClr val="tx1"/>
              </a:solidFill>
              <a:latin typeface="Arial" pitchFamily="34" charset="0"/>
              <a:cs typeface="Arial" pitchFamily="34" charset="0"/>
            </a:endParaRPr>
          </a:p>
          <a:p>
            <a:pPr eaLnBrk="1" hangingPunct="1">
              <a:lnSpc>
                <a:spcPct val="100000"/>
              </a:lnSpc>
              <a:spcBef>
                <a:spcPct val="0"/>
              </a:spcBef>
              <a:buClrTx/>
              <a:buSzTx/>
              <a:buFontTx/>
              <a:buChar char="•"/>
            </a:pPr>
            <a:r>
              <a:rPr lang="ru-RU" altLang="en-US" sz="1600" b="1">
                <a:solidFill>
                  <a:schemeClr val="tx2"/>
                </a:solidFill>
                <a:latin typeface="Arial" pitchFamily="34" charset="0"/>
                <a:cs typeface="Arial" pitchFamily="34" charset="0"/>
              </a:rPr>
              <a:t> Метрика престижа (</a:t>
            </a:r>
            <a:r>
              <a:rPr lang="en-US" altLang="en-US" sz="1600" b="1">
                <a:solidFill>
                  <a:schemeClr val="tx2"/>
                </a:solidFill>
                <a:latin typeface="Arial" pitchFamily="34" charset="0"/>
                <a:cs typeface="Arial" pitchFamily="34" charset="0"/>
              </a:rPr>
              <a:t>Prestige metrics)</a:t>
            </a:r>
            <a:r>
              <a:rPr lang="en-GB" altLang="en-US" sz="1600" b="1">
                <a:solidFill>
                  <a:schemeClr val="tx2"/>
                </a:solidFill>
                <a:latin typeface="Arial" pitchFamily="34" charset="0"/>
                <a:cs typeface="Arial" pitchFamily="34" charset="0"/>
              </a:rPr>
              <a:t> </a:t>
            </a:r>
            <a:endParaRPr lang="ru-RU" altLang="en-US" sz="1600" b="1">
              <a:solidFill>
                <a:schemeClr val="tx2"/>
              </a:solidFill>
              <a:latin typeface="Arial" pitchFamily="34" charset="0"/>
              <a:cs typeface="Arial" pitchFamily="34" charset="0"/>
            </a:endParaRPr>
          </a:p>
          <a:p>
            <a:pPr eaLnBrk="1" hangingPunct="1">
              <a:lnSpc>
                <a:spcPct val="100000"/>
              </a:lnSpc>
              <a:spcBef>
                <a:spcPct val="0"/>
              </a:spcBef>
              <a:buClrTx/>
              <a:buSzTx/>
              <a:buFontTx/>
              <a:buNone/>
            </a:pPr>
            <a:r>
              <a:rPr lang="ru-RU" altLang="en-US" sz="1600" b="1">
                <a:solidFill>
                  <a:schemeClr val="tx2"/>
                </a:solidFill>
                <a:latin typeface="Arial" pitchFamily="34" charset="0"/>
                <a:cs typeface="Arial" pitchFamily="34" charset="0"/>
              </a:rPr>
              <a:t> </a:t>
            </a:r>
            <a:r>
              <a:rPr lang="ru-RU" altLang="en-US" sz="1600" b="1">
                <a:solidFill>
                  <a:schemeClr val="tx1"/>
                </a:solidFill>
                <a:latin typeface="Arial" pitchFamily="34" charset="0"/>
                <a:cs typeface="Arial" pitchFamily="34" charset="0"/>
              </a:rPr>
              <a:t>Цитирование имеет вес в зависимости от престижа научного источника</a:t>
            </a:r>
            <a:endParaRPr lang="en-GB" altLang="en-US" sz="1600" b="1">
              <a:solidFill>
                <a:schemeClr val="tx1"/>
              </a:solidFill>
              <a:latin typeface="Arial" pitchFamily="34" charset="0"/>
              <a:cs typeface="Arial" pitchFamily="34" charset="0"/>
            </a:endParaRPr>
          </a:p>
          <a:p>
            <a:pPr eaLnBrk="1" hangingPunct="1">
              <a:lnSpc>
                <a:spcPct val="100000"/>
              </a:lnSpc>
              <a:spcBef>
                <a:spcPct val="0"/>
              </a:spcBef>
              <a:buClrTx/>
              <a:buSzTx/>
              <a:buFontTx/>
              <a:buNone/>
            </a:pPr>
            <a:r>
              <a:rPr lang="en-GB" altLang="en-US" sz="1600" b="1">
                <a:solidFill>
                  <a:schemeClr val="tx1"/>
                </a:solidFill>
                <a:latin typeface="Arial" pitchFamily="34" charset="0"/>
                <a:cs typeface="Arial" pitchFamily="34" charset="0"/>
              </a:rPr>
              <a:t> </a:t>
            </a:r>
          </a:p>
          <a:p>
            <a:pPr eaLnBrk="1" hangingPunct="1">
              <a:lnSpc>
                <a:spcPct val="100000"/>
              </a:lnSpc>
              <a:spcBef>
                <a:spcPct val="0"/>
              </a:spcBef>
              <a:buClrTx/>
              <a:buSzTx/>
              <a:buFontTx/>
              <a:buNone/>
            </a:pPr>
            <a:endParaRPr lang="en-GB" altLang="en-US" sz="1600" b="1">
              <a:solidFill>
                <a:schemeClr val="tx1"/>
              </a:solidFill>
              <a:latin typeface="Arial" pitchFamily="34" charset="0"/>
              <a:cs typeface="Arial" pitchFamily="34" charset="0"/>
            </a:endParaRPr>
          </a:p>
        </p:txBody>
      </p:sp>
      <p:pic>
        <p:nvPicPr>
          <p:cNvPr id="17510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813" y="4135438"/>
            <a:ext cx="2038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Text Box 4"/>
          <p:cNvSpPr txBox="1">
            <a:spLocks noChangeArrowheads="1"/>
          </p:cNvSpPr>
          <p:nvPr/>
        </p:nvSpPr>
        <p:spPr bwMode="auto">
          <a:xfrm>
            <a:off x="395288" y="1341438"/>
            <a:ext cx="71278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en-GB" altLang="en-US" sz="2400" b="1" u="sng">
                <a:solidFill>
                  <a:schemeClr val="tx1"/>
                </a:solidFill>
                <a:latin typeface="Arial" pitchFamily="34" charset="0"/>
                <a:cs typeface="Arial" pitchFamily="34" charset="0"/>
              </a:rPr>
              <a:t>Source-Normalized Impact per Paper – SNIP</a:t>
            </a:r>
          </a:p>
          <a:p>
            <a:pPr eaLnBrk="1" hangingPunct="1">
              <a:lnSpc>
                <a:spcPct val="100000"/>
              </a:lnSpc>
              <a:spcBef>
                <a:spcPct val="0"/>
              </a:spcBef>
              <a:buClrTx/>
              <a:buSzTx/>
              <a:buFontTx/>
              <a:buChar char="•"/>
            </a:pPr>
            <a:r>
              <a:rPr lang="en-GB" altLang="en-US" sz="1600" b="1">
                <a:solidFill>
                  <a:schemeClr val="tx1"/>
                </a:solidFill>
                <a:latin typeface="Arial" pitchFamily="34" charset="0"/>
                <a:cs typeface="Arial" pitchFamily="34" charset="0"/>
              </a:rPr>
              <a:t> </a:t>
            </a:r>
            <a:r>
              <a:rPr lang="ru-RU" altLang="en-US" sz="1600" b="1">
                <a:solidFill>
                  <a:schemeClr val="tx1"/>
                </a:solidFill>
                <a:latin typeface="Arial" pitchFamily="34" charset="0"/>
                <a:cs typeface="Arial" pitchFamily="34" charset="0"/>
              </a:rPr>
              <a:t>Разработчик: </a:t>
            </a:r>
            <a:r>
              <a:rPr lang="en-GB" altLang="en-US" sz="1600" b="1">
                <a:solidFill>
                  <a:schemeClr val="tx1"/>
                </a:solidFill>
                <a:latin typeface="Arial" pitchFamily="34" charset="0"/>
                <a:cs typeface="Arial" pitchFamily="34" charset="0"/>
              </a:rPr>
              <a:t>Henk Moed, CWTS</a:t>
            </a:r>
          </a:p>
          <a:p>
            <a:pPr eaLnBrk="1" hangingPunct="1">
              <a:lnSpc>
                <a:spcPct val="100000"/>
              </a:lnSpc>
              <a:spcBef>
                <a:spcPct val="0"/>
              </a:spcBef>
              <a:buClrTx/>
              <a:buSzTx/>
              <a:buFontTx/>
              <a:buChar char="•"/>
            </a:pPr>
            <a:endParaRPr lang="en-GB" altLang="en-US" sz="1600" b="1">
              <a:solidFill>
                <a:schemeClr val="tx1"/>
              </a:solidFill>
              <a:latin typeface="Arial" pitchFamily="34" charset="0"/>
              <a:cs typeface="Arial" pitchFamily="34" charset="0"/>
            </a:endParaRPr>
          </a:p>
          <a:p>
            <a:pPr eaLnBrk="1" hangingPunct="1">
              <a:lnSpc>
                <a:spcPct val="100000"/>
              </a:lnSpc>
              <a:spcBef>
                <a:spcPct val="0"/>
              </a:spcBef>
              <a:buClrTx/>
              <a:buSzTx/>
              <a:buFontTx/>
              <a:buChar char="•"/>
            </a:pPr>
            <a:r>
              <a:rPr lang="ru-RU" altLang="en-US" sz="1600" b="1">
                <a:solidFill>
                  <a:schemeClr val="tx2"/>
                </a:solidFill>
                <a:latin typeface="Arial" pitchFamily="34" charset="0"/>
                <a:cs typeface="Arial" pitchFamily="34" charset="0"/>
              </a:rPr>
              <a:t> Контекстуальный импакт</a:t>
            </a:r>
            <a:r>
              <a:rPr lang="en-US" altLang="en-US" sz="1600" b="1">
                <a:solidFill>
                  <a:schemeClr val="tx2"/>
                </a:solidFill>
                <a:latin typeface="Arial" pitchFamily="34" charset="0"/>
                <a:cs typeface="Arial" pitchFamily="34" charset="0"/>
              </a:rPr>
              <a:t> </a:t>
            </a:r>
            <a:r>
              <a:rPr lang="ru-RU" altLang="en-US" sz="1600" b="1">
                <a:solidFill>
                  <a:schemeClr val="tx2"/>
                </a:solidFill>
                <a:latin typeface="Arial" pitchFamily="34" charset="0"/>
                <a:cs typeface="Arial" pitchFamily="34" charset="0"/>
              </a:rPr>
              <a:t>цитирования (</a:t>
            </a:r>
            <a:r>
              <a:rPr lang="en-GB" altLang="en-US" sz="1600" b="1">
                <a:solidFill>
                  <a:schemeClr val="tx2"/>
                </a:solidFill>
                <a:latin typeface="Arial" pitchFamily="34" charset="0"/>
                <a:cs typeface="Arial" pitchFamily="34" charset="0"/>
              </a:rPr>
              <a:t>Contextual citation impact</a:t>
            </a:r>
            <a:r>
              <a:rPr lang="ru-RU" altLang="en-US" sz="1600" b="1">
                <a:solidFill>
                  <a:schemeClr val="tx2"/>
                </a:solidFill>
                <a:latin typeface="Arial" pitchFamily="34" charset="0"/>
                <a:cs typeface="Arial" pitchFamily="34" charset="0"/>
              </a:rPr>
              <a:t>):</a:t>
            </a:r>
            <a:r>
              <a:rPr lang="en-GB" altLang="en-US" sz="1600" b="1">
                <a:solidFill>
                  <a:schemeClr val="tx2"/>
                </a:solidFill>
                <a:latin typeface="Arial" pitchFamily="34" charset="0"/>
                <a:cs typeface="Arial" pitchFamily="34" charset="0"/>
              </a:rPr>
              <a:t> </a:t>
            </a:r>
          </a:p>
          <a:p>
            <a:pPr lvl="1" eaLnBrk="1" hangingPunct="1">
              <a:lnSpc>
                <a:spcPct val="100000"/>
              </a:lnSpc>
              <a:spcBef>
                <a:spcPct val="0"/>
              </a:spcBef>
              <a:buClrTx/>
              <a:buSzTx/>
              <a:buFontTx/>
              <a:buChar char="•"/>
            </a:pPr>
            <a:r>
              <a:rPr lang="ru-RU" altLang="en-US" sz="1600" b="1">
                <a:solidFill>
                  <a:schemeClr val="tx1"/>
                </a:solidFill>
                <a:latin typeface="Arial" pitchFamily="34" charset="0"/>
                <a:cs typeface="Arial" pitchFamily="34" charset="0"/>
              </a:rPr>
              <a:t> выравнивает различия в вероятности цитирования</a:t>
            </a:r>
            <a:endParaRPr lang="en-GB" altLang="en-US" sz="1600" b="1">
              <a:solidFill>
                <a:schemeClr val="tx1"/>
              </a:solidFill>
              <a:latin typeface="Arial" pitchFamily="34" charset="0"/>
              <a:cs typeface="Arial" pitchFamily="34" charset="0"/>
            </a:endParaRPr>
          </a:p>
          <a:p>
            <a:pPr lvl="1" eaLnBrk="1" hangingPunct="1">
              <a:lnSpc>
                <a:spcPct val="100000"/>
              </a:lnSpc>
              <a:spcBef>
                <a:spcPct val="0"/>
              </a:spcBef>
              <a:buClrTx/>
              <a:buSzTx/>
              <a:buFontTx/>
              <a:buChar char="•"/>
            </a:pPr>
            <a:r>
              <a:rPr lang="ru-RU" altLang="en-US" sz="1600" b="1">
                <a:solidFill>
                  <a:schemeClr val="tx1"/>
                </a:solidFill>
                <a:latin typeface="Arial" pitchFamily="34" charset="0"/>
                <a:cs typeface="Arial" pitchFamily="34" charset="0"/>
              </a:rPr>
              <a:t> выравнивает различия в предметных областях</a:t>
            </a:r>
            <a:endParaRPr lang="en-GB" altLang="en-US" sz="1600" b="1">
              <a:solidFill>
                <a:schemeClr val="tx1"/>
              </a:solidFill>
              <a:latin typeface="Arial" pitchFamily="34" charset="0"/>
              <a:cs typeface="Arial" pitchFamily="34" charset="0"/>
            </a:endParaRPr>
          </a:p>
          <a:p>
            <a:pPr eaLnBrk="1" hangingPunct="1">
              <a:lnSpc>
                <a:spcPct val="100000"/>
              </a:lnSpc>
              <a:spcBef>
                <a:spcPct val="0"/>
              </a:spcBef>
              <a:buClrTx/>
              <a:buSzTx/>
              <a:buFontTx/>
              <a:buNone/>
            </a:pPr>
            <a:endParaRPr lang="en-GB" altLang="en-US" sz="1600" b="1">
              <a:solidFill>
                <a:schemeClr val="tx1"/>
              </a:solidFill>
              <a:latin typeface="Arial" pitchFamily="34" charset="0"/>
              <a:cs typeface="Arial" pitchFamily="34" charset="0"/>
            </a:endParaRPr>
          </a:p>
        </p:txBody>
      </p:sp>
      <p:pic>
        <p:nvPicPr>
          <p:cNvPr id="175110" name="Picture 8" descr="Leiden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1189038"/>
            <a:ext cx="170656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83532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57200" y="1295400"/>
            <a:ext cx="8229600" cy="1143000"/>
          </a:xfrm>
          <a:prstGeom prst="rect">
            <a:avLst/>
          </a:prstGeom>
          <a:noFill/>
          <a:ln w="9525">
            <a:noFill/>
            <a:miter lim="800000"/>
            <a:headEnd/>
            <a:tailEnd/>
          </a:ln>
        </p:spPr>
        <p:txBody>
          <a:bodyPr anchor="b"/>
          <a:lstStyle/>
          <a:p>
            <a:pPr eaLnBrk="0" hangingPunct="0">
              <a:defRPr/>
            </a:pPr>
            <a:endParaRPr lang="en-US" sz="2800" dirty="0">
              <a:solidFill>
                <a:srgbClr val="036635"/>
              </a:solidFill>
              <a:latin typeface="+mj-lt"/>
              <a:ea typeface="+mj-ea"/>
              <a:cs typeface="+mj-cs"/>
            </a:endParaRPr>
          </a:p>
        </p:txBody>
      </p:sp>
      <p:sp>
        <p:nvSpPr>
          <p:cNvPr id="16" name="Line 3"/>
          <p:cNvSpPr>
            <a:spLocks noChangeShapeType="1"/>
          </p:cNvSpPr>
          <p:nvPr/>
        </p:nvSpPr>
        <p:spPr bwMode="auto">
          <a:xfrm flipV="1">
            <a:off x="2863850" y="2997200"/>
            <a:ext cx="3017838"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AutoShape 4"/>
          <p:cNvSpPr>
            <a:spLocks noChangeArrowheads="1"/>
          </p:cNvSpPr>
          <p:nvPr/>
        </p:nvSpPr>
        <p:spPr bwMode="auto">
          <a:xfrm>
            <a:off x="2921000" y="3300413"/>
            <a:ext cx="2982913" cy="431800"/>
          </a:xfrm>
          <a:prstGeom prst="octagon">
            <a:avLst>
              <a:gd name="adj" fmla="val 29287"/>
            </a:avLst>
          </a:prstGeom>
          <a:solidFill>
            <a:schemeClr val="tx2"/>
          </a:solidFill>
          <a:ln w="9525">
            <a:solidFill>
              <a:schemeClr val="bg1"/>
            </a:solidFill>
            <a:miter lim="800000"/>
            <a:headEnd/>
            <a:tailEnd/>
          </a:ln>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endParaRPr lang="nl-NL" altLang="en-US" sz="1800">
              <a:solidFill>
                <a:schemeClr val="bg1"/>
              </a:solidFill>
              <a:latin typeface="Arial" pitchFamily="34" charset="0"/>
            </a:endParaRPr>
          </a:p>
        </p:txBody>
      </p:sp>
      <p:sp>
        <p:nvSpPr>
          <p:cNvPr id="176133" name="Rectangle 10"/>
          <p:cNvSpPr>
            <a:spLocks noChangeArrowheads="1"/>
          </p:cNvSpPr>
          <p:nvPr/>
        </p:nvSpPr>
        <p:spPr bwMode="auto">
          <a:xfrm>
            <a:off x="2921000" y="2219325"/>
            <a:ext cx="360363" cy="576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endParaRPr lang="nl-NL" altLang="en-US" sz="1800">
              <a:solidFill>
                <a:schemeClr val="tx1"/>
              </a:solidFill>
              <a:latin typeface="Arial" pitchFamily="34" charset="0"/>
            </a:endParaRPr>
          </a:p>
        </p:txBody>
      </p:sp>
      <p:sp>
        <p:nvSpPr>
          <p:cNvPr id="176134" name="Rectangle 11"/>
          <p:cNvSpPr>
            <a:spLocks noChangeArrowheads="1"/>
          </p:cNvSpPr>
          <p:nvPr/>
        </p:nvSpPr>
        <p:spPr bwMode="auto">
          <a:xfrm>
            <a:off x="3857625" y="1498600"/>
            <a:ext cx="358775" cy="1296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endParaRPr lang="nl-NL" altLang="en-US" sz="1800">
              <a:solidFill>
                <a:schemeClr val="tx1"/>
              </a:solidFill>
              <a:latin typeface="Arial" pitchFamily="34" charset="0"/>
            </a:endParaRPr>
          </a:p>
        </p:txBody>
      </p:sp>
      <p:sp>
        <p:nvSpPr>
          <p:cNvPr id="176135" name="Rectangle 12"/>
          <p:cNvSpPr>
            <a:spLocks noChangeArrowheads="1"/>
          </p:cNvSpPr>
          <p:nvPr/>
        </p:nvSpPr>
        <p:spPr bwMode="auto">
          <a:xfrm>
            <a:off x="4721225" y="2651125"/>
            <a:ext cx="288925" cy="144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endParaRPr lang="nl-NL" altLang="en-US" sz="1800">
              <a:solidFill>
                <a:schemeClr val="tx1"/>
              </a:solidFill>
              <a:latin typeface="Arial" pitchFamily="34" charset="0"/>
            </a:endParaRPr>
          </a:p>
        </p:txBody>
      </p:sp>
      <p:sp>
        <p:nvSpPr>
          <p:cNvPr id="176136" name="Rectangle 13"/>
          <p:cNvSpPr>
            <a:spLocks noChangeArrowheads="1"/>
          </p:cNvSpPr>
          <p:nvPr/>
        </p:nvSpPr>
        <p:spPr bwMode="auto">
          <a:xfrm>
            <a:off x="5513388" y="2003425"/>
            <a:ext cx="360362" cy="792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endParaRPr lang="nl-NL" altLang="en-US" sz="1800">
              <a:solidFill>
                <a:schemeClr val="tx1"/>
              </a:solidFill>
              <a:latin typeface="Arial" pitchFamily="34" charset="0"/>
            </a:endParaRPr>
          </a:p>
        </p:txBody>
      </p:sp>
      <p:sp>
        <p:nvSpPr>
          <p:cNvPr id="176137" name="Rectangle 23"/>
          <p:cNvSpPr>
            <a:spLocks noChangeArrowheads="1"/>
          </p:cNvSpPr>
          <p:nvPr/>
        </p:nvSpPr>
        <p:spPr bwMode="auto">
          <a:xfrm>
            <a:off x="3424238" y="2579688"/>
            <a:ext cx="215900" cy="215900"/>
          </a:xfrm>
          <a:prstGeom prst="rect">
            <a:avLst/>
          </a:prstGeom>
          <a:solidFill>
            <a:schemeClr val="bg1"/>
          </a:solidFill>
          <a:ln w="9525">
            <a:solidFill>
              <a:schemeClr val="bg1"/>
            </a:solidFill>
            <a:miter lim="800000"/>
            <a:headEnd/>
            <a:tailEnd/>
          </a:ln>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en-US" altLang="en-US">
                <a:solidFill>
                  <a:schemeClr val="tx1"/>
                </a:solidFill>
                <a:latin typeface="Arial" pitchFamily="34" charset="0"/>
              </a:rPr>
              <a:t>+</a:t>
            </a:r>
          </a:p>
        </p:txBody>
      </p:sp>
      <p:sp>
        <p:nvSpPr>
          <p:cNvPr id="176138" name="Rectangle 24"/>
          <p:cNvSpPr>
            <a:spLocks noChangeArrowheads="1"/>
          </p:cNvSpPr>
          <p:nvPr/>
        </p:nvSpPr>
        <p:spPr bwMode="auto">
          <a:xfrm>
            <a:off x="4360863" y="2579688"/>
            <a:ext cx="215900" cy="215900"/>
          </a:xfrm>
          <a:prstGeom prst="rect">
            <a:avLst/>
          </a:prstGeom>
          <a:solidFill>
            <a:schemeClr val="bg1"/>
          </a:solidFill>
          <a:ln w="9525">
            <a:solidFill>
              <a:schemeClr val="bg1"/>
            </a:solidFill>
            <a:miter lim="800000"/>
            <a:headEnd/>
            <a:tailEnd/>
          </a:ln>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en-US" altLang="en-US">
                <a:solidFill>
                  <a:schemeClr val="tx1"/>
                </a:solidFill>
                <a:latin typeface="Arial" pitchFamily="34" charset="0"/>
              </a:rPr>
              <a:t>+</a:t>
            </a:r>
          </a:p>
        </p:txBody>
      </p:sp>
      <p:sp>
        <p:nvSpPr>
          <p:cNvPr id="176139" name="Rectangle 25"/>
          <p:cNvSpPr>
            <a:spLocks noChangeArrowheads="1"/>
          </p:cNvSpPr>
          <p:nvPr/>
        </p:nvSpPr>
        <p:spPr bwMode="auto">
          <a:xfrm>
            <a:off x="5087938" y="2579688"/>
            <a:ext cx="215900" cy="215900"/>
          </a:xfrm>
          <a:prstGeom prst="rect">
            <a:avLst/>
          </a:prstGeom>
          <a:solidFill>
            <a:schemeClr val="bg1"/>
          </a:solidFill>
          <a:ln w="9525">
            <a:solidFill>
              <a:schemeClr val="bg1"/>
            </a:solidFill>
            <a:miter lim="800000"/>
            <a:headEnd/>
            <a:tailEnd/>
          </a:ln>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en-US" altLang="en-US">
                <a:solidFill>
                  <a:schemeClr val="tx1"/>
                </a:solidFill>
                <a:latin typeface="Arial" pitchFamily="34" charset="0"/>
              </a:rPr>
              <a:t>+</a:t>
            </a:r>
          </a:p>
        </p:txBody>
      </p:sp>
      <p:sp>
        <p:nvSpPr>
          <p:cNvPr id="176140" name="TextBox 46"/>
          <p:cNvSpPr txBox="1">
            <a:spLocks noChangeArrowheads="1"/>
          </p:cNvSpPr>
          <p:nvPr/>
        </p:nvSpPr>
        <p:spPr bwMode="auto">
          <a:xfrm>
            <a:off x="131005" y="2103614"/>
            <a:ext cx="20025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ru-RU" altLang="en-US" sz="2000" b="1" dirty="0" smtClean="0">
                <a:solidFill>
                  <a:schemeClr val="tx2"/>
                </a:solidFill>
                <a:latin typeface="Arial" pitchFamily="34" charset="0"/>
                <a:cs typeface="Arial" pitchFamily="34" charset="0"/>
              </a:rPr>
              <a:t>Цитирование журнала</a:t>
            </a:r>
            <a:endParaRPr lang="en-US" altLang="en-US" sz="2000" b="1" dirty="0">
              <a:solidFill>
                <a:schemeClr val="tx2"/>
              </a:solidFill>
              <a:latin typeface="Arial" pitchFamily="34" charset="0"/>
              <a:cs typeface="Arial" pitchFamily="34" charset="0"/>
            </a:endParaRPr>
          </a:p>
        </p:txBody>
      </p:sp>
      <p:sp>
        <p:nvSpPr>
          <p:cNvPr id="48" name="TextBox 47"/>
          <p:cNvSpPr txBox="1">
            <a:spLocks noChangeArrowheads="1"/>
          </p:cNvSpPr>
          <p:nvPr/>
        </p:nvSpPr>
        <p:spPr bwMode="auto">
          <a:xfrm>
            <a:off x="171450" y="3178175"/>
            <a:ext cx="27289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r>
              <a:rPr lang="ru-RU" altLang="en-US" sz="2000" b="1" dirty="0" smtClean="0">
                <a:solidFill>
                  <a:schemeClr val="tx2"/>
                </a:solidFill>
                <a:latin typeface="Arial" pitchFamily="34" charset="0"/>
                <a:cs typeface="Arial" pitchFamily="34" charset="0"/>
              </a:rPr>
              <a:t>Потенциал цитирования в конкретной области</a:t>
            </a:r>
            <a:endParaRPr lang="en-US" altLang="en-US" sz="2000" b="1" dirty="0">
              <a:solidFill>
                <a:schemeClr val="tx2"/>
              </a:solidFill>
              <a:latin typeface="Arial" pitchFamily="34" charset="0"/>
              <a:cs typeface="Arial" pitchFamily="34" charset="0"/>
            </a:endParaRPr>
          </a:p>
        </p:txBody>
      </p:sp>
      <p:sp>
        <p:nvSpPr>
          <p:cNvPr id="46" name="TextBox 45"/>
          <p:cNvSpPr txBox="1"/>
          <p:nvPr/>
        </p:nvSpPr>
        <p:spPr>
          <a:xfrm>
            <a:off x="6445250" y="2507456"/>
            <a:ext cx="2219325" cy="923330"/>
          </a:xfrm>
          <a:prstGeom prst="rect">
            <a:avLst/>
          </a:prstGeom>
          <a:solidFill>
            <a:schemeClr val="bg2">
              <a:lumMod val="90000"/>
            </a:schemeClr>
          </a:solidFill>
          <a:ln w="28575">
            <a:solidFill>
              <a:schemeClr val="bg2">
                <a:lumMod val="25000"/>
              </a:schemeClr>
            </a:solidFill>
          </a:ln>
        </p:spPr>
        <p:txBody>
          <a:bodyPr wrap="square">
            <a:spAutoFit/>
          </a:bodyPr>
          <a:lstStyle/>
          <a:p>
            <a:pPr>
              <a:defRPr/>
            </a:pPr>
            <a:r>
              <a:rPr lang="ru-RU" dirty="0" smtClean="0">
                <a:solidFill>
                  <a:schemeClr val="bg2">
                    <a:lumMod val="25000"/>
                  </a:schemeClr>
                </a:solidFill>
                <a:latin typeface="Arial Rounded MT Bold" pitchFamily="34" charset="0"/>
                <a:cs typeface="Arial" charset="0"/>
              </a:rPr>
              <a:t>Только рецензируемые статьи</a:t>
            </a:r>
            <a:endParaRPr lang="en-US" dirty="0">
              <a:solidFill>
                <a:schemeClr val="bg2">
                  <a:lumMod val="25000"/>
                </a:schemeClr>
              </a:solidFill>
              <a:latin typeface="Arial Rounded MT Bold" pitchFamily="34" charset="0"/>
              <a:cs typeface="Arial" charset="0"/>
            </a:endParaRPr>
          </a:p>
        </p:txBody>
      </p:sp>
      <p:cxnSp>
        <p:nvCxnSpPr>
          <p:cNvPr id="50" name="Straight Arrow Connector 49"/>
          <p:cNvCxnSpPr/>
          <p:nvPr/>
        </p:nvCxnSpPr>
        <p:spPr>
          <a:xfrm flipH="1">
            <a:off x="5983288" y="2714625"/>
            <a:ext cx="461962" cy="0"/>
          </a:xfrm>
          <a:prstGeom prst="straightConnector1">
            <a:avLst/>
          </a:prstGeom>
          <a:solidFill>
            <a:schemeClr val="bg2">
              <a:lumMod val="90000"/>
            </a:schemeClr>
          </a:solidFill>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988050" y="3330575"/>
            <a:ext cx="463550" cy="0"/>
          </a:xfrm>
          <a:prstGeom prst="straightConnector1">
            <a:avLst/>
          </a:prstGeom>
          <a:solidFill>
            <a:schemeClr val="bg2">
              <a:lumMod val="90000"/>
            </a:schemeClr>
          </a:solidFill>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150" name="Title 1"/>
          <p:cNvSpPr>
            <a:spLocks noGrp="1"/>
          </p:cNvSpPr>
          <p:nvPr>
            <p:ph type="title"/>
          </p:nvPr>
        </p:nvSpPr>
        <p:spPr>
          <a:xfrm>
            <a:off x="457200" y="333375"/>
            <a:ext cx="8494713" cy="773113"/>
          </a:xfrm>
        </p:spPr>
        <p:txBody>
          <a:bodyPr/>
          <a:lstStyle/>
          <a:p>
            <a:pPr eaLnBrk="1" hangingPunct="1"/>
            <a:r>
              <a:rPr lang="en-GB" altLang="en-US" sz="2200" smtClean="0">
                <a:cs typeface="Arial" pitchFamily="34" charset="0"/>
              </a:rPr>
              <a:t>SNIP: </a:t>
            </a:r>
            <a:r>
              <a:rPr lang="ru-RU" altLang="en-US" sz="2200" smtClean="0">
                <a:cs typeface="Arial" pitchFamily="34" charset="0"/>
              </a:rPr>
              <a:t>Импакт фактор нормализованный по источнику (</a:t>
            </a:r>
            <a:r>
              <a:rPr lang="en-GB" altLang="en-US" sz="2200" smtClean="0">
                <a:cs typeface="Arial" pitchFamily="34" charset="0"/>
              </a:rPr>
              <a:t>Source-normalized impact per paper</a:t>
            </a:r>
            <a:r>
              <a:rPr lang="ru-RU" altLang="en-US" sz="2200" smtClean="0">
                <a:cs typeface="Arial" pitchFamily="34" charset="0"/>
              </a:rPr>
              <a:t>)</a:t>
            </a:r>
            <a:endParaRPr lang="en-GB" altLang="en-US" sz="2200" smtClean="0">
              <a:cs typeface="Arial"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670726504"/>
              </p:ext>
            </p:extLst>
          </p:nvPr>
        </p:nvGraphicFramePr>
        <p:xfrm>
          <a:off x="298449" y="5334000"/>
          <a:ext cx="8388351" cy="1112838"/>
        </p:xfrm>
        <a:graphic>
          <a:graphicData uri="http://schemas.openxmlformats.org/drawingml/2006/table">
            <a:tbl>
              <a:tblPr firstRow="1" bandRow="1">
                <a:tableStyleId>{5C22544A-7EE6-4342-B048-85BDC9FD1C3A}</a:tableStyleId>
              </a:tblPr>
              <a:tblGrid>
                <a:gridCol w="3578981"/>
                <a:gridCol w="947137"/>
                <a:gridCol w="1121323"/>
                <a:gridCol w="2740910"/>
              </a:tblGrid>
              <a:tr h="370946">
                <a:tc>
                  <a:txBody>
                    <a:bodyPr/>
                    <a:lstStyle/>
                    <a:p>
                      <a:r>
                        <a:rPr lang="en-GB" sz="1800" dirty="0" smtClean="0"/>
                        <a:t>Journal</a:t>
                      </a:r>
                      <a:endParaRPr lang="en-US" sz="1800" dirty="0"/>
                    </a:p>
                  </a:txBody>
                  <a:tcPr marL="91448" marR="91448" marT="45733" marB="45733"/>
                </a:tc>
                <a:tc>
                  <a:txBody>
                    <a:bodyPr/>
                    <a:lstStyle/>
                    <a:p>
                      <a:r>
                        <a:rPr lang="en-GB" sz="1800" dirty="0" smtClean="0"/>
                        <a:t>RIP</a:t>
                      </a:r>
                      <a:endParaRPr lang="en-US" sz="1800" dirty="0"/>
                    </a:p>
                  </a:txBody>
                  <a:tcPr marL="91448" marR="91448" marT="45733" marB="45733"/>
                </a:tc>
                <a:tc>
                  <a:txBody>
                    <a:bodyPr/>
                    <a:lstStyle/>
                    <a:p>
                      <a:r>
                        <a:rPr lang="en-GB" sz="1800" dirty="0" smtClean="0"/>
                        <a:t>Cit.</a:t>
                      </a:r>
                      <a:r>
                        <a:rPr lang="en-GB" sz="1800" baseline="0" dirty="0" smtClean="0"/>
                        <a:t> Pot.</a:t>
                      </a:r>
                      <a:endParaRPr lang="en-US" sz="1800" dirty="0"/>
                    </a:p>
                  </a:txBody>
                  <a:tcPr marL="91448" marR="91448" marT="45733" marB="45733"/>
                </a:tc>
                <a:tc>
                  <a:txBody>
                    <a:bodyPr/>
                    <a:lstStyle/>
                    <a:p>
                      <a:r>
                        <a:rPr lang="en-GB" sz="1800" dirty="0" smtClean="0"/>
                        <a:t>SNIP</a:t>
                      </a:r>
                      <a:r>
                        <a:rPr lang="en-GB" sz="1800" baseline="0" dirty="0" smtClean="0"/>
                        <a:t> </a:t>
                      </a:r>
                      <a:r>
                        <a:rPr lang="en-GB" sz="1800" dirty="0" smtClean="0"/>
                        <a:t>(RIP/Cit.</a:t>
                      </a:r>
                      <a:r>
                        <a:rPr lang="en-GB" sz="1800" baseline="0" dirty="0" smtClean="0"/>
                        <a:t> Pot.)</a:t>
                      </a:r>
                      <a:endParaRPr lang="en-US" sz="1800" dirty="0"/>
                    </a:p>
                  </a:txBody>
                  <a:tcPr marL="91448" marR="91448" marT="45733" marB="45733"/>
                </a:tc>
              </a:tr>
              <a:tr h="370946">
                <a:tc>
                  <a:txBody>
                    <a:bodyPr/>
                    <a:lstStyle/>
                    <a:p>
                      <a:r>
                        <a:rPr lang="en-GB" sz="1800" dirty="0" err="1" smtClean="0">
                          <a:solidFill>
                            <a:schemeClr val="tx1"/>
                          </a:solidFill>
                        </a:rPr>
                        <a:t>Inventiones</a:t>
                      </a:r>
                      <a:r>
                        <a:rPr lang="en-GB" sz="1800" dirty="0" smtClean="0">
                          <a:solidFill>
                            <a:schemeClr val="tx1"/>
                          </a:solidFill>
                        </a:rPr>
                        <a:t> </a:t>
                      </a:r>
                      <a:r>
                        <a:rPr lang="en-GB" sz="1800" dirty="0" err="1" smtClean="0">
                          <a:solidFill>
                            <a:schemeClr val="tx1"/>
                          </a:solidFill>
                        </a:rPr>
                        <a:t>Mathematicae</a:t>
                      </a:r>
                      <a:endParaRPr lang="en-GB" sz="1800" dirty="0" smtClean="0">
                        <a:solidFill>
                          <a:schemeClr val="tx1"/>
                        </a:solidFill>
                      </a:endParaRPr>
                    </a:p>
                  </a:txBody>
                  <a:tcPr marL="91448" marR="91448" marT="45733" marB="45733"/>
                </a:tc>
                <a:tc>
                  <a:txBody>
                    <a:bodyPr/>
                    <a:lstStyle/>
                    <a:p>
                      <a:r>
                        <a:rPr lang="en-GB" sz="1800" dirty="0" smtClean="0">
                          <a:solidFill>
                            <a:schemeClr val="tx1"/>
                          </a:solidFill>
                        </a:rPr>
                        <a:t>1.5</a:t>
                      </a:r>
                      <a:endParaRPr lang="en-US" sz="1800" dirty="0">
                        <a:solidFill>
                          <a:schemeClr val="tx1"/>
                        </a:solidFill>
                      </a:endParaRPr>
                    </a:p>
                  </a:txBody>
                  <a:tcPr marL="91448" marR="91448" marT="45733" marB="45733"/>
                </a:tc>
                <a:tc>
                  <a:txBody>
                    <a:bodyPr/>
                    <a:lstStyle/>
                    <a:p>
                      <a:r>
                        <a:rPr lang="en-GB" sz="1800" dirty="0" smtClean="0">
                          <a:solidFill>
                            <a:schemeClr val="tx1"/>
                          </a:solidFill>
                        </a:rPr>
                        <a:t>0.4</a:t>
                      </a:r>
                      <a:endParaRPr lang="en-US" sz="1800" dirty="0">
                        <a:solidFill>
                          <a:schemeClr val="tx1"/>
                        </a:solidFill>
                      </a:endParaRPr>
                    </a:p>
                  </a:txBody>
                  <a:tcPr marL="91448" marR="91448" marT="45733" marB="45733"/>
                </a:tc>
                <a:tc>
                  <a:txBody>
                    <a:bodyPr/>
                    <a:lstStyle/>
                    <a:p>
                      <a:pPr algn="ctr"/>
                      <a:r>
                        <a:rPr lang="en-GB" sz="1800" dirty="0" smtClean="0">
                          <a:solidFill>
                            <a:schemeClr val="tx1"/>
                          </a:solidFill>
                        </a:rPr>
                        <a:t>3.8</a:t>
                      </a:r>
                      <a:endParaRPr lang="en-US" sz="1800" dirty="0">
                        <a:solidFill>
                          <a:schemeClr val="tx1"/>
                        </a:solidFill>
                      </a:endParaRPr>
                    </a:p>
                  </a:txBody>
                  <a:tcPr marL="91448" marR="91448" marT="45733" marB="45733"/>
                </a:tc>
              </a:tr>
              <a:tr h="370946">
                <a:tc>
                  <a:txBody>
                    <a:bodyPr/>
                    <a:lstStyle/>
                    <a:p>
                      <a:r>
                        <a:rPr lang="en-US" sz="1800" dirty="0" smtClean="0">
                          <a:solidFill>
                            <a:schemeClr val="tx1"/>
                          </a:solidFill>
                        </a:rPr>
                        <a:t>Molecular Cell</a:t>
                      </a:r>
                    </a:p>
                  </a:txBody>
                  <a:tcPr marL="91448" marR="91448" marT="45733" marB="45733"/>
                </a:tc>
                <a:tc>
                  <a:txBody>
                    <a:bodyPr/>
                    <a:lstStyle/>
                    <a:p>
                      <a:r>
                        <a:rPr lang="en-GB" sz="1800" dirty="0" smtClean="0">
                          <a:solidFill>
                            <a:schemeClr val="tx1"/>
                          </a:solidFill>
                        </a:rPr>
                        <a:t>13.0</a:t>
                      </a:r>
                      <a:endParaRPr lang="en-US" sz="1800" dirty="0" smtClean="0">
                        <a:solidFill>
                          <a:schemeClr val="tx1"/>
                        </a:solidFill>
                      </a:endParaRPr>
                    </a:p>
                  </a:txBody>
                  <a:tcPr marL="91448" marR="91448" marT="45733" marB="45733"/>
                </a:tc>
                <a:tc>
                  <a:txBody>
                    <a:bodyPr/>
                    <a:lstStyle/>
                    <a:p>
                      <a:r>
                        <a:rPr lang="en-GB" sz="1800" dirty="0" smtClean="0">
                          <a:solidFill>
                            <a:schemeClr val="tx1"/>
                          </a:solidFill>
                        </a:rPr>
                        <a:t>3.2</a:t>
                      </a:r>
                      <a:endParaRPr lang="en-US" sz="1800" dirty="0" smtClean="0">
                        <a:solidFill>
                          <a:schemeClr val="tx1"/>
                        </a:solidFill>
                      </a:endParaRPr>
                    </a:p>
                  </a:txBody>
                  <a:tcPr marL="91448" marR="91448" marT="45733" marB="45733"/>
                </a:tc>
                <a:tc>
                  <a:txBody>
                    <a:bodyPr/>
                    <a:lstStyle/>
                    <a:p>
                      <a:pPr algn="ctr"/>
                      <a:r>
                        <a:rPr lang="en-GB" sz="1800" dirty="0" smtClean="0">
                          <a:solidFill>
                            <a:schemeClr val="tx1"/>
                          </a:solidFill>
                        </a:rPr>
                        <a:t>4.0</a:t>
                      </a:r>
                      <a:endParaRPr lang="en-US" sz="1800" dirty="0">
                        <a:solidFill>
                          <a:schemeClr val="tx1"/>
                        </a:solidFill>
                      </a:endParaRPr>
                    </a:p>
                  </a:txBody>
                  <a:tcPr marL="91448" marR="91448" marT="45733" marB="45733"/>
                </a:tc>
              </a:tr>
            </a:tbl>
          </a:graphicData>
        </a:graphic>
      </p:graphicFrame>
      <p:sp>
        <p:nvSpPr>
          <p:cNvPr id="24" name="TextBox 163"/>
          <p:cNvSpPr txBox="1"/>
          <p:nvPr/>
        </p:nvSpPr>
        <p:spPr>
          <a:xfrm>
            <a:off x="178071" y="4919246"/>
            <a:ext cx="869845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ru-RU" sz="1600" b="1" kern="0" dirty="0" smtClean="0">
                <a:solidFill>
                  <a:sysClr val="windowText" lastClr="000000"/>
                </a:solidFill>
              </a:rPr>
              <a:t>Пример сравнения математического и биологического журналов</a:t>
            </a:r>
            <a:endParaRPr kumimoji="0" lang="en-US" sz="1600" b="1" i="0"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632521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48"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439628854"/>
              </p:ext>
            </p:extLst>
          </p:nvPr>
        </p:nvGraphicFramePr>
        <p:xfrm>
          <a:off x="214313" y="857250"/>
          <a:ext cx="8715376" cy="5883600"/>
        </p:xfrm>
        <a:graphic>
          <a:graphicData uri="http://schemas.openxmlformats.org/drawingml/2006/table">
            <a:tbl>
              <a:tblPr firstRow="1" bandRow="1">
                <a:tableStyleId>{5C22544A-7EE6-4342-B048-85BDC9FD1C3A}</a:tableStyleId>
              </a:tblPr>
              <a:tblGrid>
                <a:gridCol w="2178844"/>
                <a:gridCol w="2407443"/>
                <a:gridCol w="2438400"/>
                <a:gridCol w="1690689"/>
              </a:tblGrid>
              <a:tr h="365757">
                <a:tc>
                  <a:txBody>
                    <a:bodyPr/>
                    <a:lstStyle/>
                    <a:p>
                      <a:pPr algn="ctr"/>
                      <a:r>
                        <a:rPr lang="ru-RU" sz="1800" dirty="0" smtClean="0"/>
                        <a:t>Аспект</a:t>
                      </a:r>
                      <a:endParaRPr lang="ru-RU" sz="1800" dirty="0"/>
                    </a:p>
                  </a:txBody>
                  <a:tcPr marL="91439" marR="91439" anchor="ctr"/>
                </a:tc>
                <a:tc>
                  <a:txBody>
                    <a:bodyPr/>
                    <a:lstStyle/>
                    <a:p>
                      <a:pPr algn="ctr"/>
                      <a:r>
                        <a:rPr lang="en-US" sz="1800" dirty="0" smtClean="0"/>
                        <a:t>SJR</a:t>
                      </a:r>
                      <a:endParaRPr lang="ru-RU" sz="1800" dirty="0"/>
                    </a:p>
                  </a:txBody>
                  <a:tcPr marL="91439" marR="91439" anchor="ctr"/>
                </a:tc>
                <a:tc>
                  <a:txBody>
                    <a:bodyPr/>
                    <a:lstStyle/>
                    <a:p>
                      <a:pPr algn="ctr"/>
                      <a:r>
                        <a:rPr lang="en-US" sz="1800" dirty="0" smtClean="0"/>
                        <a:t>SNIP</a:t>
                      </a:r>
                      <a:endParaRPr lang="ru-RU" sz="1800" dirty="0"/>
                    </a:p>
                  </a:txBody>
                  <a:tcPr marL="91439" marR="91439" anchor="ctr"/>
                </a:tc>
                <a:tc>
                  <a:txBody>
                    <a:bodyPr/>
                    <a:lstStyle/>
                    <a:p>
                      <a:pPr algn="ctr"/>
                      <a:r>
                        <a:rPr lang="en-US" sz="1800" dirty="0" smtClean="0"/>
                        <a:t>JIF</a:t>
                      </a:r>
                      <a:endParaRPr lang="ru-RU" sz="1800" dirty="0"/>
                    </a:p>
                  </a:txBody>
                  <a:tcPr marL="91439" marR="91439" anchor="ctr"/>
                </a:tc>
              </a:tr>
              <a:tr h="491493">
                <a:tc>
                  <a:txBody>
                    <a:bodyPr/>
                    <a:lstStyle/>
                    <a:p>
                      <a:pPr algn="l"/>
                      <a:r>
                        <a:rPr lang="ru-RU" sz="1600" dirty="0" smtClean="0"/>
                        <a:t>Публикационное окно</a:t>
                      </a:r>
                      <a:endParaRPr lang="ru-RU" sz="1600" dirty="0"/>
                    </a:p>
                  </a:txBody>
                  <a:tcPr marL="91439" marR="91439" anchor="ctr"/>
                </a:tc>
                <a:tc>
                  <a:txBody>
                    <a:bodyPr/>
                    <a:lstStyle/>
                    <a:p>
                      <a:pPr algn="l"/>
                      <a:r>
                        <a:rPr lang="ru-RU" sz="1600" dirty="0" smtClean="0"/>
                        <a:t>3 года</a:t>
                      </a:r>
                      <a:endParaRPr lang="ru-RU" sz="1600" dirty="0"/>
                    </a:p>
                  </a:txBody>
                  <a:tcPr marL="91439" marR="91439" anchor="ctr"/>
                </a:tc>
                <a:tc>
                  <a:txBody>
                    <a:bodyPr/>
                    <a:lstStyle/>
                    <a:p>
                      <a:pPr algn="l"/>
                      <a:r>
                        <a:rPr lang="ru-RU" sz="1600" dirty="0" smtClean="0"/>
                        <a:t>3 года</a:t>
                      </a:r>
                      <a:endParaRPr lang="ru-RU" sz="1600" dirty="0"/>
                    </a:p>
                  </a:txBody>
                  <a:tcPr marL="91439" marR="91439" anchor="ctr"/>
                </a:tc>
                <a:tc>
                  <a:txBody>
                    <a:bodyPr/>
                    <a:lstStyle/>
                    <a:p>
                      <a:pPr algn="l"/>
                      <a:r>
                        <a:rPr lang="ru-RU" sz="1600" dirty="0" smtClean="0"/>
                        <a:t>2 года или 5 лет</a:t>
                      </a:r>
                      <a:endParaRPr lang="ru-RU" sz="1600" dirty="0"/>
                    </a:p>
                  </a:txBody>
                  <a:tcPr marL="91439" marR="91439" anchor="ctr"/>
                </a:tc>
              </a:tr>
              <a:tr h="914394">
                <a:tc>
                  <a:txBody>
                    <a:bodyPr/>
                    <a:lstStyle/>
                    <a:p>
                      <a:pPr algn="l"/>
                      <a:r>
                        <a:rPr lang="ru-RU" sz="1600" dirty="0" smtClean="0"/>
                        <a:t>Отношение</a:t>
                      </a:r>
                      <a:r>
                        <a:rPr lang="ru-RU" sz="1600" baseline="0" dirty="0" smtClean="0"/>
                        <a:t> к </a:t>
                      </a:r>
                      <a:r>
                        <a:rPr lang="ru-RU" sz="1600" baseline="0" dirty="0" err="1" smtClean="0"/>
                        <a:t>самоцитированию</a:t>
                      </a:r>
                      <a:r>
                        <a:rPr lang="ru-RU" sz="1600" baseline="0" dirty="0" smtClean="0"/>
                        <a:t> журнала</a:t>
                      </a:r>
                      <a:endParaRPr lang="ru-RU" sz="1600" dirty="0"/>
                    </a:p>
                  </a:txBody>
                  <a:tcPr marL="91439" marR="91439" anchor="ctr"/>
                </a:tc>
                <a:tc>
                  <a:txBody>
                    <a:bodyPr/>
                    <a:lstStyle/>
                    <a:p>
                      <a:pPr algn="l"/>
                      <a:r>
                        <a:rPr lang="ru-RU" sz="1600" dirty="0" smtClean="0"/>
                        <a:t>Не более</a:t>
                      </a:r>
                      <a:r>
                        <a:rPr lang="ru-RU" sz="1600" baseline="0" dirty="0" smtClean="0"/>
                        <a:t>33% от общего числа</a:t>
                      </a:r>
                      <a:endParaRPr lang="ru-RU" sz="1600" dirty="0"/>
                    </a:p>
                  </a:txBody>
                  <a:tcPr marL="91439" marR="91439" anchor="ctr"/>
                </a:tc>
                <a:tc>
                  <a:txBody>
                    <a:bodyPr/>
                    <a:lstStyle/>
                    <a:p>
                      <a:pPr algn="l"/>
                      <a:r>
                        <a:rPr lang="ru-RU" sz="1600" dirty="0" smtClean="0"/>
                        <a:t>Не</a:t>
                      </a:r>
                      <a:r>
                        <a:rPr lang="ru-RU" sz="1600" baseline="0" dirty="0" smtClean="0"/>
                        <a:t> имеет значения</a:t>
                      </a:r>
                      <a:endParaRPr lang="ru-RU" sz="1600" dirty="0"/>
                    </a:p>
                  </a:txBody>
                  <a:tcPr marL="91439" marR="91439" anchor="ctr"/>
                </a:tc>
                <a:tc>
                  <a:txBody>
                    <a:bodyPr/>
                    <a:lstStyle/>
                    <a:p>
                      <a:pPr algn="l"/>
                      <a:r>
                        <a:rPr lang="ru-RU" sz="1600" dirty="0" smtClean="0"/>
                        <a:t>Не имеет значения</a:t>
                      </a:r>
                      <a:endParaRPr lang="ru-RU" sz="1600" dirty="0"/>
                    </a:p>
                  </a:txBody>
                  <a:tcPr marL="91439" marR="91439" anchor="ctr"/>
                </a:tc>
              </a:tr>
              <a:tr h="775608">
                <a:tc>
                  <a:txBody>
                    <a:bodyPr/>
                    <a:lstStyle/>
                    <a:p>
                      <a:pPr algn="l"/>
                      <a:r>
                        <a:rPr lang="ru-RU" sz="1600" dirty="0" smtClean="0"/>
                        <a:t>Нормализация по предметной области</a:t>
                      </a:r>
                      <a:endParaRPr lang="ru-RU" sz="1600" dirty="0"/>
                    </a:p>
                  </a:txBody>
                  <a:tcPr marL="91439" marR="91439" anchor="ctr"/>
                </a:tc>
                <a:tc>
                  <a:txBody>
                    <a:bodyPr/>
                    <a:lstStyle/>
                    <a:p>
                      <a:pPr algn="l"/>
                      <a:r>
                        <a:rPr lang="ru-RU" sz="1600" dirty="0" smtClean="0"/>
                        <a:t>Да</a:t>
                      </a:r>
                      <a:endParaRPr lang="ru-RU" sz="1600" dirty="0"/>
                    </a:p>
                  </a:txBody>
                  <a:tcPr marL="91439" marR="91439" anchor="ctr"/>
                </a:tc>
                <a:tc>
                  <a:txBody>
                    <a:bodyPr/>
                    <a:lstStyle/>
                    <a:p>
                      <a:pPr algn="l"/>
                      <a:r>
                        <a:rPr lang="ru-RU" sz="1600" dirty="0" smtClean="0"/>
                        <a:t>Да</a:t>
                      </a:r>
                      <a:endParaRPr lang="ru-RU" sz="1600" dirty="0"/>
                    </a:p>
                  </a:txBody>
                  <a:tcPr marL="91439" marR="91439" anchor="ctr"/>
                </a:tc>
                <a:tc>
                  <a:txBody>
                    <a:bodyPr/>
                    <a:lstStyle/>
                    <a:p>
                      <a:pPr algn="l"/>
                      <a:r>
                        <a:rPr lang="ru-RU" sz="1600" dirty="0" smtClean="0"/>
                        <a:t>Нет</a:t>
                      </a:r>
                      <a:endParaRPr lang="ru-RU" sz="1600" dirty="0"/>
                    </a:p>
                  </a:txBody>
                  <a:tcPr marL="91439" marR="91439" anchor="ctr"/>
                </a:tc>
              </a:tr>
              <a:tr h="914394">
                <a:tc>
                  <a:txBody>
                    <a:bodyPr/>
                    <a:lstStyle/>
                    <a:p>
                      <a:pPr algn="l"/>
                      <a:r>
                        <a:rPr lang="ru-RU" sz="1600" dirty="0" smtClean="0"/>
                        <a:t>Тип документов,</a:t>
                      </a:r>
                      <a:r>
                        <a:rPr lang="ru-RU" sz="1600" baseline="0" dirty="0" smtClean="0"/>
                        <a:t> </a:t>
                      </a:r>
                      <a:r>
                        <a:rPr lang="ru-RU" sz="1600" dirty="0" smtClean="0"/>
                        <a:t>используемых в числителе</a:t>
                      </a:r>
                      <a:endParaRPr lang="ru-RU" sz="1600" dirty="0"/>
                    </a:p>
                  </a:txBody>
                  <a:tcPr marL="91439" marR="91439" anchor="ctr"/>
                </a:tc>
                <a:tc>
                  <a:txBody>
                    <a:bodyPr/>
                    <a:lstStyle/>
                    <a:p>
                      <a:pPr algn="l"/>
                      <a:r>
                        <a:rPr lang="ru-RU" sz="1600" dirty="0" smtClean="0"/>
                        <a:t>Только</a:t>
                      </a:r>
                      <a:r>
                        <a:rPr lang="ru-RU" sz="1600" baseline="0" dirty="0" smtClean="0"/>
                        <a:t> реферируемые, статьи, обзоры, доклады на конференциях</a:t>
                      </a:r>
                      <a:endParaRPr lang="ru-RU" sz="1600" dirty="0"/>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Только</a:t>
                      </a:r>
                      <a:r>
                        <a:rPr lang="ru-RU" sz="1600" baseline="0" dirty="0" smtClean="0"/>
                        <a:t> реферируемые, статьи, обзоры, доклады на конференциях</a:t>
                      </a:r>
                      <a:endParaRPr lang="ru-RU" sz="1600" dirty="0" smtClean="0"/>
                    </a:p>
                  </a:txBody>
                  <a:tcPr marL="91439" marR="91439" anchor="ctr"/>
                </a:tc>
                <a:tc>
                  <a:txBody>
                    <a:bodyPr/>
                    <a:lstStyle/>
                    <a:p>
                      <a:pPr algn="l"/>
                      <a:r>
                        <a:rPr lang="ru-RU" sz="1600" dirty="0" smtClean="0"/>
                        <a:t>Все документы</a:t>
                      </a:r>
                      <a:endParaRPr lang="ru-RU" sz="1600" dirty="0"/>
                    </a:p>
                  </a:txBody>
                  <a:tcPr marL="91439" marR="91439" anchor="ctr"/>
                </a:tc>
              </a:tr>
              <a:tr h="914394">
                <a:tc>
                  <a:txBody>
                    <a:bodyPr/>
                    <a:lstStyle/>
                    <a:p>
                      <a:pPr algn="l"/>
                      <a:r>
                        <a:rPr lang="ru-RU" sz="1600" dirty="0" smtClean="0"/>
                        <a:t>Тип документов, используемых в знаменателе</a:t>
                      </a:r>
                      <a:endParaRPr lang="ru-RU" sz="1600" dirty="0"/>
                    </a:p>
                  </a:txBody>
                  <a:tcPr marL="91439" marR="91439" anchor="ctr"/>
                </a:tc>
                <a:tc>
                  <a:txBody>
                    <a:bodyPr/>
                    <a:lstStyle/>
                    <a:p>
                      <a:pPr algn="l"/>
                      <a:r>
                        <a:rPr lang="ru-RU" sz="1600" dirty="0" smtClean="0"/>
                        <a:t>Только</a:t>
                      </a:r>
                      <a:r>
                        <a:rPr lang="ru-RU" sz="1600" baseline="0" dirty="0" smtClean="0"/>
                        <a:t> реферируемые: статьи, обзоры, труды конференций</a:t>
                      </a:r>
                      <a:endParaRPr lang="ru-RU" sz="1600" dirty="0"/>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Только</a:t>
                      </a:r>
                      <a:r>
                        <a:rPr lang="ru-RU" sz="1600" baseline="0" dirty="0" smtClean="0"/>
                        <a:t> реферируемые: статьи, обзоры, труды конференций</a:t>
                      </a:r>
                      <a:endParaRPr lang="ru-RU" sz="1600" dirty="0" smtClean="0"/>
                    </a:p>
                  </a:txBody>
                  <a:tcPr marL="91439" marR="91439" anchor="ctr"/>
                </a:tc>
                <a:tc>
                  <a:txBody>
                    <a:bodyPr/>
                    <a:lstStyle/>
                    <a:p>
                      <a:pPr algn="l"/>
                      <a:r>
                        <a:rPr lang="ru-RU" sz="1600" dirty="0" smtClean="0"/>
                        <a:t>Статьи,</a:t>
                      </a:r>
                      <a:r>
                        <a:rPr lang="ru-RU" sz="1600" baseline="0" dirty="0" smtClean="0"/>
                        <a:t> обзоры, труды конференций</a:t>
                      </a:r>
                      <a:endParaRPr lang="ru-RU" sz="1600" dirty="0"/>
                    </a:p>
                  </a:txBody>
                  <a:tcPr marL="91439" marR="91439" anchor="ctr"/>
                </a:tc>
              </a:tr>
              <a:tr h="822954">
                <a:tc>
                  <a:txBody>
                    <a:bodyPr/>
                    <a:lstStyle/>
                    <a:p>
                      <a:pPr algn="l"/>
                      <a:r>
                        <a:rPr lang="ru-RU" sz="1600" dirty="0" smtClean="0"/>
                        <a:t>Статус цитируемого источника</a:t>
                      </a:r>
                      <a:endParaRPr lang="ru-RU" sz="1600" dirty="0"/>
                    </a:p>
                  </a:txBody>
                  <a:tcPr marL="91439" marR="91439" anchor="ctr"/>
                </a:tc>
                <a:tc>
                  <a:txBody>
                    <a:bodyPr/>
                    <a:lstStyle/>
                    <a:p>
                      <a:pPr algn="l"/>
                      <a:r>
                        <a:rPr lang="ru-RU" sz="1600" dirty="0" smtClean="0"/>
                        <a:t>Вес</a:t>
                      </a:r>
                      <a:r>
                        <a:rPr lang="ru-RU" sz="1600" baseline="0" dirty="0" smtClean="0"/>
                        <a:t> цитаты на основе престижа журнала</a:t>
                      </a:r>
                      <a:endParaRPr lang="ru-RU" sz="1600" dirty="0"/>
                    </a:p>
                  </a:txBody>
                  <a:tcPr marL="91439" marR="91439" anchor="ctr"/>
                </a:tc>
                <a:tc>
                  <a:txBody>
                    <a:bodyPr/>
                    <a:lstStyle/>
                    <a:p>
                      <a:pPr algn="l"/>
                      <a:r>
                        <a:rPr lang="ru-RU" sz="1600" dirty="0" smtClean="0"/>
                        <a:t>Не имеет  значения</a:t>
                      </a:r>
                      <a:endParaRPr lang="ru-RU" sz="1600" dirty="0"/>
                    </a:p>
                  </a:txBody>
                  <a:tcPr marL="91439" marR="91439" anchor="ctr"/>
                </a:tc>
                <a:tc>
                  <a:txBody>
                    <a:bodyPr/>
                    <a:lstStyle/>
                    <a:p>
                      <a:pPr algn="l"/>
                      <a:r>
                        <a:rPr lang="ru-RU" sz="1600" dirty="0" smtClean="0"/>
                        <a:t>Не имеет значения</a:t>
                      </a:r>
                    </a:p>
                  </a:txBody>
                  <a:tcPr marL="91439" marR="91439" anchor="ctr"/>
                </a:tc>
              </a:tr>
              <a:tr h="444570">
                <a:tc>
                  <a:txBody>
                    <a:bodyPr/>
                    <a:lstStyle/>
                    <a:p>
                      <a:pPr algn="l"/>
                      <a:r>
                        <a:rPr lang="ru-RU" sz="1600" dirty="0" smtClean="0"/>
                        <a:t>Источник данных</a:t>
                      </a:r>
                      <a:endParaRPr lang="ru-RU" sz="1600" dirty="0"/>
                    </a:p>
                  </a:txBody>
                  <a:tcPr marL="91439" marR="91439" anchor="ctr"/>
                </a:tc>
                <a:tc>
                  <a:txBody>
                    <a:bodyPr/>
                    <a:lstStyle/>
                    <a:p>
                      <a:pPr algn="l"/>
                      <a:r>
                        <a:rPr lang="en-US" sz="1600" dirty="0" smtClean="0"/>
                        <a:t>Scopus</a:t>
                      </a:r>
                      <a:endParaRPr lang="ru-RU" sz="1600" dirty="0"/>
                    </a:p>
                  </a:txBody>
                  <a:tcPr marL="91439" marR="91439" anchor="ctr"/>
                </a:tc>
                <a:tc>
                  <a:txBody>
                    <a:bodyPr/>
                    <a:lstStyle/>
                    <a:p>
                      <a:pPr algn="l"/>
                      <a:r>
                        <a:rPr lang="en-US" sz="1600" dirty="0" smtClean="0"/>
                        <a:t>Scopus</a:t>
                      </a:r>
                      <a:endParaRPr lang="ru-RU" sz="1600" dirty="0"/>
                    </a:p>
                  </a:txBody>
                  <a:tcPr marL="91439" marR="91439" anchor="ctr"/>
                </a:tc>
                <a:tc>
                  <a:txBody>
                    <a:bodyPr/>
                    <a:lstStyle/>
                    <a:p>
                      <a:pPr algn="l"/>
                      <a:r>
                        <a:rPr lang="en-US" sz="1600" dirty="0" smtClean="0"/>
                        <a:t>JCR (</a:t>
                      </a:r>
                      <a:r>
                        <a:rPr lang="en-US" sz="1600" dirty="0" err="1" smtClean="0"/>
                        <a:t>WoS</a:t>
                      </a:r>
                      <a:r>
                        <a:rPr lang="en-US" sz="1600" dirty="0" smtClean="0"/>
                        <a:t>)</a:t>
                      </a:r>
                      <a:endParaRPr lang="ru-RU" sz="1600" dirty="0" smtClean="0"/>
                    </a:p>
                  </a:txBody>
                  <a:tcPr marL="91439" marR="91439" anchor="ctr"/>
                </a:tc>
              </a:tr>
            </a:tbl>
          </a:graphicData>
        </a:graphic>
      </p:graphicFrame>
      <p:sp>
        <p:nvSpPr>
          <p:cNvPr id="130097" name="Заголовок 7"/>
          <p:cNvSpPr>
            <a:spLocks noGrp="1"/>
          </p:cNvSpPr>
          <p:nvPr>
            <p:ph type="title"/>
          </p:nvPr>
        </p:nvSpPr>
        <p:spPr>
          <a:xfrm>
            <a:off x="785813" y="428625"/>
            <a:ext cx="7620000" cy="409575"/>
          </a:xfrm>
        </p:spPr>
        <p:txBody>
          <a:bodyPr>
            <a:normAutofit fontScale="90000"/>
          </a:bodyPr>
          <a:lstStyle/>
          <a:p>
            <a:r>
              <a:rPr lang="ru-RU" altLang="en-US" sz="2200" smtClean="0">
                <a:cs typeface="Arial" charset="0"/>
              </a:rPr>
              <a:t>Сравнительные характеристики </a:t>
            </a:r>
            <a:r>
              <a:rPr lang="en-US" altLang="en-US" sz="2200" smtClean="0">
                <a:cs typeface="Arial" charset="0"/>
              </a:rPr>
              <a:t>SJR, SNIP, JIF</a:t>
            </a:r>
            <a:endParaRPr lang="ru-RU" altLang="en-US" sz="2200" smtClean="0">
              <a:cs typeface="Arial" charset="0"/>
            </a:endParaRPr>
          </a:p>
        </p:txBody>
      </p:sp>
    </p:spTree>
    <p:extLst>
      <p:ext uri="{BB962C8B-B14F-4D97-AF65-F5344CB8AC3E}">
        <p14:creationId xmlns:p14="http://schemas.microsoft.com/office/powerpoint/2010/main" val="168616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357188" y="1450975"/>
            <a:ext cx="6951662" cy="540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Clr>
                <a:srgbClr val="036635"/>
              </a:buClr>
              <a:buSzPct val="140000"/>
              <a:buFont typeface="Arial" charset="0"/>
              <a:buChar char="•"/>
            </a:pPr>
            <a:r>
              <a:rPr lang="ru-RU" altLang="en-US" dirty="0" smtClean="0">
                <a:solidFill>
                  <a:schemeClr val="tx1">
                    <a:lumMod val="50000"/>
                  </a:schemeClr>
                </a:solidFill>
                <a:latin typeface="+mn-lt"/>
                <a:cs typeface="Arial" charset="0"/>
              </a:rPr>
              <a:t>Содержит более </a:t>
            </a:r>
            <a:r>
              <a:rPr lang="en-GB" altLang="en-US" b="1" dirty="0" smtClean="0">
                <a:solidFill>
                  <a:schemeClr val="tx1">
                    <a:lumMod val="50000"/>
                  </a:schemeClr>
                </a:solidFill>
                <a:latin typeface="+mn-lt"/>
                <a:cs typeface="Arial" charset="0"/>
              </a:rPr>
              <a:t>2</a:t>
            </a:r>
            <a:r>
              <a:rPr lang="en-GB" altLang="en-US" b="1" dirty="0">
                <a:solidFill>
                  <a:schemeClr val="tx1">
                    <a:lumMod val="50000"/>
                  </a:schemeClr>
                </a:solidFill>
                <a:latin typeface="+mn-lt"/>
                <a:cs typeface="Arial" charset="0"/>
              </a:rPr>
              <a:t>5</a:t>
            </a:r>
            <a:r>
              <a:rPr lang="ru-RU" altLang="en-US" b="1" dirty="0" smtClean="0">
                <a:solidFill>
                  <a:schemeClr val="tx1">
                    <a:lumMod val="50000"/>
                  </a:schemeClr>
                </a:solidFill>
                <a:latin typeface="+mn-lt"/>
                <a:cs typeface="Arial" charset="0"/>
              </a:rPr>
              <a:t>00</a:t>
            </a:r>
            <a:r>
              <a:rPr lang="en-GB" altLang="en-US" b="1" dirty="0" smtClean="0">
                <a:solidFill>
                  <a:schemeClr val="tx1">
                    <a:lumMod val="50000"/>
                  </a:schemeClr>
                </a:solidFill>
                <a:latin typeface="+mn-lt"/>
                <a:cs typeface="Arial" charset="0"/>
              </a:rPr>
              <a:t> </a:t>
            </a:r>
            <a:r>
              <a:rPr lang="ru-RU" altLang="en-US" dirty="0" smtClean="0">
                <a:solidFill>
                  <a:schemeClr val="tx1">
                    <a:lumMod val="50000"/>
                  </a:schemeClr>
                </a:solidFill>
                <a:latin typeface="+mn-lt"/>
                <a:cs typeface="Arial" charset="0"/>
              </a:rPr>
              <a:t>полнотекстовых электронных</a:t>
            </a:r>
            <a:r>
              <a:rPr lang="en-GB" altLang="en-US" dirty="0" smtClean="0">
                <a:solidFill>
                  <a:schemeClr val="tx1">
                    <a:lumMod val="50000"/>
                  </a:schemeClr>
                </a:solidFill>
                <a:latin typeface="+mn-lt"/>
                <a:cs typeface="Arial" charset="0"/>
              </a:rPr>
              <a:t> </a:t>
            </a:r>
            <a:r>
              <a:rPr lang="ru-RU" altLang="en-US" dirty="0">
                <a:solidFill>
                  <a:schemeClr val="tx1">
                    <a:lumMod val="50000"/>
                  </a:schemeClr>
                </a:solidFill>
                <a:latin typeface="+mn-lt"/>
                <a:cs typeface="Arial" charset="0"/>
              </a:rPr>
              <a:t>журналов - 25% издаваемых статей</a:t>
            </a:r>
          </a:p>
          <a:p>
            <a:pPr>
              <a:spcBef>
                <a:spcPct val="20000"/>
              </a:spcBef>
              <a:buClr>
                <a:srgbClr val="036635"/>
              </a:buClr>
              <a:buSzPct val="140000"/>
              <a:buFont typeface="Arial" charset="0"/>
              <a:buChar char="•"/>
            </a:pPr>
            <a:r>
              <a:rPr lang="ru-RU" altLang="en-US" dirty="0" smtClean="0">
                <a:solidFill>
                  <a:schemeClr val="tx1">
                    <a:lumMod val="50000"/>
                  </a:schemeClr>
                </a:solidFill>
                <a:latin typeface="+mn-lt"/>
                <a:cs typeface="Arial" charset="0"/>
              </a:rPr>
              <a:t>В </a:t>
            </a:r>
            <a:r>
              <a:rPr lang="ru-RU" altLang="en-US" dirty="0">
                <a:solidFill>
                  <a:schemeClr val="tx1">
                    <a:lumMod val="50000"/>
                  </a:schemeClr>
                </a:solidFill>
                <a:latin typeface="+mn-lt"/>
                <a:cs typeface="Arial" charset="0"/>
              </a:rPr>
              <a:t>открытом доступе </a:t>
            </a:r>
            <a:r>
              <a:rPr lang="ru-RU" altLang="en-US" b="1" dirty="0" smtClean="0">
                <a:solidFill>
                  <a:schemeClr val="tx1">
                    <a:lumMod val="50000"/>
                  </a:schemeClr>
                </a:solidFill>
                <a:latin typeface="+mn-lt"/>
                <a:cs typeface="Arial" charset="0"/>
              </a:rPr>
              <a:t>более </a:t>
            </a:r>
            <a:r>
              <a:rPr lang="en-GB" altLang="en-US" b="1" dirty="0">
                <a:solidFill>
                  <a:schemeClr val="tx1">
                    <a:lumMod val="50000"/>
                  </a:schemeClr>
                </a:solidFill>
                <a:latin typeface="+mn-lt"/>
                <a:cs typeface="Arial" charset="0"/>
              </a:rPr>
              <a:t>3</a:t>
            </a:r>
            <a:r>
              <a:rPr lang="en-GB" altLang="en-US" b="1" dirty="0" smtClean="0">
                <a:solidFill>
                  <a:schemeClr val="tx1">
                    <a:lumMod val="50000"/>
                  </a:schemeClr>
                </a:solidFill>
                <a:latin typeface="+mn-lt"/>
                <a:cs typeface="Arial" charset="0"/>
              </a:rPr>
              <a:t>80</a:t>
            </a:r>
            <a:r>
              <a:rPr lang="ru-RU" altLang="en-US" b="1" dirty="0" smtClean="0">
                <a:solidFill>
                  <a:schemeClr val="tx1">
                    <a:lumMod val="50000"/>
                  </a:schemeClr>
                </a:solidFill>
                <a:latin typeface="+mn-lt"/>
                <a:cs typeface="Arial" charset="0"/>
              </a:rPr>
              <a:t> </a:t>
            </a:r>
            <a:r>
              <a:rPr lang="ru-RU" altLang="en-US" dirty="0">
                <a:solidFill>
                  <a:schemeClr val="tx1">
                    <a:lumMod val="50000"/>
                  </a:schemeClr>
                </a:solidFill>
                <a:latin typeface="+mn-lt"/>
                <a:cs typeface="Arial" charset="0"/>
              </a:rPr>
              <a:t>журналов, в том числе и 14 журналов издательства </a:t>
            </a:r>
            <a:r>
              <a:rPr lang="en-GB" altLang="en-US" dirty="0">
                <a:solidFill>
                  <a:schemeClr val="tx1">
                    <a:lumMod val="50000"/>
                  </a:schemeClr>
                </a:solidFill>
                <a:latin typeface="+mn-lt"/>
                <a:cs typeface="Arial" charset="0"/>
              </a:rPr>
              <a:t>Cell</a:t>
            </a:r>
            <a:r>
              <a:rPr lang="ru-RU" altLang="en-US" dirty="0">
                <a:solidFill>
                  <a:schemeClr val="tx1">
                    <a:lumMod val="50000"/>
                  </a:schemeClr>
                </a:solidFill>
                <a:latin typeface="+mn-lt"/>
                <a:cs typeface="Arial" charset="0"/>
              </a:rPr>
              <a:t> </a:t>
            </a:r>
            <a:r>
              <a:rPr lang="en-GB" altLang="en-US" dirty="0">
                <a:solidFill>
                  <a:schemeClr val="tx1">
                    <a:lumMod val="50000"/>
                  </a:schemeClr>
                </a:solidFill>
                <a:latin typeface="+mn-lt"/>
                <a:cs typeface="Arial" charset="0"/>
              </a:rPr>
              <a:t>Press</a:t>
            </a:r>
            <a:r>
              <a:rPr lang="ru-RU" altLang="en-US" dirty="0">
                <a:solidFill>
                  <a:schemeClr val="tx1">
                    <a:lumMod val="50000"/>
                  </a:schemeClr>
                </a:solidFill>
                <a:latin typeface="+mn-lt"/>
                <a:cs typeface="Arial" charset="0"/>
              </a:rPr>
              <a:t> (с 1995 года), рефераты всех статей</a:t>
            </a:r>
            <a:r>
              <a:rPr lang="en-GB" altLang="en-US" dirty="0">
                <a:solidFill>
                  <a:schemeClr val="tx1">
                    <a:lumMod val="50000"/>
                  </a:schemeClr>
                </a:solidFill>
                <a:latin typeface="+mn-lt"/>
                <a:cs typeface="Arial" charset="0"/>
              </a:rPr>
              <a:t> </a:t>
            </a:r>
            <a:endParaRPr lang="en-US" altLang="en-US" dirty="0">
              <a:solidFill>
                <a:schemeClr val="tx1">
                  <a:lumMod val="50000"/>
                </a:schemeClr>
              </a:solidFill>
              <a:latin typeface="+mn-lt"/>
              <a:cs typeface="Arial" charset="0"/>
            </a:endParaRPr>
          </a:p>
          <a:p>
            <a:pPr>
              <a:spcBef>
                <a:spcPct val="20000"/>
              </a:spcBef>
              <a:buClr>
                <a:srgbClr val="036635"/>
              </a:buClr>
              <a:buSzPct val="140000"/>
              <a:buFont typeface="Arial" charset="0"/>
              <a:buChar char="•"/>
            </a:pPr>
            <a:r>
              <a:rPr lang="ru-RU" altLang="en-US" dirty="0" smtClean="0">
                <a:solidFill>
                  <a:schemeClr val="tx1">
                    <a:lumMod val="50000"/>
                  </a:schemeClr>
                </a:solidFill>
                <a:latin typeface="+mn-lt"/>
                <a:cs typeface="Arial" charset="0"/>
              </a:rPr>
              <a:t>Более </a:t>
            </a:r>
            <a:r>
              <a:rPr lang="ru-RU" altLang="en-US" b="1" dirty="0" smtClean="0">
                <a:solidFill>
                  <a:schemeClr val="tx1">
                    <a:lumMod val="50000"/>
                  </a:schemeClr>
                </a:solidFill>
                <a:latin typeface="+mn-lt"/>
                <a:cs typeface="Arial" charset="0"/>
              </a:rPr>
              <a:t>1</a:t>
            </a:r>
            <a:r>
              <a:rPr lang="en-GB" altLang="en-US" b="1" dirty="0">
                <a:solidFill>
                  <a:schemeClr val="tx1">
                    <a:lumMod val="50000"/>
                  </a:schemeClr>
                </a:solidFill>
                <a:latin typeface="+mn-lt"/>
                <a:cs typeface="Arial" charset="0"/>
              </a:rPr>
              <a:t>3</a:t>
            </a:r>
            <a:r>
              <a:rPr lang="en-US" altLang="en-US" b="1" dirty="0" smtClean="0">
                <a:solidFill>
                  <a:schemeClr val="tx1">
                    <a:lumMod val="50000"/>
                  </a:schemeClr>
                </a:solidFill>
                <a:latin typeface="+mn-lt"/>
                <a:cs typeface="Arial" charset="0"/>
              </a:rPr>
              <a:t> </a:t>
            </a:r>
            <a:r>
              <a:rPr lang="ru-RU" altLang="en-US" dirty="0" smtClean="0">
                <a:solidFill>
                  <a:schemeClr val="tx1">
                    <a:lumMod val="50000"/>
                  </a:schemeClr>
                </a:solidFill>
                <a:latin typeface="+mn-lt"/>
                <a:cs typeface="Arial" charset="0"/>
              </a:rPr>
              <a:t>млн </a:t>
            </a:r>
            <a:r>
              <a:rPr lang="ru-RU" altLang="en-US" dirty="0">
                <a:solidFill>
                  <a:schemeClr val="tx1">
                    <a:lumMod val="50000"/>
                  </a:schemeClr>
                </a:solidFill>
                <a:latin typeface="+mn-lt"/>
                <a:cs typeface="Arial" charset="0"/>
              </a:rPr>
              <a:t>рефератов/полнотекстовых статей</a:t>
            </a:r>
            <a:endParaRPr lang="en-US" altLang="en-US" dirty="0">
              <a:solidFill>
                <a:schemeClr val="tx1">
                  <a:lumMod val="50000"/>
                </a:schemeClr>
              </a:solidFill>
              <a:latin typeface="+mn-lt"/>
              <a:cs typeface="Arial" charset="0"/>
            </a:endParaRPr>
          </a:p>
          <a:p>
            <a:pPr lvl="1">
              <a:spcBef>
                <a:spcPct val="20000"/>
              </a:spcBef>
              <a:buClr>
                <a:srgbClr val="036635"/>
              </a:buClr>
              <a:buFont typeface="Arial" charset="0"/>
              <a:buChar char="–"/>
            </a:pPr>
            <a:r>
              <a:rPr lang="ru-RU" altLang="en-US" dirty="0">
                <a:solidFill>
                  <a:schemeClr val="tx1">
                    <a:lumMod val="50000"/>
                  </a:schemeClr>
                </a:solidFill>
                <a:latin typeface="+mn-lt"/>
                <a:cs typeface="Arial" charset="0"/>
              </a:rPr>
              <a:t>Содержание сформировано с </a:t>
            </a:r>
            <a:r>
              <a:rPr lang="en-US" altLang="en-US" dirty="0">
                <a:solidFill>
                  <a:schemeClr val="tx1">
                    <a:lumMod val="50000"/>
                  </a:schemeClr>
                </a:solidFill>
                <a:latin typeface="+mn-lt"/>
                <a:cs typeface="Arial" charset="0"/>
              </a:rPr>
              <a:t>1995 </a:t>
            </a:r>
            <a:r>
              <a:rPr lang="ru-RU" altLang="en-US" dirty="0">
                <a:solidFill>
                  <a:schemeClr val="tx1">
                    <a:lumMod val="50000"/>
                  </a:schemeClr>
                </a:solidFill>
                <a:latin typeface="+mn-lt"/>
                <a:cs typeface="Arial" charset="0"/>
              </a:rPr>
              <a:t>и далее</a:t>
            </a:r>
            <a:endParaRPr lang="en-US" altLang="en-US" dirty="0">
              <a:solidFill>
                <a:schemeClr val="tx1">
                  <a:lumMod val="50000"/>
                </a:schemeClr>
              </a:solidFill>
              <a:latin typeface="+mn-lt"/>
              <a:cs typeface="Arial" charset="0"/>
            </a:endParaRPr>
          </a:p>
          <a:p>
            <a:pPr lvl="1">
              <a:spcBef>
                <a:spcPct val="20000"/>
              </a:spcBef>
              <a:buClr>
                <a:srgbClr val="036635"/>
              </a:buClr>
              <a:buFont typeface="Arial" charset="0"/>
              <a:buChar char="–"/>
            </a:pPr>
            <a:r>
              <a:rPr lang="ru-RU" altLang="en-US" dirty="0">
                <a:solidFill>
                  <a:schemeClr val="tx1">
                    <a:lumMod val="50000"/>
                  </a:schemeClr>
                </a:solidFill>
                <a:latin typeface="+mn-lt"/>
                <a:cs typeface="Arial" charset="0"/>
              </a:rPr>
              <a:t>Ретроспективная коллекция вплоть до </a:t>
            </a:r>
            <a:r>
              <a:rPr lang="en-US" altLang="en-US" dirty="0" err="1">
                <a:solidFill>
                  <a:schemeClr val="tx1">
                    <a:lumMod val="50000"/>
                  </a:schemeClr>
                </a:solidFill>
                <a:latin typeface="+mn-lt"/>
                <a:cs typeface="Arial" charset="0"/>
              </a:rPr>
              <a:t>Vol</a:t>
            </a:r>
            <a:r>
              <a:rPr lang="ru-RU" altLang="en-US" dirty="0">
                <a:solidFill>
                  <a:schemeClr val="tx1">
                    <a:lumMod val="50000"/>
                  </a:schemeClr>
                </a:solidFill>
                <a:latin typeface="+mn-lt"/>
                <a:cs typeface="Arial" charset="0"/>
              </a:rPr>
              <a:t>.</a:t>
            </a:r>
            <a:r>
              <a:rPr lang="en-US" altLang="en-US" dirty="0">
                <a:solidFill>
                  <a:schemeClr val="tx1">
                    <a:lumMod val="50000"/>
                  </a:schemeClr>
                </a:solidFill>
                <a:latin typeface="+mn-lt"/>
                <a:cs typeface="Arial" charset="0"/>
              </a:rPr>
              <a:t> 1 Issue 1 </a:t>
            </a:r>
          </a:p>
          <a:p>
            <a:pPr lvl="1">
              <a:spcBef>
                <a:spcPct val="20000"/>
              </a:spcBef>
              <a:buClr>
                <a:srgbClr val="036635"/>
              </a:buClr>
              <a:buFont typeface="Arial" charset="0"/>
              <a:buChar char="–"/>
            </a:pPr>
            <a:r>
              <a:rPr lang="ru-RU" altLang="en-US" dirty="0">
                <a:solidFill>
                  <a:schemeClr val="tx1">
                    <a:lumMod val="50000"/>
                  </a:schemeClr>
                </a:solidFill>
                <a:latin typeface="+mn-lt"/>
                <a:cs typeface="Arial" charset="0"/>
              </a:rPr>
              <a:t>Статьи еще не вышедшие в печать</a:t>
            </a:r>
            <a:endParaRPr lang="en-US" altLang="en-US" dirty="0">
              <a:solidFill>
                <a:schemeClr val="tx1">
                  <a:lumMod val="50000"/>
                </a:schemeClr>
              </a:solidFill>
              <a:latin typeface="+mn-lt"/>
              <a:cs typeface="Arial" charset="0"/>
            </a:endParaRPr>
          </a:p>
          <a:p>
            <a:pPr>
              <a:spcBef>
                <a:spcPct val="20000"/>
              </a:spcBef>
              <a:buClr>
                <a:srgbClr val="036635"/>
              </a:buClr>
              <a:buSzPct val="140000"/>
              <a:buFont typeface="Arial" charset="0"/>
              <a:buChar char="•"/>
            </a:pPr>
            <a:r>
              <a:rPr lang="ru-RU" altLang="en-US" dirty="0">
                <a:solidFill>
                  <a:schemeClr val="tx1">
                    <a:lumMod val="50000"/>
                  </a:schemeClr>
                </a:solidFill>
                <a:latin typeface="+mn-lt"/>
                <a:cs typeface="Arial" charset="0"/>
              </a:rPr>
              <a:t>Электронные энциклопедии (</a:t>
            </a:r>
            <a:r>
              <a:rPr lang="en-US" altLang="en-US" dirty="0">
                <a:solidFill>
                  <a:schemeClr val="tx1">
                    <a:lumMod val="50000"/>
                  </a:schemeClr>
                </a:solidFill>
                <a:latin typeface="+mn-lt"/>
                <a:cs typeface="Arial" charset="0"/>
              </a:rPr>
              <a:t>Online Reference works</a:t>
            </a:r>
            <a:r>
              <a:rPr lang="ru-RU" altLang="en-US" dirty="0">
                <a:solidFill>
                  <a:schemeClr val="tx1">
                    <a:lumMod val="50000"/>
                  </a:schemeClr>
                </a:solidFill>
                <a:latin typeface="+mn-lt"/>
                <a:cs typeface="Arial" charset="0"/>
              </a:rPr>
              <a:t>) – </a:t>
            </a:r>
            <a:r>
              <a:rPr lang="en-GB" altLang="en-US" dirty="0">
                <a:solidFill>
                  <a:schemeClr val="tx1">
                    <a:lumMod val="50000"/>
                  </a:schemeClr>
                </a:solidFill>
                <a:latin typeface="+mn-lt"/>
                <a:cs typeface="Arial" charset="0"/>
              </a:rPr>
              <a:t>112</a:t>
            </a:r>
            <a:r>
              <a:rPr lang="ru-RU" altLang="en-US" dirty="0">
                <a:solidFill>
                  <a:schemeClr val="tx1">
                    <a:lumMod val="50000"/>
                  </a:schemeClr>
                </a:solidFill>
                <a:latin typeface="+mn-lt"/>
                <a:cs typeface="Arial" charset="0"/>
              </a:rPr>
              <a:t> названий</a:t>
            </a:r>
            <a:endParaRPr lang="en-US" altLang="en-US" dirty="0">
              <a:solidFill>
                <a:schemeClr val="tx1">
                  <a:lumMod val="50000"/>
                </a:schemeClr>
              </a:solidFill>
              <a:latin typeface="+mn-lt"/>
              <a:cs typeface="Arial" charset="0"/>
            </a:endParaRPr>
          </a:p>
          <a:p>
            <a:pPr>
              <a:spcBef>
                <a:spcPct val="20000"/>
              </a:spcBef>
              <a:buClr>
                <a:srgbClr val="036635"/>
              </a:buClr>
              <a:buSzPct val="140000"/>
              <a:buFont typeface="Arial" charset="0"/>
              <a:buChar char="•"/>
            </a:pPr>
            <a:r>
              <a:rPr lang="ru-RU" altLang="en-US" dirty="0" smtClean="0">
                <a:solidFill>
                  <a:schemeClr val="tx1">
                    <a:lumMod val="50000"/>
                  </a:schemeClr>
                </a:solidFill>
                <a:latin typeface="+mn-lt"/>
                <a:cs typeface="Arial" charset="0"/>
              </a:rPr>
              <a:t>Электронный </a:t>
            </a:r>
            <a:r>
              <a:rPr lang="ru-RU" altLang="en-US" dirty="0">
                <a:solidFill>
                  <a:schemeClr val="tx1">
                    <a:lumMod val="50000"/>
                  </a:schemeClr>
                </a:solidFill>
                <a:latin typeface="+mn-lt"/>
                <a:cs typeface="Arial" charset="0"/>
              </a:rPr>
              <a:t>справочники </a:t>
            </a:r>
            <a:r>
              <a:rPr lang="en-GB" altLang="en-US" dirty="0">
                <a:solidFill>
                  <a:schemeClr val="tx1">
                    <a:lumMod val="50000"/>
                  </a:schemeClr>
                </a:solidFill>
                <a:latin typeface="+mn-lt"/>
                <a:cs typeface="Arial" charset="0"/>
              </a:rPr>
              <a:t>(Handbooks)</a:t>
            </a:r>
            <a:r>
              <a:rPr lang="ru-RU" altLang="en-US" dirty="0">
                <a:solidFill>
                  <a:schemeClr val="tx1">
                    <a:lumMod val="50000"/>
                  </a:schemeClr>
                </a:solidFill>
                <a:latin typeface="+mn-lt"/>
                <a:cs typeface="Arial" charset="0"/>
              </a:rPr>
              <a:t> – 200 названий</a:t>
            </a:r>
          </a:p>
          <a:p>
            <a:pPr>
              <a:spcBef>
                <a:spcPct val="20000"/>
              </a:spcBef>
              <a:buClr>
                <a:srgbClr val="036635"/>
              </a:buClr>
              <a:buSzPct val="140000"/>
              <a:buFont typeface="Arial" charset="0"/>
              <a:buChar char="•"/>
            </a:pPr>
            <a:r>
              <a:rPr lang="ru-RU" altLang="en-US" dirty="0">
                <a:solidFill>
                  <a:schemeClr val="tx1">
                    <a:lumMod val="50000"/>
                  </a:schemeClr>
                </a:solidFill>
                <a:latin typeface="+mn-lt"/>
                <a:cs typeface="Arial" charset="0"/>
              </a:rPr>
              <a:t>Электронные книги (</a:t>
            </a:r>
            <a:r>
              <a:rPr lang="en-GB" altLang="en-US" dirty="0">
                <a:solidFill>
                  <a:schemeClr val="tx1">
                    <a:lumMod val="50000"/>
                  </a:schemeClr>
                </a:solidFill>
                <a:latin typeface="+mn-lt"/>
                <a:cs typeface="Arial" charset="0"/>
              </a:rPr>
              <a:t>e-books</a:t>
            </a:r>
            <a:r>
              <a:rPr lang="ru-RU" altLang="en-US" dirty="0" smtClean="0">
                <a:solidFill>
                  <a:schemeClr val="tx1">
                    <a:lumMod val="50000"/>
                  </a:schemeClr>
                </a:solidFill>
                <a:latin typeface="+mn-lt"/>
                <a:cs typeface="Arial" charset="0"/>
              </a:rPr>
              <a:t>) и </a:t>
            </a:r>
            <a:r>
              <a:rPr lang="ru-RU" altLang="en-US" dirty="0">
                <a:solidFill>
                  <a:schemeClr val="tx1">
                    <a:lumMod val="50000"/>
                  </a:schemeClr>
                </a:solidFill>
                <a:cs typeface="Arial" charset="0"/>
              </a:rPr>
              <a:t>продолжающиеся издания (</a:t>
            </a:r>
            <a:r>
              <a:rPr lang="en-US" altLang="en-US" dirty="0">
                <a:solidFill>
                  <a:schemeClr val="tx1">
                    <a:lumMod val="50000"/>
                  </a:schemeClr>
                </a:solidFill>
                <a:cs typeface="Arial" charset="0"/>
              </a:rPr>
              <a:t>Books</a:t>
            </a:r>
            <a:r>
              <a:rPr lang="en-GB" altLang="en-US" dirty="0">
                <a:solidFill>
                  <a:schemeClr val="tx1">
                    <a:lumMod val="50000"/>
                  </a:schemeClr>
                </a:solidFill>
                <a:cs typeface="Arial" charset="0"/>
              </a:rPr>
              <a:t> series</a:t>
            </a:r>
            <a:r>
              <a:rPr lang="ru-RU" altLang="en-US" dirty="0">
                <a:solidFill>
                  <a:schemeClr val="tx1">
                    <a:lumMod val="50000"/>
                  </a:schemeClr>
                </a:solidFill>
                <a:cs typeface="Arial" charset="0"/>
              </a:rPr>
              <a:t>)</a:t>
            </a:r>
            <a:r>
              <a:rPr lang="en-GB" altLang="en-US" dirty="0" smtClean="0">
                <a:solidFill>
                  <a:schemeClr val="tx1">
                    <a:lumMod val="50000"/>
                  </a:schemeClr>
                </a:solidFill>
                <a:latin typeface="+mn-lt"/>
                <a:cs typeface="Arial" charset="0"/>
              </a:rPr>
              <a:t> </a:t>
            </a:r>
            <a:r>
              <a:rPr lang="ru-RU" altLang="en-US" dirty="0">
                <a:solidFill>
                  <a:schemeClr val="tx1">
                    <a:lumMod val="50000"/>
                  </a:schemeClr>
                </a:solidFill>
                <a:latin typeface="+mn-lt"/>
                <a:cs typeface="Arial" charset="0"/>
              </a:rPr>
              <a:t>– более </a:t>
            </a:r>
            <a:r>
              <a:rPr lang="en-GB" altLang="en-US" b="1" dirty="0" smtClean="0">
                <a:solidFill>
                  <a:schemeClr val="tx1">
                    <a:lumMod val="50000"/>
                  </a:schemeClr>
                </a:solidFill>
                <a:latin typeface="+mn-lt"/>
                <a:cs typeface="Arial" charset="0"/>
              </a:rPr>
              <a:t>33</a:t>
            </a:r>
            <a:r>
              <a:rPr lang="ru-RU" altLang="en-US" b="1" dirty="0" smtClean="0">
                <a:solidFill>
                  <a:schemeClr val="tx1">
                    <a:lumMod val="50000"/>
                  </a:schemeClr>
                </a:solidFill>
                <a:latin typeface="+mn-lt"/>
                <a:cs typeface="Arial" charset="0"/>
              </a:rPr>
              <a:t>000</a:t>
            </a:r>
            <a:r>
              <a:rPr lang="ru-RU" altLang="en-US" dirty="0" smtClean="0">
                <a:solidFill>
                  <a:schemeClr val="tx1">
                    <a:lumMod val="50000"/>
                  </a:schemeClr>
                </a:solidFill>
                <a:latin typeface="+mn-lt"/>
                <a:cs typeface="Arial" charset="0"/>
              </a:rPr>
              <a:t> </a:t>
            </a:r>
            <a:r>
              <a:rPr lang="ru-RU" altLang="en-US" dirty="0">
                <a:solidFill>
                  <a:schemeClr val="tx1">
                    <a:lumMod val="50000"/>
                  </a:schemeClr>
                </a:solidFill>
                <a:latin typeface="+mn-lt"/>
                <a:cs typeface="Arial" charset="0"/>
              </a:rPr>
              <a:t>названий + </a:t>
            </a:r>
            <a:r>
              <a:rPr lang="en-GB" altLang="en-US" dirty="0">
                <a:solidFill>
                  <a:schemeClr val="tx1">
                    <a:lumMod val="50000"/>
                  </a:schemeClr>
                </a:solidFill>
                <a:latin typeface="+mn-lt"/>
                <a:cs typeface="Arial" charset="0"/>
              </a:rPr>
              <a:t>MARC </a:t>
            </a:r>
            <a:r>
              <a:rPr lang="ru-RU" altLang="en-US" dirty="0">
                <a:solidFill>
                  <a:schemeClr val="tx1">
                    <a:lumMod val="50000"/>
                  </a:schemeClr>
                </a:solidFill>
                <a:latin typeface="+mn-lt"/>
                <a:cs typeface="Arial" charset="0"/>
              </a:rPr>
              <a:t>записи</a:t>
            </a:r>
          </a:p>
        </p:txBody>
      </p:sp>
      <p:pic>
        <p:nvPicPr>
          <p:cNvPr id="129028" name="Picture 4" descr="tetrahedronlet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1295400"/>
            <a:ext cx="1393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thelanc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188" y="3644900"/>
            <a:ext cx="11414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2088" y="5445125"/>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D_TYPE_RGB.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0" y="629326"/>
            <a:ext cx="2947440" cy="385201"/>
          </a:xfrm>
          <a:prstGeom prst="rect">
            <a:avLst/>
          </a:prstGeom>
        </p:spPr>
      </p:pic>
    </p:spTree>
    <p:extLst>
      <p:ext uri="{BB962C8B-B14F-4D97-AF65-F5344CB8AC3E}">
        <p14:creationId xmlns:p14="http://schemas.microsoft.com/office/powerpoint/2010/main" val="3250600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itle 1"/>
          <p:cNvSpPr>
            <a:spLocks noGrp="1"/>
          </p:cNvSpPr>
          <p:nvPr>
            <p:ph type="title"/>
          </p:nvPr>
        </p:nvSpPr>
        <p:spPr>
          <a:xfrm>
            <a:off x="862013" y="285750"/>
            <a:ext cx="8281987" cy="685800"/>
          </a:xfrm>
        </p:spPr>
        <p:txBody>
          <a:bodyPr/>
          <a:lstStyle/>
          <a:p>
            <a:pPr eaLnBrk="1" hangingPunct="1"/>
            <a:r>
              <a:rPr lang="ru-RU" altLang="en-US" sz="2800" dirty="0" smtClean="0">
                <a:latin typeface="Arial" pitchFamily="34" charset="0"/>
                <a:cs typeface="Arial" pitchFamily="34" charset="0"/>
              </a:rPr>
              <a:t>Подбор журнала по рейтингу</a:t>
            </a:r>
            <a:endParaRPr lang="en-US" altLang="en-US" sz="2800" dirty="0" smtClean="0">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2974"/>
            <a:ext cx="9183034"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677863"/>
            <a:ext cx="8237538" cy="419100"/>
          </a:xfrm>
        </p:spPr>
        <p:txBody>
          <a:bodyPr/>
          <a:lstStyle/>
          <a:p>
            <a:r>
              <a:rPr lang="en-US" altLang="zh-CN" smtClean="0">
                <a:latin typeface="Arial Bold" pitchFamily="34" charset="0"/>
                <a:cs typeface="Arial" pitchFamily="34" charset="0"/>
              </a:rPr>
              <a:t>Cover Letter</a:t>
            </a:r>
            <a:r>
              <a:rPr lang="ru-RU" altLang="zh-CN" smtClean="0">
                <a:latin typeface="Arial Bold" pitchFamily="34" charset="0"/>
                <a:cs typeface="Arial" pitchFamily="34" charset="0"/>
              </a:rPr>
              <a:t> – Сопроводительное письмо</a:t>
            </a:r>
            <a:endParaRPr lang="en-US" altLang="en-US" smtClean="0">
              <a:latin typeface="Arial Bold" pitchFamily="34" charset="0"/>
              <a:ea typeface="SimHei" pitchFamily="49" charset="-122"/>
              <a:cs typeface="Arial" pitchFamily="34" charset="0"/>
            </a:endParaRPr>
          </a:p>
        </p:txBody>
      </p:sp>
      <p:grpSp>
        <p:nvGrpSpPr>
          <p:cNvPr id="64515" name="Group 3"/>
          <p:cNvGrpSpPr>
            <a:grpSpLocks/>
          </p:cNvGrpSpPr>
          <p:nvPr/>
        </p:nvGrpSpPr>
        <p:grpSpPr bwMode="auto">
          <a:xfrm>
            <a:off x="254000" y="1290638"/>
            <a:ext cx="7785100" cy="5551487"/>
            <a:chOff x="254000" y="685800"/>
            <a:chExt cx="7835900" cy="594360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l="23441" t="11502" r="21097" b="7251"/>
            <a:stretch>
              <a:fillRect/>
            </a:stretch>
          </p:blipFill>
          <p:spPr bwMode="auto">
            <a:xfrm>
              <a:off x="1841500" y="685800"/>
              <a:ext cx="5410200" cy="5943600"/>
            </a:xfrm>
            <a:prstGeom prst="rect">
              <a:avLst/>
            </a:prstGeom>
            <a:noFill/>
            <a:ln w="28575">
              <a:solidFill>
                <a:srgbClr val="333333"/>
              </a:solidFill>
              <a:miter lim="800000"/>
              <a:headEnd/>
              <a:tailEnd/>
            </a:ln>
            <a:extLst>
              <a:ext uri="{909E8E84-426E-40DD-AFC4-6F175D3DCCD1}">
                <a14:hiddenFill xmlns:a14="http://schemas.microsoft.com/office/drawing/2010/main">
                  <a:solidFill>
                    <a:srgbClr val="FFFFFF"/>
                  </a:solidFill>
                </a14:hiddenFill>
              </a:ext>
            </a:extLst>
          </p:spPr>
        </p:pic>
        <p:grpSp>
          <p:nvGrpSpPr>
            <p:cNvPr id="64517" name="Group 14"/>
            <p:cNvGrpSpPr>
              <a:grpSpLocks/>
            </p:cNvGrpSpPr>
            <p:nvPr/>
          </p:nvGrpSpPr>
          <p:grpSpPr bwMode="auto">
            <a:xfrm>
              <a:off x="254000" y="1765300"/>
              <a:ext cx="7835900" cy="4610101"/>
              <a:chOff x="232" y="1080"/>
              <a:chExt cx="4936" cy="2904"/>
            </a:xfrm>
          </p:grpSpPr>
          <p:sp>
            <p:nvSpPr>
              <p:cNvPr id="64518" name="Line 5"/>
              <p:cNvSpPr>
                <a:spLocks noChangeShapeType="1"/>
              </p:cNvSpPr>
              <p:nvPr/>
            </p:nvSpPr>
            <p:spPr bwMode="auto">
              <a:xfrm>
                <a:off x="1488" y="1968"/>
                <a:ext cx="2256"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4519" name="AutoShape 6"/>
              <p:cNvSpPr>
                <a:spLocks noChangeArrowheads="1"/>
              </p:cNvSpPr>
              <p:nvPr/>
            </p:nvSpPr>
            <p:spPr bwMode="auto">
              <a:xfrm>
                <a:off x="3488" y="1080"/>
                <a:ext cx="1680" cy="432"/>
              </a:xfrm>
              <a:prstGeom prst="wedgeRoundRectCallout">
                <a:avLst>
                  <a:gd name="adj1" fmla="val -67856"/>
                  <a:gd name="adj2" fmla="val 135880"/>
                  <a:gd name="adj3" fmla="val 16667"/>
                </a:avLst>
              </a:prstGeom>
              <a:solidFill>
                <a:srgbClr val="FFCC99"/>
              </a:solidFill>
              <a:ln w="38100">
                <a:solidFill>
                  <a:srgbClr val="333399"/>
                </a:solidFill>
                <a:miter lim="800000"/>
                <a:headEnd/>
                <a:tailEnd/>
              </a:ln>
            </p:spPr>
            <p:txBody>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lgn="ctr" eaLnBrk="1" hangingPunct="1">
                  <a:spcBef>
                    <a:spcPct val="0"/>
                  </a:spcBef>
                  <a:buFontTx/>
                  <a:buNone/>
                </a:pPr>
                <a:r>
                  <a:rPr lang="ru-RU" altLang="en-US" sz="1200">
                    <a:solidFill>
                      <a:schemeClr val="tx1"/>
                    </a:solidFill>
                    <a:latin typeface="Arial Narrow" pitchFamily="34" charset="0"/>
                  </a:rPr>
                  <a:t>Окончательное согласие соавторов</a:t>
                </a:r>
                <a:endParaRPr lang="en-GB" altLang="en-US" sz="1200">
                  <a:solidFill>
                    <a:schemeClr val="tx1"/>
                  </a:solidFill>
                  <a:latin typeface="Arial Narrow" pitchFamily="34" charset="0"/>
                </a:endParaRPr>
              </a:p>
            </p:txBody>
          </p:sp>
          <p:sp>
            <p:nvSpPr>
              <p:cNvPr id="64520" name="AutoShape 7"/>
              <p:cNvSpPr>
                <a:spLocks noChangeArrowheads="1"/>
              </p:cNvSpPr>
              <p:nvPr/>
            </p:nvSpPr>
            <p:spPr bwMode="auto">
              <a:xfrm>
                <a:off x="3488" y="2720"/>
                <a:ext cx="1680" cy="432"/>
              </a:xfrm>
              <a:prstGeom prst="wedgeRoundRectCallout">
                <a:avLst>
                  <a:gd name="adj1" fmla="val -28394"/>
                  <a:gd name="adj2" fmla="val -151852"/>
                  <a:gd name="adj3" fmla="val 16667"/>
                </a:avLst>
              </a:prstGeom>
              <a:solidFill>
                <a:srgbClr val="FFCC99"/>
              </a:solidFill>
              <a:ln w="38100">
                <a:solidFill>
                  <a:srgbClr val="333399"/>
                </a:solidFill>
                <a:miter lim="800000"/>
                <a:headEnd/>
                <a:tailEnd/>
              </a:ln>
            </p:spPr>
            <p:txBody>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lgn="ctr" eaLnBrk="1" hangingPunct="1">
                  <a:spcBef>
                    <a:spcPct val="0"/>
                  </a:spcBef>
                  <a:buFontTx/>
                  <a:buNone/>
                </a:pPr>
                <a:r>
                  <a:rPr lang="ru-RU" altLang="en-US" sz="1200">
                    <a:solidFill>
                      <a:schemeClr val="tx1"/>
                    </a:solidFill>
                    <a:latin typeface="Arial Narrow" pitchFamily="34" charset="0"/>
                  </a:rPr>
                  <a:t>Пояснение важности исследования</a:t>
                </a:r>
                <a:endParaRPr lang="en-GB" altLang="en-US" sz="1200">
                  <a:solidFill>
                    <a:schemeClr val="tx1"/>
                  </a:solidFill>
                  <a:latin typeface="Arial Narrow" pitchFamily="34" charset="0"/>
                </a:endParaRPr>
              </a:p>
            </p:txBody>
          </p:sp>
          <p:sp>
            <p:nvSpPr>
              <p:cNvPr id="64521" name="Line 9"/>
              <p:cNvSpPr>
                <a:spLocks noChangeShapeType="1"/>
              </p:cNvSpPr>
              <p:nvPr/>
            </p:nvSpPr>
            <p:spPr bwMode="auto">
              <a:xfrm>
                <a:off x="2334" y="2286"/>
                <a:ext cx="2082"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64522" name="AutoShape 10"/>
              <p:cNvSpPr>
                <a:spLocks noChangeArrowheads="1"/>
              </p:cNvSpPr>
              <p:nvPr/>
            </p:nvSpPr>
            <p:spPr bwMode="auto">
              <a:xfrm>
                <a:off x="232" y="3696"/>
                <a:ext cx="1448" cy="288"/>
              </a:xfrm>
              <a:prstGeom prst="wedgeRoundRectCallout">
                <a:avLst>
                  <a:gd name="adj1" fmla="val 27681"/>
                  <a:gd name="adj2" fmla="val -225000"/>
                  <a:gd name="adj3" fmla="val 16667"/>
                </a:avLst>
              </a:prstGeom>
              <a:solidFill>
                <a:srgbClr val="FFCC99"/>
              </a:solidFill>
              <a:ln w="38100">
                <a:solidFill>
                  <a:srgbClr val="333399"/>
                </a:solidFill>
                <a:miter lim="800000"/>
                <a:headEnd/>
                <a:tailEnd/>
              </a:ln>
            </p:spPr>
            <p:txBody>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algn="ctr" eaLnBrk="1" hangingPunct="1">
                  <a:spcBef>
                    <a:spcPct val="0"/>
                  </a:spcBef>
                  <a:buFontTx/>
                  <a:buNone/>
                </a:pPr>
                <a:r>
                  <a:rPr lang="ru-RU" altLang="en-US" sz="1200">
                    <a:solidFill>
                      <a:schemeClr val="tx1"/>
                    </a:solidFill>
                    <a:latin typeface="Arial Narrow" pitchFamily="34" charset="0"/>
                  </a:rPr>
                  <a:t>Предложенные рецензенты.</a:t>
                </a:r>
              </a:p>
              <a:p>
                <a:pPr algn="ctr" eaLnBrk="1" hangingPunct="1">
                  <a:spcBef>
                    <a:spcPct val="0"/>
                  </a:spcBef>
                  <a:buFontTx/>
                  <a:buNone/>
                </a:pPr>
                <a:endParaRPr lang="en-GB" altLang="en-US" sz="1200">
                  <a:solidFill>
                    <a:schemeClr val="tx1"/>
                  </a:solidFill>
                  <a:latin typeface="Arial Narrow" pitchFamily="34" charset="0"/>
                </a:endParaRPr>
              </a:p>
            </p:txBody>
          </p:sp>
          <p:sp>
            <p:nvSpPr>
              <p:cNvPr id="64523" name="AutoShape 13"/>
              <p:cNvSpPr>
                <a:spLocks/>
              </p:cNvSpPr>
              <p:nvPr/>
            </p:nvSpPr>
            <p:spPr bwMode="auto">
              <a:xfrm>
                <a:off x="1344" y="3024"/>
                <a:ext cx="96" cy="288"/>
              </a:xfrm>
              <a:prstGeom prst="leftBrace">
                <a:avLst>
                  <a:gd name="adj1" fmla="val 25000"/>
                  <a:gd name="adj2" fmla="val 50000"/>
                </a:avLst>
              </a:prstGeom>
              <a:noFill/>
              <a:ln w="28575">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Font typeface="Arial" pitchFamily="34" charset="0"/>
                  <a:buChar char="•"/>
                  <a:defRPr sz="2000">
                    <a:solidFill>
                      <a:srgbClr val="53565A"/>
                    </a:solidFill>
                    <a:latin typeface="Arial" pitchFamily="34" charset="0"/>
                    <a:cs typeface="Arial" pitchFamily="34" charset="0"/>
                  </a:defRPr>
                </a:lvl1pPr>
                <a:lvl2pPr marL="742950" indent="-285750" eaLnBrk="0" hangingPunct="0">
                  <a:spcBef>
                    <a:spcPct val="20000"/>
                  </a:spcBef>
                  <a:buSzPct val="80000"/>
                  <a:buFont typeface="Arial" pitchFamily="34" charset="0"/>
                  <a:buChar char="-"/>
                  <a:defRPr>
                    <a:solidFill>
                      <a:srgbClr val="53565A"/>
                    </a:solidFill>
                    <a:latin typeface="Arial" pitchFamily="34" charset="0"/>
                    <a:cs typeface="Arial" pitchFamily="34" charset="0"/>
                  </a:defRPr>
                </a:lvl2pPr>
                <a:lvl3pPr marL="11430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3pPr>
                <a:lvl4pPr marL="16002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4pPr>
                <a:lvl5pPr marL="2057400" indent="-228600" eaLnBrk="0" hangingPunct="0">
                  <a:spcBef>
                    <a:spcPct val="20000"/>
                  </a:spcBef>
                  <a:buSzPct val="90000"/>
                  <a:buFont typeface="Courier New" pitchFamily="49" charset="0"/>
                  <a:buChar char="o"/>
                  <a:defRPr sz="1600">
                    <a:solidFill>
                      <a:srgbClr val="53565A"/>
                    </a:solidFill>
                    <a:latin typeface="Arial" pitchFamily="34" charset="0"/>
                    <a:cs typeface="Arial" pitchFamily="34" charset="0"/>
                  </a:defRPr>
                </a:lvl5pPr>
                <a:lvl6pPr marL="25146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6pPr>
                <a:lvl7pPr marL="29718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7pPr>
                <a:lvl8pPr marL="34290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8pPr>
                <a:lvl9pPr marL="3886200" indent="-228600" eaLnBrk="0" fontAlgn="base" hangingPunct="0">
                  <a:spcBef>
                    <a:spcPct val="20000"/>
                  </a:spcBef>
                  <a:spcAft>
                    <a:spcPct val="0"/>
                  </a:spcAft>
                  <a:buSzPct val="90000"/>
                  <a:buFont typeface="Courier New" pitchFamily="49" charset="0"/>
                  <a:buChar char="o"/>
                  <a:defRPr sz="1600">
                    <a:solidFill>
                      <a:srgbClr val="53565A"/>
                    </a:solidFill>
                    <a:latin typeface="Arial" pitchFamily="34" charset="0"/>
                    <a:cs typeface="Arial" pitchFamily="34" charset="0"/>
                  </a:defRPr>
                </a:lvl9pPr>
              </a:lstStyle>
              <a:p>
                <a:pPr eaLnBrk="1" hangingPunct="1">
                  <a:spcBef>
                    <a:spcPct val="0"/>
                  </a:spcBef>
                  <a:buFontTx/>
                  <a:buNone/>
                </a:pPr>
                <a:endParaRPr lang="ru-RU" altLang="en-US" sz="1200">
                  <a:solidFill>
                    <a:schemeClr val="tx1"/>
                  </a:solidFill>
                  <a:latin typeface="Times New Roman" pitchFamily="18" charset="0"/>
                </a:endParaRPr>
              </a:p>
            </p:txBody>
          </p:sp>
        </p:grpSp>
      </p:grpSp>
    </p:spTree>
    <p:extLst>
      <p:ext uri="{BB962C8B-B14F-4D97-AF65-F5344CB8AC3E}">
        <p14:creationId xmlns:p14="http://schemas.microsoft.com/office/powerpoint/2010/main" val="260526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881062" y="314325"/>
            <a:ext cx="7881937" cy="685800"/>
          </a:xfrm>
        </p:spPr>
        <p:txBody>
          <a:bodyPr>
            <a:normAutofit/>
          </a:bodyPr>
          <a:lstStyle/>
          <a:p>
            <a:r>
              <a:rPr lang="ru-RU" altLang="en-US" sz="2800" dirty="0" smtClean="0"/>
              <a:t>Предлагаемые рецензенты</a:t>
            </a:r>
            <a:endParaRPr lang="en-US" altLang="en-US" sz="2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35427"/>
            <a:ext cx="8839200" cy="5060572"/>
          </a:xfrm>
          <a:prstGeom prst="rect">
            <a:avLst/>
          </a:prstGeom>
          <a:noFill/>
          <a:ln w="349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844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3"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 y="3568700"/>
            <a:ext cx="7446963" cy="2266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626" name="Rectangle 2"/>
          <p:cNvSpPr>
            <a:spLocks noChangeArrowheads="1"/>
          </p:cNvSpPr>
          <p:nvPr/>
        </p:nvSpPr>
        <p:spPr bwMode="auto">
          <a:xfrm>
            <a:off x="528637" y="461087"/>
            <a:ext cx="79009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b="1" dirty="0">
                <a:solidFill>
                  <a:schemeClr val="accent1"/>
                </a:solidFill>
                <a:cs typeface="Arial" pitchFamily="34" charset="0"/>
              </a:rPr>
              <a:t>Авторский профиль</a:t>
            </a:r>
            <a:r>
              <a:rPr lang="en-US" sz="2800" b="1" dirty="0">
                <a:solidFill>
                  <a:schemeClr val="accent1"/>
                </a:solidFill>
                <a:cs typeface="Arial" pitchFamily="34" charset="0"/>
              </a:rPr>
              <a:t> </a:t>
            </a:r>
            <a:r>
              <a:rPr lang="ru-RU" sz="2800" b="1" dirty="0">
                <a:solidFill>
                  <a:schemeClr val="accent1"/>
                </a:solidFill>
                <a:cs typeface="Arial" pitchFamily="34" charset="0"/>
              </a:rPr>
              <a:t>(</a:t>
            </a:r>
            <a:r>
              <a:rPr lang="en-GB" sz="2800" b="1" dirty="0">
                <a:solidFill>
                  <a:schemeClr val="accent1"/>
                </a:solidFill>
                <a:cs typeface="Arial" pitchFamily="34" charset="0"/>
              </a:rPr>
              <a:t>Author </a:t>
            </a:r>
            <a:r>
              <a:rPr lang="en-US" sz="2800" b="1" dirty="0">
                <a:solidFill>
                  <a:schemeClr val="accent1"/>
                </a:solidFill>
                <a:cs typeface="Arial" pitchFamily="34" charset="0"/>
              </a:rPr>
              <a:t>Profile</a:t>
            </a:r>
            <a:r>
              <a:rPr lang="ru-RU" sz="2800" b="1" dirty="0">
                <a:solidFill>
                  <a:schemeClr val="accent1"/>
                </a:solidFill>
                <a:cs typeface="Arial" pitchFamily="34" charset="0"/>
              </a:rPr>
              <a:t>)</a:t>
            </a:r>
            <a:endParaRPr lang="en-GB" sz="2800" b="1" dirty="0">
              <a:solidFill>
                <a:schemeClr val="accent1"/>
              </a:solidFill>
              <a:cs typeface="Arial" pitchFamily="34" charset="0"/>
            </a:endParaRPr>
          </a:p>
        </p:txBody>
      </p:sp>
      <p:sp>
        <p:nvSpPr>
          <p:cNvPr id="7" name="Rectangle 5"/>
          <p:cNvSpPr>
            <a:spLocks noChangeArrowheads="1"/>
          </p:cNvSpPr>
          <p:nvPr/>
        </p:nvSpPr>
        <p:spPr bwMode="auto">
          <a:xfrm>
            <a:off x="2124075" y="3573463"/>
            <a:ext cx="1223963" cy="4318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59749" name="Rectangle 3"/>
          <p:cNvSpPr>
            <a:spLocks noChangeArrowheads="1"/>
          </p:cNvSpPr>
          <p:nvPr/>
        </p:nvSpPr>
        <p:spPr bwMode="auto">
          <a:xfrm>
            <a:off x="236483" y="1143000"/>
            <a:ext cx="8280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2575" indent="-282575" defTabSz="449263" eaLnBrk="0" hangingPunct="0">
              <a:spcBef>
                <a:spcPct val="60000"/>
              </a:spcBef>
              <a:buClr>
                <a:schemeClr val="tx1"/>
              </a:buClr>
              <a:buFont typeface="Times"/>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ru-RU" sz="2000" dirty="0" smtClean="0"/>
              <a:t>Ученые </a:t>
            </a:r>
            <a:r>
              <a:rPr lang="ru-RU" sz="2000" dirty="0"/>
              <a:t>могут отслеживать свои публикации с помощью авторских профилей, а так же работу своих коллег и соавторов</a:t>
            </a:r>
            <a:endParaRPr lang="en-US" sz="2000" dirty="0"/>
          </a:p>
          <a:p>
            <a:pPr marL="282575" indent="-282575" defTabSz="449263" eaLnBrk="0" hangingPunct="0">
              <a:spcBef>
                <a:spcPct val="60000"/>
              </a:spcBef>
              <a:buClr>
                <a:schemeClr val="tx1"/>
              </a:buClr>
              <a:buFont typeface="Times"/>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ru-RU" sz="2000" dirty="0"/>
              <a:t>Руководитель может отслеживать публикации своих сотрудников, рассматривать новые </a:t>
            </a:r>
            <a:r>
              <a:rPr lang="ru-RU" sz="2000" dirty="0" smtClean="0"/>
              <a:t>кандидатуры</a:t>
            </a:r>
            <a:endParaRPr lang="ru-RU" sz="2000" dirty="0"/>
          </a:p>
          <a:p>
            <a:pPr marL="282575" indent="-282575" defTabSz="449263" eaLnBrk="0" hangingPunct="0">
              <a:spcBef>
                <a:spcPct val="60000"/>
              </a:spcBef>
              <a:buClr>
                <a:schemeClr val="tx1"/>
              </a:buClr>
              <a:buFont typeface="Times"/>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ru-RU" sz="2000" dirty="0" smtClean="0"/>
              <a:t>17 млн автоматически созданных профилей, с возможностью корректировки</a:t>
            </a:r>
          </a:p>
          <a:p>
            <a:pPr marL="282575" indent="-282575" defTabSz="449263" eaLnBrk="0" hangingPunct="0">
              <a:spcBef>
                <a:spcPct val="60000"/>
              </a:spcBef>
              <a:buClr>
                <a:schemeClr val="tx1"/>
              </a:buClr>
              <a:buFont typeface="Times"/>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ru-RU" sz="2000" dirty="0" smtClean="0"/>
          </a:p>
          <a:p>
            <a:pPr marL="282575" indent="-282575" defTabSz="449263" eaLnBrk="0" hangingPunct="0">
              <a:spcBef>
                <a:spcPct val="60000"/>
              </a:spcBef>
              <a:buClr>
                <a:schemeClr val="tx1"/>
              </a:buClr>
              <a:buFont typeface="Times"/>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ru-RU" sz="2000" dirty="0"/>
          </a:p>
        </p:txBody>
      </p:sp>
    </p:spTree>
    <p:extLst>
      <p:ext uri="{BB962C8B-B14F-4D97-AF65-F5344CB8AC3E}">
        <p14:creationId xmlns:p14="http://schemas.microsoft.com/office/powerpoint/2010/main" val="3725104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9187"/>
            <a:ext cx="9129091" cy="520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7459" name="Title 1"/>
          <p:cNvSpPr>
            <a:spLocks noGrp="1"/>
          </p:cNvSpPr>
          <p:nvPr>
            <p:ph type="title"/>
          </p:nvPr>
        </p:nvSpPr>
        <p:spPr>
          <a:xfrm>
            <a:off x="762000" y="304800"/>
            <a:ext cx="7620000" cy="685800"/>
          </a:xfrm>
        </p:spPr>
        <p:txBody>
          <a:bodyPr>
            <a:normAutofit/>
          </a:bodyPr>
          <a:lstStyle/>
          <a:p>
            <a:pPr eaLnBrk="1" hangingPunct="1"/>
            <a:r>
              <a:rPr lang="ru-RU" altLang="en-US" sz="2800" dirty="0" smtClean="0"/>
              <a:t>Профиль автора</a:t>
            </a:r>
            <a:endParaRPr lang="en-US" altLang="en-US" sz="2800" dirty="0" smtClean="0"/>
          </a:p>
        </p:txBody>
      </p:sp>
      <p:sp>
        <p:nvSpPr>
          <p:cNvPr id="6" name="Rectangle 3"/>
          <p:cNvSpPr>
            <a:spLocks noChangeArrowheads="1"/>
          </p:cNvSpPr>
          <p:nvPr/>
        </p:nvSpPr>
        <p:spPr bwMode="auto">
          <a:xfrm>
            <a:off x="2815393" y="5053012"/>
            <a:ext cx="1266825" cy="433388"/>
          </a:xfrm>
          <a:prstGeom prst="rect">
            <a:avLst/>
          </a:prstGeom>
          <a:solidFill>
            <a:schemeClr val="bg1"/>
          </a:solidFill>
          <a:ln w="12700">
            <a:solidFill>
              <a:srgbClr val="FF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ru-RU" altLang="en-US" sz="1400" b="1" dirty="0">
                <a:solidFill>
                  <a:srgbClr val="FF0000"/>
                </a:solidFill>
              </a:rPr>
              <a:t>Публикации</a:t>
            </a:r>
            <a:endParaRPr lang="en-GB" altLang="en-US" sz="1400" b="1" dirty="0">
              <a:solidFill>
                <a:srgbClr val="FF0000"/>
              </a:solidFill>
            </a:endParaRPr>
          </a:p>
        </p:txBody>
      </p:sp>
      <p:sp>
        <p:nvSpPr>
          <p:cNvPr id="8" name="Rectangle 5"/>
          <p:cNvSpPr>
            <a:spLocks noChangeArrowheads="1"/>
          </p:cNvSpPr>
          <p:nvPr/>
        </p:nvSpPr>
        <p:spPr bwMode="auto">
          <a:xfrm>
            <a:off x="3508306" y="3124200"/>
            <a:ext cx="2073275" cy="314315"/>
          </a:xfrm>
          <a:prstGeom prst="rect">
            <a:avLst/>
          </a:prstGeom>
          <a:solidFill>
            <a:schemeClr val="bg1"/>
          </a:solidFill>
          <a:ln w="12700">
            <a:solidFill>
              <a:srgbClr val="FF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ru-RU" altLang="en-US" sz="1400" b="1" dirty="0">
                <a:solidFill>
                  <a:srgbClr val="FF0000"/>
                </a:solidFill>
              </a:rPr>
              <a:t>Предметные области</a:t>
            </a:r>
            <a:endParaRPr lang="en-GB" altLang="en-US" sz="1400" b="1" dirty="0">
              <a:solidFill>
                <a:srgbClr val="FF0000"/>
              </a:solidFill>
            </a:endParaRPr>
          </a:p>
        </p:txBody>
      </p:sp>
      <p:sp>
        <p:nvSpPr>
          <p:cNvPr id="10" name="Rectangle 7"/>
          <p:cNvSpPr>
            <a:spLocks noChangeArrowheads="1"/>
          </p:cNvSpPr>
          <p:nvPr/>
        </p:nvSpPr>
        <p:spPr bwMode="auto">
          <a:xfrm>
            <a:off x="2487393" y="1512093"/>
            <a:ext cx="1555750" cy="433387"/>
          </a:xfrm>
          <a:prstGeom prst="rect">
            <a:avLst/>
          </a:prstGeom>
          <a:solidFill>
            <a:schemeClr val="bg1"/>
          </a:solidFill>
          <a:ln w="12700">
            <a:solidFill>
              <a:srgbClr val="FF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ru-RU" altLang="en-US" sz="1400" b="1" dirty="0">
                <a:solidFill>
                  <a:srgbClr val="FF0000"/>
                </a:solidFill>
              </a:rPr>
              <a:t>Место работы</a:t>
            </a:r>
            <a:endParaRPr lang="en-GB" altLang="en-US" sz="1400" b="1" dirty="0">
              <a:solidFill>
                <a:srgbClr val="FF0000"/>
              </a:solidFill>
            </a:endParaRPr>
          </a:p>
        </p:txBody>
      </p:sp>
      <p:sp>
        <p:nvSpPr>
          <p:cNvPr id="11" name="Rectangle 8"/>
          <p:cNvSpPr>
            <a:spLocks noChangeArrowheads="1"/>
          </p:cNvSpPr>
          <p:nvPr/>
        </p:nvSpPr>
        <p:spPr bwMode="auto">
          <a:xfrm>
            <a:off x="1295400" y="2743200"/>
            <a:ext cx="2320925" cy="216694"/>
          </a:xfrm>
          <a:prstGeom prst="rect">
            <a:avLst/>
          </a:prstGeom>
          <a:solidFill>
            <a:schemeClr val="bg1"/>
          </a:solidFill>
          <a:ln w="12700">
            <a:solidFill>
              <a:srgbClr val="FF0000"/>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ru-RU" altLang="en-US" sz="1400" b="1" dirty="0">
                <a:solidFill>
                  <a:srgbClr val="FF0000"/>
                </a:solidFill>
              </a:rPr>
              <a:t>Рейтинг автора (</a:t>
            </a:r>
            <a:r>
              <a:rPr lang="en-US" altLang="en-US" sz="1400" b="1" dirty="0">
                <a:solidFill>
                  <a:srgbClr val="FF0000"/>
                </a:solidFill>
              </a:rPr>
              <a:t>h-index</a:t>
            </a:r>
            <a:r>
              <a:rPr lang="ru-RU" altLang="en-US" sz="1400" b="1" dirty="0">
                <a:solidFill>
                  <a:srgbClr val="FF0000"/>
                </a:solidFill>
              </a:rPr>
              <a:t>)</a:t>
            </a:r>
            <a:endParaRPr lang="en-GB" altLang="en-US" sz="1400" b="1" dirty="0">
              <a:solidFill>
                <a:srgbClr val="FF0000"/>
              </a:solidFill>
            </a:endParaRPr>
          </a:p>
        </p:txBody>
      </p:sp>
    </p:spTree>
    <p:extLst>
      <p:ext uri="{BB962C8B-B14F-4D97-AF65-F5344CB8AC3E}">
        <p14:creationId xmlns:p14="http://schemas.microsoft.com/office/powerpoint/2010/main" val="27542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1000"/>
                                        <p:tgtEl>
                                          <p:spTgt spid="8"/>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10" y="2133600"/>
            <a:ext cx="9144000" cy="408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2" name="Title 1"/>
          <p:cNvSpPr>
            <a:spLocks noGrp="1"/>
          </p:cNvSpPr>
          <p:nvPr>
            <p:ph type="title"/>
          </p:nvPr>
        </p:nvSpPr>
        <p:spPr>
          <a:xfrm>
            <a:off x="787400" y="285750"/>
            <a:ext cx="8642350" cy="695325"/>
          </a:xfrm>
        </p:spPr>
        <p:txBody>
          <a:bodyPr/>
          <a:lstStyle/>
          <a:p>
            <a:r>
              <a:rPr lang="ru-RU" altLang="en-US" sz="2800" dirty="0" smtClean="0"/>
              <a:t>Запросы на корректировку</a:t>
            </a:r>
            <a:endParaRPr lang="en-US" altLang="en-US" sz="2800" dirty="0" smtClean="0"/>
          </a:p>
        </p:txBody>
      </p:sp>
      <p:sp>
        <p:nvSpPr>
          <p:cNvPr id="148485" name="Text Box 2"/>
          <p:cNvSpPr txBox="1">
            <a:spLocks noChangeArrowheads="1"/>
          </p:cNvSpPr>
          <p:nvPr/>
        </p:nvSpPr>
        <p:spPr bwMode="auto">
          <a:xfrm>
            <a:off x="3733800" y="1066800"/>
            <a:ext cx="5236779" cy="1938992"/>
          </a:xfrm>
          <a:prstGeom prst="rect">
            <a:avLst/>
          </a:prstGeom>
          <a:solidFill>
            <a:schemeClr val="bg1"/>
          </a:solidFill>
          <a:ln w="38100">
            <a:solidFill>
              <a:schemeClr val="accent4">
                <a:lumMod val="75000"/>
              </a:schemeClr>
            </a:solid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ru-RU" altLang="en-US" sz="2400" dirty="0">
                <a:solidFill>
                  <a:srgbClr val="036635"/>
                </a:solidFill>
              </a:rPr>
              <a:t>Все запросы перенаправляются на пошаговую форму </a:t>
            </a:r>
            <a:r>
              <a:rPr lang="ru-RU" altLang="en-US" sz="2400" u="sng" dirty="0">
                <a:solidFill>
                  <a:srgbClr val="0070C0"/>
                </a:solidFill>
              </a:rPr>
              <a:t>www.scopusfeedback.com</a:t>
            </a:r>
            <a:r>
              <a:rPr lang="ru-RU" altLang="en-US" sz="2400" dirty="0">
                <a:solidFill>
                  <a:srgbClr val="036635"/>
                </a:solidFill>
              </a:rPr>
              <a:t>  </a:t>
            </a:r>
            <a:br>
              <a:rPr lang="ru-RU" altLang="en-US" sz="2400" dirty="0">
                <a:solidFill>
                  <a:srgbClr val="036635"/>
                </a:solidFill>
              </a:rPr>
            </a:br>
            <a:r>
              <a:rPr lang="ru-RU" altLang="en-US" sz="2400" dirty="0">
                <a:solidFill>
                  <a:srgbClr val="036635"/>
                </a:solidFill>
              </a:rPr>
              <a:t>Подписка на Scopus не требуется!</a:t>
            </a:r>
            <a:br>
              <a:rPr lang="ru-RU" altLang="en-US" sz="2400" dirty="0">
                <a:solidFill>
                  <a:srgbClr val="036635"/>
                </a:solidFill>
              </a:rPr>
            </a:br>
            <a:r>
              <a:rPr lang="ru-RU" altLang="en-US" sz="2400" dirty="0">
                <a:solidFill>
                  <a:srgbClr val="036635"/>
                </a:solidFill>
              </a:rPr>
              <a:t>Результаты – через 5 дней. </a:t>
            </a:r>
          </a:p>
        </p:txBody>
      </p:sp>
    </p:spTree>
    <p:extLst>
      <p:ext uri="{BB962C8B-B14F-4D97-AF65-F5344CB8AC3E}">
        <p14:creationId xmlns:p14="http://schemas.microsoft.com/office/powerpoint/2010/main" val="21110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787400" y="285750"/>
            <a:ext cx="8642350" cy="695325"/>
          </a:xfrm>
        </p:spPr>
        <p:txBody>
          <a:bodyPr/>
          <a:lstStyle/>
          <a:p>
            <a:r>
              <a:rPr lang="ru-RU" altLang="en-US" sz="2800" dirty="0" smtClean="0"/>
              <a:t>Запросы на корректировку</a:t>
            </a:r>
            <a:endParaRPr lang="en-US" altLang="en-US" sz="2800" dirty="0" smtClean="0"/>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3000"/>
            <a:ext cx="9144000" cy="504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60" y="939894"/>
            <a:ext cx="9178159" cy="591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039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1"/>
          <p:cNvSpPr>
            <a:spLocks noGrp="1"/>
          </p:cNvSpPr>
          <p:nvPr>
            <p:ph type="title"/>
          </p:nvPr>
        </p:nvSpPr>
        <p:spPr>
          <a:xfrm>
            <a:off x="232511" y="333375"/>
            <a:ext cx="8392377" cy="581025"/>
          </a:xfrm>
        </p:spPr>
        <p:txBody>
          <a:bodyPr>
            <a:normAutofit fontScale="90000"/>
          </a:bodyPr>
          <a:lstStyle/>
          <a:p>
            <a:pPr eaLnBrk="1" hangingPunct="1"/>
            <a:r>
              <a:rPr lang="ru-RU" altLang="en-US" sz="3600" dirty="0" smtClean="0"/>
              <a:t>Профиль в </a:t>
            </a:r>
            <a:r>
              <a:rPr lang="en-GB" altLang="en-US" sz="3600" dirty="0" smtClean="0"/>
              <a:t>ORCID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1" y="1066800"/>
            <a:ext cx="8835408"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25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3999" cy="499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5651" name="Title 1"/>
          <p:cNvSpPr>
            <a:spLocks noGrp="1"/>
          </p:cNvSpPr>
          <p:nvPr>
            <p:ph type="title"/>
          </p:nvPr>
        </p:nvSpPr>
        <p:spPr>
          <a:xfrm>
            <a:off x="712788" y="152400"/>
            <a:ext cx="7620000" cy="685800"/>
          </a:xfrm>
        </p:spPr>
        <p:txBody>
          <a:bodyPr/>
          <a:lstStyle/>
          <a:p>
            <a:pPr eaLnBrk="1" hangingPunct="1"/>
            <a:r>
              <a:rPr lang="en-GB" altLang="en-US" dirty="0" smtClean="0"/>
              <a:t>Scopus-ORCID</a:t>
            </a:r>
            <a:endParaRPr lang="en-US" altLang="en-US" dirty="0" smtClean="0"/>
          </a:p>
        </p:txBody>
      </p:sp>
      <p:sp>
        <p:nvSpPr>
          <p:cNvPr id="155652" name="Rectangle 5"/>
          <p:cNvSpPr>
            <a:spLocks noChangeArrowheads="1"/>
          </p:cNvSpPr>
          <p:nvPr/>
        </p:nvSpPr>
        <p:spPr bwMode="auto">
          <a:xfrm>
            <a:off x="6248400" y="1181531"/>
            <a:ext cx="2407597" cy="913606"/>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rgbClr val="000099"/>
              </a:buClr>
              <a:buSzPct val="70000"/>
              <a:buFont typeface="Wingdings" pitchFamily="2" charset="2"/>
              <a:buChar char="§"/>
              <a:defRPr sz="2800">
                <a:solidFill>
                  <a:srgbClr val="333333"/>
                </a:solidFill>
                <a:latin typeface="Arial Narrow" pitchFamily="34" charset="0"/>
              </a:defRPr>
            </a:lvl1pPr>
            <a:lvl2pPr marL="742950" indent="-285750" eaLnBrk="0" hangingPunct="0">
              <a:lnSpc>
                <a:spcPct val="85000"/>
              </a:lnSpc>
              <a:spcBef>
                <a:spcPct val="30000"/>
              </a:spcBef>
              <a:buClr>
                <a:srgbClr val="000099"/>
              </a:buClr>
              <a:buSzPct val="70000"/>
              <a:buFont typeface="Wingdings" pitchFamily="2" charset="2"/>
              <a:buChar char="§"/>
              <a:defRPr sz="2400">
                <a:solidFill>
                  <a:srgbClr val="333333"/>
                </a:solidFill>
                <a:latin typeface="Arial Narrow" pitchFamily="34" charset="0"/>
              </a:defRPr>
            </a:lvl2pPr>
            <a:lvl3pPr marL="1143000" indent="-228600" eaLnBrk="0" hangingPunct="0">
              <a:lnSpc>
                <a:spcPct val="85000"/>
              </a:lnSpc>
              <a:spcBef>
                <a:spcPct val="40000"/>
              </a:spcBef>
              <a:buClr>
                <a:srgbClr val="000099"/>
              </a:buClr>
              <a:buSzPct val="70000"/>
              <a:buChar char="»"/>
              <a:defRPr sz="2000">
                <a:solidFill>
                  <a:srgbClr val="333333"/>
                </a:solidFill>
                <a:latin typeface="Arial Narrow" pitchFamily="34" charset="0"/>
              </a:defRPr>
            </a:lvl3pPr>
            <a:lvl4pPr marL="1600200" indent="-228600" eaLnBrk="0" hangingPunct="0">
              <a:lnSpc>
                <a:spcPct val="85000"/>
              </a:lnSpc>
              <a:spcBef>
                <a:spcPct val="40000"/>
              </a:spcBef>
              <a:buClr>
                <a:srgbClr val="000099"/>
              </a:buClr>
              <a:buSzPct val="70000"/>
              <a:buFont typeface="Wingdings" pitchFamily="2" charset="2"/>
              <a:buChar char="§"/>
              <a:defRPr>
                <a:solidFill>
                  <a:srgbClr val="333333"/>
                </a:solidFill>
                <a:latin typeface="Arial Narrow" pitchFamily="34" charset="0"/>
              </a:defRPr>
            </a:lvl4pPr>
            <a:lvl5pPr marL="2057400" indent="-228600" eaLnBrk="0" hangingPunct="0">
              <a:lnSpc>
                <a:spcPct val="85000"/>
              </a:lnSpc>
              <a:spcBef>
                <a:spcPct val="40000"/>
              </a:spcBef>
              <a:buClr>
                <a:srgbClr val="000099"/>
              </a:buClr>
              <a:buSzPct val="70000"/>
              <a:buChar char="»"/>
              <a:defRPr>
                <a:solidFill>
                  <a:srgbClr val="333333"/>
                </a:solidFill>
                <a:latin typeface="Arial Narrow" pitchFamily="34" charset="0"/>
              </a:defRPr>
            </a:lvl5pPr>
            <a:lvl6pPr marL="25146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6pPr>
            <a:lvl7pPr marL="29718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7pPr>
            <a:lvl8pPr marL="34290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8pPr>
            <a:lvl9pPr marL="3886200" indent="-228600" eaLnBrk="0" fontAlgn="base" hangingPunct="0">
              <a:lnSpc>
                <a:spcPct val="85000"/>
              </a:lnSpc>
              <a:spcBef>
                <a:spcPct val="40000"/>
              </a:spcBef>
              <a:spcAft>
                <a:spcPct val="0"/>
              </a:spcAft>
              <a:buClr>
                <a:srgbClr val="000099"/>
              </a:buClr>
              <a:buSzPct val="70000"/>
              <a:buChar char="»"/>
              <a:defRPr>
                <a:solidFill>
                  <a:srgbClr val="333333"/>
                </a:solidFill>
                <a:latin typeface="Arial Narrow" pitchFamily="34" charset="0"/>
              </a:defRPr>
            </a:lvl9pPr>
          </a:lstStyle>
          <a:p>
            <a:pPr eaLnBrk="1" hangingPunct="1">
              <a:lnSpc>
                <a:spcPct val="100000"/>
              </a:lnSpc>
              <a:spcBef>
                <a:spcPct val="0"/>
              </a:spcBef>
              <a:buClrTx/>
              <a:buSzTx/>
              <a:buFontTx/>
              <a:buNone/>
            </a:pPr>
            <a:endParaRPr lang="ru-RU" altLang="en-US" sz="1800">
              <a:solidFill>
                <a:schemeClr val="tx1"/>
              </a:solidFill>
              <a:latin typeface="Arial" pitchFamily="34" charset="0"/>
            </a:endParaRPr>
          </a:p>
        </p:txBody>
      </p:sp>
      <p:cxnSp>
        <p:nvCxnSpPr>
          <p:cNvPr id="3" name="Straight Connector 2"/>
          <p:cNvCxnSpPr/>
          <p:nvPr/>
        </p:nvCxnSpPr>
        <p:spPr>
          <a:xfrm>
            <a:off x="6400799" y="1828800"/>
            <a:ext cx="1232443"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 y="2057400"/>
            <a:ext cx="20574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291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38200"/>
            <a:ext cx="5691188" cy="3711575"/>
          </a:xfrm>
          <a:prstGeom prst="rect">
            <a:avLst/>
          </a:prstGeom>
          <a:noFill/>
          <a:ln>
            <a:noFill/>
          </a:ln>
          <a:effectLst>
            <a:prstShdw prst="shdw17" dist="17961" dir="2700000">
              <a:schemeClr val="accent1">
                <a:gamma/>
                <a:shade val="60000"/>
                <a:invGamma/>
              </a:schemeClr>
            </a:prstShdw>
          </a:effectLst>
          <a:extLst/>
        </p:spPr>
      </p:pic>
      <p:sp>
        <p:nvSpPr>
          <p:cNvPr id="181251" name="Заголовок 1"/>
          <p:cNvSpPr>
            <a:spLocks noGrp="1"/>
          </p:cNvSpPr>
          <p:nvPr>
            <p:ph type="title"/>
          </p:nvPr>
        </p:nvSpPr>
        <p:spPr>
          <a:xfrm>
            <a:off x="914400" y="274638"/>
            <a:ext cx="7772400" cy="563562"/>
          </a:xfrm>
        </p:spPr>
        <p:txBody>
          <a:bodyPr/>
          <a:lstStyle/>
          <a:p>
            <a:pPr eaLnBrk="1" hangingPunct="1"/>
            <a:r>
              <a:rPr lang="ru-RU" altLang="en-US" dirty="0" smtClean="0"/>
              <a:t>Проверяйте журнал</a:t>
            </a:r>
            <a:r>
              <a:rPr lang="ru-RU" altLang="en-US" dirty="0"/>
              <a:t>ы</a:t>
            </a:r>
            <a:r>
              <a:rPr lang="ru-RU" altLang="en-US" dirty="0" smtClean="0"/>
              <a:t> на наличие в </a:t>
            </a:r>
            <a:r>
              <a:rPr lang="en-GB" altLang="en-US" dirty="0" smtClean="0"/>
              <a:t>Scopus</a:t>
            </a:r>
            <a:endParaRPr lang="ru-RU" altLang="en-US" dirty="0" smtClean="0"/>
          </a:p>
        </p:txBody>
      </p:sp>
      <p:sp>
        <p:nvSpPr>
          <p:cNvPr id="4" name="Прямоугольник 3"/>
          <p:cNvSpPr/>
          <p:nvPr/>
        </p:nvSpPr>
        <p:spPr>
          <a:xfrm>
            <a:off x="2987675" y="1592263"/>
            <a:ext cx="647700" cy="215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30163" y="4005263"/>
            <a:ext cx="731837" cy="358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2808629"/>
            <a:ext cx="7343775" cy="4049371"/>
          </a:xfrm>
          <a:prstGeom prst="rect">
            <a:avLst/>
          </a:prstGeom>
          <a:noFill/>
          <a:ln w="349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a:off x="3616572" y="1770558"/>
            <a:ext cx="936625" cy="1182687"/>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5"/>
          <p:cNvSpPr/>
          <p:nvPr/>
        </p:nvSpPr>
        <p:spPr>
          <a:xfrm>
            <a:off x="5791200" y="3276600"/>
            <a:ext cx="2667000" cy="358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1503367"/>
            <a:ext cx="7467600" cy="5337171"/>
          </a:xfrm>
          <a:prstGeom prst="rect">
            <a:avLst/>
          </a:prstGeom>
          <a:noFill/>
          <a:ln w="349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
        <p:nvSpPr>
          <p:cNvPr id="13" name="Прямоугольник 5"/>
          <p:cNvSpPr/>
          <p:nvPr/>
        </p:nvSpPr>
        <p:spPr>
          <a:xfrm>
            <a:off x="5105400" y="1905000"/>
            <a:ext cx="21336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59230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457200" y="0"/>
            <a:ext cx="6934200" cy="990600"/>
          </a:xfrm>
        </p:spPr>
        <p:txBody>
          <a:bodyPr>
            <a:normAutofit/>
          </a:bodyPr>
          <a:lstStyle/>
          <a:p>
            <a:r>
              <a:rPr lang="ru-RU" altLang="en-US" dirty="0"/>
              <a:t>В</a:t>
            </a:r>
            <a:r>
              <a:rPr lang="ru-RU" altLang="en-US" dirty="0" smtClean="0"/>
              <a:t>ысококачественные </a:t>
            </a:r>
            <a:r>
              <a:rPr lang="ru-RU" altLang="en-US" dirty="0"/>
              <a:t>и актуальные </a:t>
            </a:r>
            <a:r>
              <a:rPr lang="ru-RU" altLang="en-US" dirty="0" smtClean="0"/>
              <a:t>данные</a:t>
            </a:r>
            <a:endParaRPr lang="en-GB" altLang="en-US" dirty="0"/>
          </a:p>
        </p:txBody>
      </p:sp>
      <p:sp>
        <p:nvSpPr>
          <p:cNvPr id="2" name="Content Placeholder 1"/>
          <p:cNvSpPr>
            <a:spLocks noGrp="1"/>
          </p:cNvSpPr>
          <p:nvPr>
            <p:ph idx="1"/>
          </p:nvPr>
        </p:nvSpPr>
        <p:spPr>
          <a:xfrm>
            <a:off x="457200" y="1219200"/>
            <a:ext cx="8229600" cy="4876800"/>
          </a:xfrm>
        </p:spPr>
        <p:txBody>
          <a:bodyPr>
            <a:normAutofit/>
          </a:bodyPr>
          <a:lstStyle/>
          <a:p>
            <a:pPr marL="285750" indent="-285750" fontAlgn="auto">
              <a:spcBef>
                <a:spcPts val="600"/>
              </a:spcBef>
              <a:spcAft>
                <a:spcPts val="0"/>
              </a:spcAft>
              <a:buClr>
                <a:srgbClr val="FEB91D"/>
              </a:buClr>
              <a:buFont typeface="Wingdings" panose="05000000000000000000" pitchFamily="2" charset="2"/>
              <a:buChar char="Ø"/>
              <a:defRPr/>
            </a:pPr>
            <a:r>
              <a:rPr lang="en-US" sz="2400" dirty="0">
                <a:solidFill>
                  <a:schemeClr val="accent3">
                    <a:lumMod val="50000"/>
                  </a:schemeClr>
                </a:solidFill>
                <a:cs typeface="Arial"/>
              </a:rPr>
              <a:t>ScienceDirect </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это</a:t>
            </a:r>
            <a:r>
              <a:rPr lang="en-US" sz="2400" dirty="0" smtClean="0">
                <a:solidFill>
                  <a:schemeClr val="accent3">
                    <a:lumMod val="50000"/>
                  </a:schemeClr>
                </a:solidFill>
                <a:cs typeface="Arial"/>
              </a:rPr>
              <a:t> </a:t>
            </a:r>
            <a:r>
              <a:rPr lang="en-US" sz="2400" b="1" dirty="0" smtClean="0">
                <a:solidFill>
                  <a:schemeClr val="accent3">
                    <a:lumMod val="50000"/>
                  </a:schemeClr>
                </a:solidFill>
                <a:cs typeface="Arial"/>
              </a:rPr>
              <a:t>2</a:t>
            </a:r>
            <a:r>
              <a:rPr lang="ru-RU" sz="2400" b="1" dirty="0" smtClean="0">
                <a:solidFill>
                  <a:schemeClr val="accent3">
                    <a:lumMod val="50000"/>
                  </a:schemeClr>
                </a:solidFill>
                <a:cs typeface="Arial"/>
              </a:rPr>
              <a:t>3,9%</a:t>
            </a:r>
            <a:r>
              <a:rPr lang="en-US" sz="2400" b="1" dirty="0" smtClean="0">
                <a:solidFill>
                  <a:schemeClr val="accent3">
                    <a:lumMod val="50000"/>
                  </a:schemeClr>
                </a:solidFill>
                <a:cs typeface="Arial"/>
              </a:rPr>
              <a:t> </a:t>
            </a:r>
            <a:r>
              <a:rPr lang="ru-RU" sz="2400" b="1" dirty="0" smtClean="0">
                <a:solidFill>
                  <a:schemeClr val="accent3">
                    <a:lumMod val="50000"/>
                  </a:schemeClr>
                </a:solidFill>
                <a:cs typeface="Arial"/>
              </a:rPr>
              <a:t>всех опубликованных в мире научных статей</a:t>
            </a:r>
            <a:r>
              <a:rPr lang="en-US" sz="2400" dirty="0" smtClean="0">
                <a:solidFill>
                  <a:schemeClr val="accent3">
                    <a:lumMod val="50000"/>
                  </a:schemeClr>
                </a:solidFill>
                <a:cs typeface="Arial"/>
              </a:rPr>
              <a:t>*</a:t>
            </a:r>
            <a:endParaRPr lang="en-US" sz="2400" dirty="0">
              <a:solidFill>
                <a:schemeClr val="accent3">
                  <a:lumMod val="50000"/>
                </a:schemeClr>
              </a:solidFill>
              <a:cs typeface="Arial"/>
            </a:endParaRPr>
          </a:p>
          <a:p>
            <a:pPr marL="285750" indent="-285750" fontAlgn="auto">
              <a:spcBef>
                <a:spcPts val="600"/>
              </a:spcBef>
              <a:spcAft>
                <a:spcPts val="0"/>
              </a:spcAft>
              <a:buClr>
                <a:srgbClr val="FEB91D"/>
              </a:buClr>
              <a:buFont typeface="Wingdings" panose="05000000000000000000" pitchFamily="2" charset="2"/>
              <a:buChar char="Ø"/>
              <a:defRPr/>
            </a:pPr>
            <a:r>
              <a:rPr lang="en-US" sz="2400" b="1" dirty="0">
                <a:solidFill>
                  <a:schemeClr val="accent3">
                    <a:lumMod val="50000"/>
                  </a:schemeClr>
                </a:solidFill>
                <a:cs typeface="Arial"/>
              </a:rPr>
              <a:t>26% </a:t>
            </a:r>
            <a:r>
              <a:rPr lang="ru-RU" sz="2400" b="1" dirty="0" smtClean="0">
                <a:solidFill>
                  <a:schemeClr val="accent3">
                    <a:lumMod val="50000"/>
                  </a:schemeClr>
                </a:solidFill>
                <a:cs typeface="Arial"/>
              </a:rPr>
              <a:t>цитирований</a:t>
            </a:r>
            <a:r>
              <a:rPr lang="en-US" sz="2400" dirty="0" smtClean="0">
                <a:solidFill>
                  <a:schemeClr val="accent3">
                    <a:lumMod val="50000"/>
                  </a:schemeClr>
                </a:solidFill>
                <a:cs typeface="Arial"/>
              </a:rPr>
              <a:t>, </a:t>
            </a:r>
            <a:r>
              <a:rPr lang="ru-RU" sz="2400" dirty="0" smtClean="0">
                <a:solidFill>
                  <a:schemeClr val="accent3">
                    <a:lumMod val="50000"/>
                  </a:schemeClr>
                </a:solidFill>
                <a:cs typeface="Arial"/>
              </a:rPr>
              <a:t>в том числе среди самых престижных журналов - </a:t>
            </a:r>
            <a:r>
              <a:rPr lang="en-US" sz="2400" dirty="0" smtClean="0">
                <a:solidFill>
                  <a:schemeClr val="accent3">
                    <a:lumMod val="50000"/>
                  </a:schemeClr>
                </a:solidFill>
                <a:cs typeface="Arial"/>
              </a:rPr>
              <a:t> </a:t>
            </a:r>
            <a:r>
              <a:rPr lang="en-US" sz="2400" dirty="0">
                <a:solidFill>
                  <a:schemeClr val="accent3">
                    <a:lumMod val="50000"/>
                  </a:schemeClr>
                </a:solidFill>
                <a:cs typeface="Arial"/>
              </a:rPr>
              <a:t>21</a:t>
            </a:r>
            <a:r>
              <a:rPr lang="en-US" sz="2400" dirty="0" smtClean="0">
                <a:solidFill>
                  <a:schemeClr val="accent3">
                    <a:lumMod val="50000"/>
                  </a:schemeClr>
                </a:solidFill>
                <a:cs typeface="Arial"/>
              </a:rPr>
              <a:t>%*</a:t>
            </a:r>
            <a:endParaRPr lang="ru-RU" sz="2400" dirty="0" smtClean="0">
              <a:solidFill>
                <a:schemeClr val="accent3">
                  <a:lumMod val="50000"/>
                </a:schemeClr>
              </a:solidFill>
              <a:cs typeface="Arial"/>
            </a:endParaRPr>
          </a:p>
          <a:p>
            <a:pPr marL="285750" indent="-285750" fontAlgn="auto">
              <a:spcBef>
                <a:spcPts val="600"/>
              </a:spcBef>
              <a:spcAft>
                <a:spcPts val="0"/>
              </a:spcAft>
              <a:buClr>
                <a:srgbClr val="FEB91D"/>
              </a:buClr>
              <a:buFont typeface="Wingdings" panose="05000000000000000000" pitchFamily="2" charset="2"/>
              <a:buChar char="Ø"/>
              <a:defRPr/>
            </a:pPr>
            <a:r>
              <a:rPr lang="en-US" sz="2400" dirty="0" smtClean="0">
                <a:solidFill>
                  <a:schemeClr val="accent3">
                    <a:lumMod val="50000"/>
                  </a:schemeClr>
                </a:solidFill>
                <a:cs typeface="Arial"/>
              </a:rPr>
              <a:t>Elsevier </a:t>
            </a:r>
            <a:r>
              <a:rPr lang="ru-RU" sz="2400" dirty="0" smtClean="0">
                <a:solidFill>
                  <a:schemeClr val="accent3">
                    <a:lumMod val="50000"/>
                  </a:schemeClr>
                </a:solidFill>
                <a:cs typeface="Arial"/>
              </a:rPr>
              <a:t>публикует</a:t>
            </a:r>
            <a:r>
              <a:rPr lang="en-US" sz="2400" dirty="0" smtClean="0">
                <a:solidFill>
                  <a:schemeClr val="accent3">
                    <a:lumMod val="50000"/>
                  </a:schemeClr>
                </a:solidFill>
                <a:cs typeface="Arial"/>
              </a:rPr>
              <a:t> </a:t>
            </a:r>
            <a:r>
              <a:rPr lang="en-US" sz="2400" b="1" dirty="0" smtClean="0">
                <a:solidFill>
                  <a:schemeClr val="accent3">
                    <a:lumMod val="50000"/>
                  </a:schemeClr>
                </a:solidFill>
                <a:cs typeface="Arial"/>
              </a:rPr>
              <a:t>2</a:t>
            </a:r>
            <a:r>
              <a:rPr lang="ru-RU" sz="2400" b="1" dirty="0" smtClean="0">
                <a:solidFill>
                  <a:schemeClr val="accent3">
                    <a:lumMod val="50000"/>
                  </a:schemeClr>
                </a:solidFill>
                <a:cs typeface="Arial"/>
              </a:rPr>
              <a:t>8,5</a:t>
            </a:r>
            <a:r>
              <a:rPr lang="en-US" sz="2400" b="1" dirty="0" smtClean="0">
                <a:solidFill>
                  <a:schemeClr val="accent3">
                    <a:lumMod val="50000"/>
                  </a:schemeClr>
                </a:solidFill>
                <a:cs typeface="Arial"/>
              </a:rPr>
              <a:t>% </a:t>
            </a:r>
            <a:r>
              <a:rPr lang="ru-RU" sz="2400" b="1" dirty="0" smtClean="0">
                <a:solidFill>
                  <a:schemeClr val="accent3">
                    <a:lumMod val="50000"/>
                  </a:schemeClr>
                </a:solidFill>
                <a:cs typeface="Arial"/>
              </a:rPr>
              <a:t>среди </a:t>
            </a:r>
            <a:r>
              <a:rPr lang="ru-RU" sz="2400" b="1" dirty="0">
                <a:solidFill>
                  <a:schemeClr val="accent3">
                    <a:lumMod val="50000"/>
                  </a:schemeClr>
                </a:solidFill>
              </a:rPr>
              <a:t>5</a:t>
            </a:r>
            <a:r>
              <a:rPr lang="en-US" sz="2400" b="1" dirty="0" smtClean="0">
                <a:solidFill>
                  <a:schemeClr val="accent3">
                    <a:lumMod val="50000"/>
                  </a:schemeClr>
                </a:solidFill>
                <a:cs typeface="Arial"/>
              </a:rPr>
              <a:t>% </a:t>
            </a:r>
            <a:r>
              <a:rPr lang="ru-RU" sz="2400" b="1" dirty="0" smtClean="0">
                <a:solidFill>
                  <a:schemeClr val="accent3">
                    <a:lumMod val="50000"/>
                  </a:schemeClr>
                </a:solidFill>
                <a:cs typeface="Arial"/>
              </a:rPr>
              <a:t>наиболее цитируемых статей </a:t>
            </a:r>
            <a:r>
              <a:rPr lang="ru-RU" sz="2400" dirty="0" smtClean="0">
                <a:solidFill>
                  <a:schemeClr val="accent3">
                    <a:lumMod val="50000"/>
                  </a:schemeClr>
                </a:solidFill>
                <a:cs typeface="Arial"/>
              </a:rPr>
              <a:t>в мире</a:t>
            </a:r>
            <a:r>
              <a:rPr lang="en-US" sz="2400" dirty="0" smtClean="0">
                <a:solidFill>
                  <a:schemeClr val="accent3">
                    <a:lumMod val="50000"/>
                  </a:schemeClr>
                </a:solidFill>
                <a:cs typeface="Arial"/>
              </a:rPr>
              <a:t>*</a:t>
            </a:r>
            <a:endParaRPr lang="en-US" sz="2400" dirty="0">
              <a:solidFill>
                <a:schemeClr val="accent3">
                  <a:lumMod val="50000"/>
                </a:schemeClr>
              </a:solidFill>
              <a:cs typeface="Arial"/>
            </a:endParaRPr>
          </a:p>
          <a:p>
            <a:pPr marL="285750" indent="-285750">
              <a:spcBef>
                <a:spcPts val="600"/>
              </a:spcBef>
              <a:buClr>
                <a:srgbClr val="FEB91D"/>
              </a:buClr>
              <a:buFont typeface="Wingdings" panose="05000000000000000000" pitchFamily="2" charset="2"/>
              <a:buChar char="Ø"/>
              <a:defRPr/>
            </a:pPr>
            <a:r>
              <a:rPr lang="ru-RU" sz="2400" b="1" dirty="0" smtClean="0">
                <a:solidFill>
                  <a:schemeClr val="accent3">
                    <a:lumMod val="50000"/>
                  </a:schemeClr>
                </a:solidFill>
              </a:rPr>
              <a:t>62 журнала </a:t>
            </a:r>
            <a:r>
              <a:rPr lang="en-GB" sz="2400" dirty="0" smtClean="0">
                <a:solidFill>
                  <a:schemeClr val="accent3">
                    <a:lumMod val="50000"/>
                  </a:schemeClr>
                </a:solidFill>
              </a:rPr>
              <a:t>Elsevier </a:t>
            </a:r>
            <a:r>
              <a:rPr lang="ru-RU" sz="2400" dirty="0" smtClean="0">
                <a:solidFill>
                  <a:schemeClr val="accent3">
                    <a:lumMod val="50000"/>
                  </a:schemeClr>
                </a:solidFill>
              </a:rPr>
              <a:t>занимает первое место в своей научной категории по импакт-фактору</a:t>
            </a:r>
          </a:p>
          <a:p>
            <a:pPr marL="285750" indent="-285750">
              <a:spcBef>
                <a:spcPts val="600"/>
              </a:spcBef>
              <a:buClr>
                <a:srgbClr val="FEB91D"/>
              </a:buClr>
              <a:buFont typeface="Wingdings" panose="05000000000000000000" pitchFamily="2" charset="2"/>
              <a:buChar char="Ø"/>
              <a:defRPr/>
            </a:pPr>
            <a:endParaRPr lang="en-US" sz="2400" dirty="0">
              <a:solidFill>
                <a:schemeClr val="accent3">
                  <a:lumMod val="50000"/>
                </a:schemeClr>
              </a:solidFill>
            </a:endParaRPr>
          </a:p>
          <a:p>
            <a:pPr marL="0" indent="0">
              <a:buNone/>
            </a:pPr>
            <a:endParaRPr lang="en-US" dirty="0"/>
          </a:p>
        </p:txBody>
      </p:sp>
    </p:spTree>
    <p:extLst>
      <p:ext uri="{BB962C8B-B14F-4D97-AF65-F5344CB8AC3E}">
        <p14:creationId xmlns:p14="http://schemas.microsoft.com/office/powerpoint/2010/main" val="266556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09600" y="457200"/>
            <a:ext cx="8458200" cy="685800"/>
          </a:xfrm>
        </p:spPr>
        <p:txBody>
          <a:bodyPr>
            <a:normAutofit fontScale="90000"/>
          </a:bodyPr>
          <a:lstStyle/>
          <a:p>
            <a:r>
              <a:rPr lang="ru-RU" altLang="en-US" sz="2800" dirty="0" smtClean="0">
                <a:cs typeface="Arial" pitchFamily="34" charset="0"/>
              </a:rPr>
              <a:t/>
            </a:r>
            <a:br>
              <a:rPr lang="ru-RU" altLang="en-US" sz="2800" dirty="0" smtClean="0">
                <a:cs typeface="Arial" pitchFamily="34" charset="0"/>
              </a:rPr>
            </a:br>
            <a:r>
              <a:rPr lang="ru-RU" b="0" dirty="0"/>
              <a:t>Рекомендации по проверке журналов перед подачей статьи для публикации</a:t>
            </a:r>
          </a:p>
        </p:txBody>
      </p:sp>
      <p:sp>
        <p:nvSpPr>
          <p:cNvPr id="2" name="Rectangle 1"/>
          <p:cNvSpPr/>
          <p:nvPr/>
        </p:nvSpPr>
        <p:spPr>
          <a:xfrm>
            <a:off x="451945" y="1295400"/>
            <a:ext cx="8153400" cy="4708981"/>
          </a:xfrm>
          <a:prstGeom prst="rect">
            <a:avLst/>
          </a:prstGeom>
        </p:spPr>
        <p:txBody>
          <a:bodyPr wrap="square">
            <a:spAutoFit/>
          </a:bodyPr>
          <a:lstStyle/>
          <a:p>
            <a:r>
              <a:rPr lang="ru-RU" sz="2000" dirty="0"/>
              <a:t>Будьте особенно внимательны, выбирая для публикации своих научных результатов:</a:t>
            </a:r>
          </a:p>
          <a:p>
            <a:pPr marL="285750" indent="-285750">
              <a:buFont typeface="Arial" panose="020B0604020202020204" pitchFamily="34" charset="0"/>
              <a:buChar char="•"/>
            </a:pPr>
            <a:r>
              <a:rPr lang="ru-RU" sz="2000" dirty="0" smtClean="0"/>
              <a:t>журналы </a:t>
            </a:r>
            <a:r>
              <a:rPr lang="ru-RU" sz="2000" dirty="0"/>
              <a:t>с очень низкими показателями SNIP, SJR </a:t>
            </a:r>
            <a:r>
              <a:rPr lang="ru-RU" sz="2000" dirty="0" smtClean="0"/>
              <a:t>по </a:t>
            </a:r>
            <a:r>
              <a:rPr lang="ru-RU" sz="2000" dirty="0"/>
              <a:t>сравнению со схожими изданиями; </a:t>
            </a:r>
            <a:endParaRPr lang="ru-RU" sz="2000" dirty="0" smtClean="0"/>
          </a:p>
          <a:p>
            <a:pPr marL="285750" indent="-285750">
              <a:buFont typeface="Arial" panose="020B0604020202020204" pitchFamily="34" charset="0"/>
              <a:buChar char="•"/>
            </a:pPr>
            <a:r>
              <a:rPr lang="ru-RU" sz="2000" dirty="0" smtClean="0"/>
              <a:t>журналы</a:t>
            </a:r>
            <a:r>
              <a:rPr lang="ru-RU" sz="2000" dirty="0"/>
              <a:t>, в которых вы видите резкий скачок количества публикаций (увеличение в разы) за последние годы и увеличение процента нецитируемых статей в них (90-98%); </a:t>
            </a:r>
            <a:endParaRPr lang="ru-RU" sz="2000" dirty="0" smtClean="0"/>
          </a:p>
          <a:p>
            <a:pPr marL="285750" indent="-285750">
              <a:buFont typeface="Arial" panose="020B0604020202020204" pitchFamily="34" charset="0"/>
              <a:buChar char="•"/>
            </a:pPr>
            <a:r>
              <a:rPr lang="ru-RU" sz="2000" dirty="0" smtClean="0"/>
              <a:t>журналы</a:t>
            </a:r>
            <a:r>
              <a:rPr lang="ru-RU" sz="2000" dirty="0"/>
              <a:t>, большинство ссылок на которые сделаны самими журналами или приходят в основном из одного-двух других журналов или журналов того же издательства; </a:t>
            </a:r>
            <a:endParaRPr lang="ru-RU" sz="2000" dirty="0" smtClean="0"/>
          </a:p>
          <a:p>
            <a:pPr marL="285750" indent="-285750">
              <a:buFont typeface="Arial" panose="020B0604020202020204" pitchFamily="34" charset="0"/>
              <a:buChar char="•"/>
            </a:pPr>
            <a:r>
              <a:rPr lang="ru-RU" sz="2000" dirty="0" smtClean="0"/>
              <a:t>журналы</a:t>
            </a:r>
            <a:r>
              <a:rPr lang="ru-RU" sz="2000" dirty="0"/>
              <a:t>, большинство статей которых из 1-5 стран или 5-10 организаций (исключением может быть журнал, принятый в Scopus в течение последних 2 лет</a:t>
            </a:r>
            <a:r>
              <a:rPr lang="ru-RU" sz="2000" dirty="0" smtClean="0"/>
              <a:t>);</a:t>
            </a:r>
          </a:p>
          <a:p>
            <a:pPr marL="285750" indent="-285750">
              <a:buFont typeface="Arial" panose="020B0604020202020204" pitchFamily="34" charset="0"/>
              <a:buChar char="•"/>
            </a:pPr>
            <a:r>
              <a:rPr lang="ru-RU" sz="2000" dirty="0" smtClean="0"/>
              <a:t>а </a:t>
            </a:r>
            <a:r>
              <a:rPr lang="ru-RU" sz="2000" dirty="0"/>
              <a:t>также журналы, платная публикация в которых настойчиво рекламируется через spam-рассылки.</a:t>
            </a:r>
          </a:p>
        </p:txBody>
      </p:sp>
    </p:spTree>
    <p:extLst>
      <p:ext uri="{BB962C8B-B14F-4D97-AF65-F5344CB8AC3E}">
        <p14:creationId xmlns:p14="http://schemas.microsoft.com/office/powerpoint/2010/main" val="2749842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179278" y="577029"/>
            <a:ext cx="8980488" cy="685800"/>
          </a:xfrm>
        </p:spPr>
        <p:txBody>
          <a:bodyPr rtlCol="0">
            <a:normAutofit fontScale="90000"/>
          </a:bodyPr>
          <a:lstStyle/>
          <a:p>
            <a:pPr eaLnBrk="1" fontAlgn="auto" hangingPunct="1">
              <a:spcAft>
                <a:spcPts val="0"/>
              </a:spcAft>
              <a:defRPr/>
            </a:pPr>
            <a:r>
              <a:rPr lang="ru-RU" sz="2400" dirty="0" smtClean="0"/>
              <a:t>Список журналов, индексируемых </a:t>
            </a:r>
            <a:r>
              <a:rPr lang="en-GB" sz="2400" dirty="0" smtClean="0"/>
              <a:t>Scopus</a:t>
            </a:r>
            <a:r>
              <a:rPr lang="ru-RU" sz="2400" dirty="0" smtClean="0"/>
              <a:t/>
            </a:r>
            <a:br>
              <a:rPr lang="ru-RU" sz="2400" dirty="0" smtClean="0"/>
            </a:br>
            <a:r>
              <a:rPr lang="nl-NL" sz="2400" dirty="0" smtClean="0"/>
              <a:t>http://www.elsevier.com/online-tools/scopus/content-overview</a:t>
            </a:r>
            <a:endParaRPr lang="en-US" sz="24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9143999"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57681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5867400" cy="685800"/>
          </a:xfrm>
        </p:spPr>
        <p:txBody>
          <a:bodyPr/>
          <a:lstStyle/>
          <a:p>
            <a:r>
              <a:rPr lang="ru-RU" dirty="0" smtClean="0"/>
              <a:t>Список исключенных журналов</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62</a:t>
            </a:fld>
            <a:endParaRPr lang="en-US">
              <a:solidFill>
                <a:srgbClr val="FFFFFF"/>
              </a:solidFill>
            </a:endParaRPr>
          </a:p>
        </p:txBody>
      </p:sp>
      <p:pic>
        <p:nvPicPr>
          <p:cNvPr id="15362" name="Picture 2" descr="C:\Users\yakshonakg\Desktop\24-11-2014 17-42-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03" y="1447800"/>
            <a:ext cx="8962697"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3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16492" y="1658637"/>
            <a:ext cx="4319372" cy="424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11"/>
          </p:nvPr>
        </p:nvSpPr>
        <p:spPr>
          <a:xfrm>
            <a:off x="2939142" y="5794654"/>
            <a:ext cx="5756375" cy="370435"/>
          </a:xfrm>
        </p:spPr>
        <p:txBody>
          <a:bodyPr/>
          <a:lstStyle/>
          <a:p>
            <a:r>
              <a:rPr lang="en-US" dirty="0" smtClean="0"/>
              <a:t> </a:t>
            </a:r>
            <a:endParaRPr lang="en-US" dirty="0"/>
          </a:p>
        </p:txBody>
      </p:sp>
      <p:sp>
        <p:nvSpPr>
          <p:cNvPr id="9" name="Text Placeholder 8"/>
          <p:cNvSpPr>
            <a:spLocks noGrp="1"/>
          </p:cNvSpPr>
          <p:nvPr>
            <p:ph type="body" sz="quarter" idx="12"/>
          </p:nvPr>
        </p:nvSpPr>
        <p:spPr>
          <a:xfrm>
            <a:off x="2939142" y="6165090"/>
            <a:ext cx="5756374" cy="357432"/>
          </a:xfrm>
        </p:spPr>
        <p:txBody>
          <a:bodyPr/>
          <a:lstStyle/>
          <a:p>
            <a:r>
              <a:rPr lang="en-US" dirty="0" smtClean="0"/>
              <a:t> </a:t>
            </a:r>
            <a:endParaRPr lang="en-US" dirty="0"/>
          </a:p>
        </p:txBody>
      </p:sp>
      <p:sp>
        <p:nvSpPr>
          <p:cNvPr id="40" name="Title 4"/>
          <p:cNvSpPr txBox="1">
            <a:spLocks/>
          </p:cNvSpPr>
          <p:nvPr/>
        </p:nvSpPr>
        <p:spPr>
          <a:xfrm>
            <a:off x="337466" y="705204"/>
            <a:ext cx="835805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Arial Bold"/>
                <a:ea typeface="+mj-ea"/>
                <a:cs typeface="Arial Bold"/>
              </a:defRPr>
            </a:lvl1pPr>
          </a:lstStyle>
          <a:p>
            <a:r>
              <a:rPr lang="ru-RU" dirty="0"/>
              <a:t>Продвижение Вашей статьи</a:t>
            </a:r>
            <a:endParaRPr lang="en-GB" dirty="0"/>
          </a:p>
        </p:txBody>
      </p:sp>
      <p:sp>
        <p:nvSpPr>
          <p:cNvPr id="55" name="Content Placeholder 5"/>
          <p:cNvSpPr>
            <a:spLocks noGrp="1"/>
          </p:cNvSpPr>
          <p:nvPr>
            <p:ph idx="1"/>
          </p:nvPr>
        </p:nvSpPr>
        <p:spPr>
          <a:xfrm>
            <a:off x="337466" y="1618673"/>
            <a:ext cx="5612484" cy="2426277"/>
          </a:xfrm>
        </p:spPr>
        <p:txBody>
          <a:bodyPr>
            <a:noAutofit/>
          </a:bodyPr>
          <a:lstStyle/>
          <a:p>
            <a:pPr>
              <a:buClr>
                <a:schemeClr val="tx2"/>
              </a:buClr>
              <a:buSzPct val="150000"/>
            </a:pPr>
            <a:r>
              <a:rPr lang="en-GB" sz="2400" b="1" dirty="0" smtClean="0"/>
              <a:t>    </a:t>
            </a:r>
            <a:r>
              <a:rPr lang="en-GB" sz="2400" b="1" dirty="0" err="1" smtClean="0"/>
              <a:t>Mendeley</a:t>
            </a:r>
            <a:endParaRPr lang="en-GB" sz="2400" b="1" dirty="0" smtClean="0"/>
          </a:p>
          <a:p>
            <a:pPr marL="342900" indent="-342900">
              <a:buClr>
                <a:schemeClr val="tx2"/>
              </a:buClr>
              <a:buSzPct val="150000"/>
              <a:buFont typeface="Wingdings" panose="05000000000000000000" pitchFamily="2" charset="2"/>
              <a:buChar char="§"/>
            </a:pPr>
            <a:r>
              <a:rPr lang="ru-RU" b="1" dirty="0" smtClean="0"/>
              <a:t>Сеть для сотрудничества ученых</a:t>
            </a:r>
          </a:p>
          <a:p>
            <a:pPr marL="342900" indent="-342900">
              <a:buClr>
                <a:schemeClr val="tx2"/>
              </a:buClr>
              <a:buSzPct val="150000"/>
              <a:buFont typeface="Wingdings" panose="05000000000000000000" pitchFamily="2" charset="2"/>
              <a:buChar char="§"/>
            </a:pPr>
            <a:r>
              <a:rPr lang="ru-RU" b="1" dirty="0" smtClean="0"/>
              <a:t>Бесплатный менеджер ссылок</a:t>
            </a:r>
            <a:r>
              <a:rPr lang="en-GB" b="1" dirty="0" smtClean="0"/>
              <a:t>  </a:t>
            </a:r>
            <a:endParaRPr lang="en-GB" b="1" dirty="0"/>
          </a:p>
          <a:p>
            <a:pPr marL="342900" indent="-342900">
              <a:buClr>
                <a:schemeClr val="tx2"/>
              </a:buClr>
              <a:buSzPct val="150000"/>
              <a:buFont typeface="Wingdings" panose="05000000000000000000" pitchFamily="2" charset="2"/>
              <a:buChar char="§"/>
            </a:pPr>
            <a:r>
              <a:rPr lang="ru-RU" b="1" dirty="0" smtClean="0"/>
              <a:t>Ваша библиотека с возможностью поиска по документам</a:t>
            </a:r>
            <a:endParaRPr lang="en-GB" b="1" dirty="0"/>
          </a:p>
          <a:p>
            <a:pPr marL="342900" indent="-342900">
              <a:buClr>
                <a:schemeClr val="tx2"/>
              </a:buClr>
              <a:buSzPct val="150000"/>
              <a:buFont typeface="Wingdings" panose="05000000000000000000" pitchFamily="2" charset="2"/>
              <a:buChar char="§"/>
            </a:pPr>
            <a:r>
              <a:rPr lang="ru-RU" b="1" dirty="0" smtClean="0"/>
              <a:t>Цитируйте, когда пишете</a:t>
            </a:r>
            <a:endParaRPr lang="en-GB" dirty="0"/>
          </a:p>
          <a:p>
            <a:pPr marL="342900" indent="-342900">
              <a:buClr>
                <a:schemeClr val="tx2"/>
              </a:buClr>
              <a:buSzPct val="150000"/>
              <a:buFont typeface="Wingdings" panose="05000000000000000000" pitchFamily="2" charset="2"/>
              <a:buChar char="§"/>
            </a:pPr>
            <a:r>
              <a:rPr lang="ru-RU" b="1" dirty="0" smtClean="0"/>
              <a:t>Читайте и делайте аннотации к вашим </a:t>
            </a:r>
            <a:r>
              <a:rPr lang="en-GB" dirty="0" smtClean="0"/>
              <a:t> </a:t>
            </a:r>
            <a:r>
              <a:rPr lang="en-GB" b="1" dirty="0" smtClean="0"/>
              <a:t>PDF</a:t>
            </a:r>
            <a:r>
              <a:rPr lang="ru-RU" b="1" dirty="0" smtClean="0"/>
              <a:t> файлам</a:t>
            </a:r>
            <a:endParaRPr lang="en-GB" b="1"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509" y="1684587"/>
            <a:ext cx="298800" cy="298280"/>
          </a:xfrm>
          <a:prstGeom prst="rect">
            <a:avLst/>
          </a:prstGeom>
          <a:ln>
            <a:noFill/>
          </a:ln>
          <a:effectLst/>
        </p:spPr>
      </p:pic>
    </p:spTree>
    <p:extLst>
      <p:ext uri="{BB962C8B-B14F-4D97-AF65-F5344CB8AC3E}">
        <p14:creationId xmlns:p14="http://schemas.microsoft.com/office/powerpoint/2010/main" val="2269275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Z:\Documents\(2) Mendeley\Teaching material\Presentation\Screenshots\pics\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95400"/>
            <a:ext cx="5105400" cy="60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4043" y="3352800"/>
            <a:ext cx="5405126" cy="3245432"/>
          </a:xfrm>
          <a:prstGeom prst="rect">
            <a:avLst/>
          </a:prstGeom>
          <a:noFill/>
          <a:ln>
            <a:noFill/>
          </a:ln>
          <a:effectLst>
            <a:outerShdw dist="35921" dir="2700000" algn="ctr" rotWithShape="0">
              <a:schemeClr val="bg2"/>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data:image/jpeg;base64,/9j/4AAQSkZJRgABAQAAAQABAAD/2wCEAAkGBxQTEhUUExQVFBUUFR0UFRcWFhUYHhgYHRYYHRwUGBcbHyggGxomGxgVITEhKCkrLi4uGB8zODMsNygtLiwBCgoKDg0OGxAQGywmICQsLC8sLywsLCw0LDQsNCwsLywsLCwsLCwsLCwsLCwsLCwsLCwsLCwsLCwsLCwsLCwsLP/AABEIAGcB6wMBEQACEQEDEQH/xAAcAAEAAgIDAQAAAAAAAAAAAAAABgcDBQECBAj/xABKEAACAQMBBAUIBggDBgcBAAABAgMABBESBQYhMQcTQVFhFCIyUnGBkaEjQnKSsbIVJDNic4LB0VOiwyY0Q2OzwiU1dKPT4fAW/8QAGgEBAAIDAQAAAAAAAAAAAAAAAAMEAQIFBv/EADYRAAIBAgQDBgUDBAIDAAAAAAABAgMRBBIhMQVBURMyYXGRwSKBobHRFOHwIyRCUjNiFXLx/9oADAMBAAIRAxEAPwC8aAUAoBQCgFAKAUAoBQCgFAKAUAoBQCgFAKAUAoBQCgFAKAUAoBQCgFAKAUAoBQCgFAKAUAoBQCgFAKAUAoBQCgFAKAUAoBQCgFAKAUAoBQCgFAKAUAoBQCgFAdJpVRSzEKqjLEkAADmSTyFAVnvB0qcSllGrgcOul1aT4pGMMw8SV94qN1Ohajh/9iKTb87SY58rK+CRQAf5kJ+daZ2SKjDobHZfSZexEdaI7lO0FRE/udfN92n3isqbNXh4vYs/djeaC+jLQsQy8JI24Oh7mHd3EZB76lUkytOnKD1N1WTQUAoDW7e25DZxdbO+lc4UDizt6qKOLH/9yrDaRtCDk7Iq7a/SfdyEi3RLdOwsOskPieOhT4Yb21G6j5FqOHS3NOm++0gc+VsfAxW+PgIwfnWudm3Yw6Ek2F0qyKQt5ErL2ywAgr4tEScjxU5/dNbKp1I5Yf8A1LQsbyOaNZInV0cZVlOQRUpWaadmZ6GBQCgFAKAUAoBQCgFAKAUAoBQCgFAKAUAoBQCgFAKAUAoBQCgFAKAUAoBQCgFAKAUAoBQCgFAKAUAoBQCgFAKAUAoCoelXeNpZjZocRRYM2PryEZEZ/dUFSR2k/u1DUlyL+GpWjnfPYgtRlnKKXGUUuMp6dlbRktpknhOJEPLOA6/Wib90/I4PZROzuaygpLKy+93NuxXkCzRHgeDKfSRhzRh2EfPgRwNWYyTV0cypTcJWZtKyaHk2rtKO3ieaZgkaDJP4ADtYnAA7SRWG7G0YuTsihN5Ntve3DTyZUejFGTnq07u7UebHv4cgKryldnThSUI2RrcVi5vlFLjKKXGUlXRvvEbW5WJj+r3DaSDySU8FkHcGOFPtB7K3hKzsQV6WaN+aLuqc5woBQCgFAKAUBimuUQqGZVLtoQMQNTYJ0rnmcAnA7jQzYy0MCgFAY5J1UqrMqlzpQEgFiASQo7TgE8OwGgsZKAxS3KKcM6qTxwWA/GgOPKk9dfvChmwN2nrp94UFjvFKGAZSGUjIIIII7wRzoYOs1yiFQ7qpdtCBiBqbBOlc8zgE4HcaGbMy0MCgOskgUZYgAcyTgfGgMXlsfPrEx9pf70M2ZkWVSuoEFcZzkYx35oYOguk9dfvCgsceVx+un3hQzYyRyq3okH2EGhg70AoDFLcIpAZlUnlkgZ+NBY48qT11+8KGbA3Seuv3hQWO8MqsAysGU8ipBB9hFDB1a5QHBdQe4sM/CgsBdJnGtcnkNQoLGWgOGOOJ4AUBhW8jPKRD7GX+9DNmdvKk9dfvCgscLdIW0h1LEZChhnA5nFBY58pTlrXI5+cKGLHaOVW9Fgcc8EGgO9AdJJlX0mAzyyQKA4S4QnAZSe4EZ+FAZKAUAoBQCgPmuecyPJIeckjyH2s5P9cVUbO6o2SR1xWBYYoLDFBYYoLGw2Btqazl62AjjgSI2dMgHY2ORHYw4jxHCsxk07o0qUo1FaRYKdLEWnzrWcP3AxFc+DFgce73VL2y6FP9DK/eX1IPvRvJNfOGlwkaHMcSkkKeWtj9Z8ZGccAeHaTHKeYt0qEaast+ppsVqSWGKCwxQWGKCxiuQdDY4EDIPcRxB+IFLmUlc+kdl3HWQxSevGr/ABUH+tW1scOStJo9VZNRQCgFAKAUBWnTVeMiWmg6WExlUjsZAMH3Fqiqu1i5hIZmybbsbZW7to514a184eq44MvuOfdit4u6uV6tNwk4s2tbEYoCpdvby9bty1VT9HbTCEdxkfzHb4kL/Ke+oXK80X4UGqLb5q5bVTFA1O8uy4p7eYSxo/0TAFlBI804IJ4gg8aw1dG8JNSVipOiTdy1u2uBcQrIEWMrnIxkvnkR3D4VBSSZexTlTSs+pPNpdGGz3jYR24jfSdDK78Gxw4EkHjjnUrpxKscRNPVko2JadTbwxEAGOJEIHeqgH8K2SsiKTvJsg3TYCba305z5SNOM5z1b4xjjnOMYqOrsizg1eT8jN0b78+UgW9w36wo81jw60D/UA5jt59+EJ30YxGGcPijt9iwKlKh0liVgVYBgeYIBB9oNAVVtnYVuN4LZBDGEeMSMgRdJYLNxK4x9RT7qhaWdIvQb/Tt3/mhaggXTo0roxjTgYx3Y5YqYo3KQ6YtlQxXkZjjRNcIZgqqoLB2GrA7cY+FV6qSZ0cLeUSzF6Pdm4x5HF7wSfjnNTZEU+2qdTXX/AEW2LcYVe2fsaJ24H2MT8sVq6a5GyxE+epFLja20tjzKkzm5t2PmlySGHaFc5ZHHqkke3nWjlKD1LEadOsrx0ZaewtsRXcKzQnKt2HmpHNGHYRUyd1dFOcHCWVnO2NmRTxussaSAoR56hsZHZnlRoxGTT0KY6Jt3ra6lmW4hWQLErKDkYJYgngRUFJJ7nQxTlTSsyxLzox2a6kLbiNscGV3yD2HBJB94qV04lNYiouZvt17BoLO3hcANHCiOBy1BBqwe3jmtoqysaVJKU211I/0qbKhfZ88hiQyLoZX0rqB6xB6WM+jkeytKiWUkw7faJGp6FtmQ+SySmNDJ15AcqpIARMAHGRxJPvrFJKxJirqVvAsqpSocMoIweIPAg0BSXTXsyKKeJo40QvC2rSqjJVuBIA58ar1rI6ODTkn5lgQ9HWzCqk2iZKgnzpB2faqXJHoVHXqdRsHciGzvTNbpoja3aMgsWw5kQ8M8cEKfhRQSd0J1nOFn1Me/e4kN5EzxxolyoLI4UDWeehz2g955H35TgmjNKs4uz2NF0MbXQJJZsoSRGLjgFLDOGVu3UrfI+Fa0pciXFUmrT5Fn1KUyuek+MXk1ts+JVaZn613IB6qMAgknsznOO3SB2ioqmrUS1QWWLqPb7ku3e3ZtrNFWGJFIGDJpXWx7WZsZ4/CpFFLYgnUlN3ZuKyaCgFAKAUB82zW5jeSM845HjP8AK5H9M++qT0Z6FfEk+qR1rBmwoLCgscMQBk8hxNLjKTXdDo9e5RZrlnhibikacHdexmY+gp7hxx2ipoU76spV8Wqbyw1fUmq9HGzcY8nz4mWbP3teak7KPQp/rK3X6Iiu9HRoY1MtkzuF4tA51Ej/AJT88/utnPeOVaSpc0WqONUnlqev5K/RsjIqC50MpzQxYUFhQWMVznQ2OJIwB3k8APiRQzFan0fsu36uGKP1I1T4KB/Srq2PPSd5NnqrJqKAUAoBQCgK33/slutp2Nq2dLRylsdmUchvaDGD7qgqazSOjhXkoTqdLfz6mp6LtpPaXctjPw1sQB2CVe7wZRw9i99a0pWllZNjaSnTVWP8X7FvVZOQaDffbnklpJIv7Rvo4RzzI3AcO3HFsfu1pUlljcsYaj2tRR5c/IqTePYnkEtgW/aaVmlOc5kE2puPbjIHuqvJZbHUoz7ZTttsvQvqrZwzy7U/Yy/w2/Kaw9jaHeRVvQZwe6+xF+MlV8O9zqcSjZR837FrzXKIpZmVVAySSAAO8mrNzlKLbsjujggEcQRkHwoYIJ0snCWR7r1D8AahrcvMv4FXc/8A1Zqukfcchje2YIYHXKiZByDnro8cmzxIHtHHOcVIf5IkwmJT/p1Pk/Zm56O99xdqIZiBcKOB4ASqPrD97vHvHaBtTqZtHuRYvCOk80dvsTmpSiV7txP9oLI/8g/hcVDL/kR0KS/tJ+f4LCqY55TfTWP1uH+B/qNVau9Tr8OjeD8y5KsnIFAarefYy3dtJA31lyh9Vx6Lj2H4jI7a1lHMrElGo6c1IrHoa2i0d1JbNkCRC2n1ZEIB95UkH7IqCjLWx0+IUlkU1y9y4J/Rb2H8KsnJW5UPQfwnuP4KfmNVqD1Z1uJRtFebLdknVQSzKAOJJIAHvqzc5KTZzDKGUMpBVgGUjtBGQR7qBpp2ZG+kv/y25+yv/UStKndZYwivWiajoYH6i/8A6hvyJWtHukvEFaqvIn1SlEUBT3TqPpYP4Mn5lqtX3R1+GRun5otq1caF4j0R2+FWEclrU5S6QuUDKXA1FQQSBnGSOwZpcZXa5mrJgqnpJ2O9pcx7StuHnjrAOQfkGP7rjzT4+JqvVTi8yOpg5qrF0Z/L+eBN/wD+rh8g8uz9Ho1acjOvl1X2tfm1LnWXMU/00+27Ln/NTw7hbHdVe7uP95uz1j/uJ9SIdwAx8h2Vimnu92bYqcW+zh3Y/XxJbUhVFAKAUAoBQFAdKDGDac4AGJNEozntjVT81NUq2kj0WBSnQj4XRFf0m3cvz/vUeYt9kh+k27l+f96Zh2SH6TbuX5/3pmHZI3e5cPll9bwOBoZ9bjvVFLlT4HSAfbW9P4pJEGK/pUpTW/50Po0Crx5k5oBQFB9KNt5LtBxGBpnUT47mYkNjHeylv5jVOt8Mj0OAfa0VfloRL9Jt3L8/71FmLnZIfpNu5fn/AHpmHZIfpNu5fn/emYdkjcbmuZ7+1jIGDOrHGfqHX/21vTd5JEGJioUZS8PvofSNXjzIoBQCgFAKAUBXzt1m8Sj/AAbX4ZU//LUG9X5HTSy4C/WX8+xqel7ZBilivovNJIV2H1ZF4xyfAY/lWtK8bPMifhlRTi6Mvl5c0WDuttpby1jnXGWGHA+q44MvxzjwwasQlmjc5mJoujUcGRmT/wAQ2sF52+zuLdzXB5D+XHuKHvqLvz8EW0v0+Fv/AJT+37mm6c4Ri2flwkT46D/Q1pieTLHCHrJeT+5ZeyrjrIIpBxDxq/xUH+tWU7q5yKkcs3Ho2NqfsZf4bflNHsYh3l5lN9FGwbe8M4nTWI0jK4d1wW159EjPIVToRUr3O/xKrOiouDtdv2Jltroxs2hfqY2WXSSn0rsC3YCHJGDyqaVCNtDn0uJVlJZnp5L2J2owAO6pznFf9Mb4htSey6U/5GqCvsvM6fC43lNf9fwWDU5zCqekPctoWN7ZgrpPWSInAow49dHjs7SOznyzirVp2+KJ2cDi1NdlV+Xj4MkXR9vul6nVSFRcoOIHKRfXXx7x2eypKVXNo9ytjsE6DzR7r+ngebbuP09Y+ML/ACWb+9Yl/wAqNqK/sqnmvYntTnNKb6a2AuockD6D/UaqmIeqO7wmN6cvMuSrZwhQCgKX6O117ZlZeIVp34dxcqPzCqlLWo/md/HLLhFf/r9i5Z/Rb2H8KtnBW5SHRVsS3vJJlnXWEjVlAd1wSxB9EiqVCKk3c9DxKpOjFOGl2yb7a6MbNoZBDG6y6G6s9a5GvB0gh2IxnFTSoRtoc6lxKsprM9Oei9ib20elFX1VA+AxU5z27u5Heko/+G3P2V/6iVHV7jLWBV8RH+cjUdDJHkL4/wAdvyJWlDuk/FFasvL8k9qc5ooCoOnJ8S2/HH0UmPvLVTEbo7vCI3jLzRL4+jvZ7KpMLcVB4TTd326m7GBQePrp7/Rfg9G6u6aWNxcGEERSpFp1NqIZTLrGeeMFDx7/AArMKai3Y1xGKdanFS3Tftb3JRUhTPPtGySaJ4pBqSRSrDwP9aw1dWZtCbhJSW6KU3Nsy9+LCR9UMVw8rJ2M8QZQSPHAyKp01eWVnoMU8tDtktWkvUvOrp50UAoBQCgFAKAobpqIO0Rjst0B9uqQ/gRVLEd49Hwpf0Pm/YimyNgXN0f1eCSXsJA80eBc4UH31HGEpbIu1a1Ol35JfzoSSLor2iRkxxr4GVc/LIqTsJlR8Tw65v0PDtHo92jCCTbs4HbEyyf5QdXyrV0prkSU8fh57St56fsYuj+/FttK3eTzQHMb54adasnHPLDMM+ysUnaaubY2m6mHko9L+mp9J10DygoBQHz/ANL+0lm2iwU5EMawn7WSzD3Fse6qNeV5HpuGUnGhd83c1uy9xL+cBktnCn60hWP34Ygke6tVSm+RJUxuHp6OXpqbN+iraIGdER8BKP6jFb9hMhXE8P4+hH9sbsXdqMz28ka+tgMv31JUfGo5QlHdFuliKVXSEkzZdGBA2pa59Z/j1T4raj30RcQX9tP5fdH0bV88qKAUAoBQCgFAVtut9Jt+/k7Ej6v35iH/AGGq8NarOxifhwFKPV3+/wCSc7e2Ul1byQSejIuM9x5qw8QQD7qmlHMrM5lGq6VRTjyKU3T3ll2U15bSKdWGCLgnFwPNB+ywwc9ule+qVOo6d4s9JisJDFqFSO3Py/YtncPYZtLRFfjLITLMTzMjcTk+AwPdVunHLE4ONr9tVbWy0XkiM9OUObSFvVnx7ij/ANQKixPdLvBX/WkvD8Eo6P7jXs60PdCqfc83/tqWk7wRSx0cuImvH76m12scQSnuif8AKa3lsV6ffXmirOgX0rv7MX4yVVwvM7vHFpD5+xb1Wzz5it7hX1aTnSxRvBhzFYTNpRcdyuunM4tYD3XGf/beq+J7qOvwVXqy8vdFlVZOMKAqLpB3He2fy6wymg9Y6JzjP+Ig9XvXs49mcVKtJxeaJ38Bjo1V2Ffnom+fg/Ywbv7z+X7U2e7LpljjkSTHok9W5DL4EHl2ViFTPOJvXwn6fDVUtm1b1RclXDzpSXTqf1uHwt/9RqpYnvI9LwRf0pPx9i7AaunmjmgI5v1vMljau5YdaylYV7S5GA2PVXOT7McyKjqzUIlzBYWWIqpcuZpOiPddrWBppQRLcYOk81jHIHuJJJI9ndWlCGVXfMscUxSq1Mkdo/cnVwcI32T+FTs5kdynugj9tc/wk/Map4bdnoeNr4IebLlq4edMMF0rlwpyY20Pz4NpVsePBl+NYTubSi4pN89fYjfSi2Nl3P2UHxlQVHW7jLnDVfFQ+f2ZpehB/wBRkHdcN+RDWmG7pZ4yrV15L3LEqwcgwW90rlwpyY36t+fBtKtjx4MtYTubSg42vz1Kh6eD9NbD/lP+Yf2qpid0d/gi+Cfmi4bb0F+yPwq4jz8t2cT3Kpp1HGpgi8+LHkKxczGLlsZayaigKU3JP+0E38W5/M1Uqf8Ayv5npMav7CPlEuurp5sUAoBQCgPPdX0Uf7SRI88tbKv4msNpbm0YSl3Vc1G1987K3Qs9xGxA4JGwdj4BVP48K1lUiuZYpYOvUdoxfz0K03S2R+mb+e7uR9CrA6M+lwwkRPcFUFscyfGq0I9pJyZ18VV/RUI0ob9fu/XYua3gVFCIqqqjCqoAAHcAOAFXErHn5Scnd7mShgUBCukjc2O8geVFC3MallYcC4Az1bd+QOBPI+Gcw1aakr8zoYDGSozUW/hf08SLbidKKpGsF8W80AJOAWyOwSAccj1hnPb3mOnX5SL2N4W3LPR9PwWAu+lgV1eVwY8ZFB+6eNT9pDqcr9FiL2yP0Ibvl0qRLG0didcjcOtKkKnioPFm7uGPbyqGpXVrROhhOFTcs1bRdOv4PV0VboRpCl5MOsnm+kQtx0KTwYZ+u3Mtz44785o07LM9zTiWLk5ulDSK08/2LGqwckUBwygggjIPAg9vhQFO9I+7I2fNDf2ahFEo1Rj0VfmCo7EbBBHIdnOqlWGRqUTv4DEvERlQq66b/wA6E92Bv3Z3KAiZInx50cjBGU9oGeDDxFTxqxlzOZXwNak7ON11RvLbaMMhxHLG57kdW/A1ummVpU5x7yaPVWTQUAoBQHnvTJp+iCFs/wDELAY7/NBNYd+RtDLf4r28CF7t7p3lpcz3HWW8rXBJkUiRMEsW808eHEjBHdUMKcotvqdPE4yhWpxp2ay7bP8ABPKnOURPa+5EU9/DeEgdXxkTH7Rl/ZsT4cM94VRUUqSc1Iv0sfOnh5Ueu3hfcllSlAju/W7rX1t1CusZ1h8spbkDwGCMc6jqwzxsXMFiVh6udq+hr90Ng31jF1HWW80YYlM9YjLk5IBAIIzk8u08e7WnCUFYlxeIoYieezT+TN5vHazywvFAY161GRnct5oYYyoUcTgnmR2VJNNqyKuHnThNSnfRp6EF3e6Pb+ycvb3cILDSytGxVh2Ajw7xg1XhRnB3TOriOJYfERy1IP1N9PZbaIIFzZrn6wjfI8RkEfKpGqvVFSM8Cndxl6o3m6uymtrZIpH6yTLPI/rO7s7H4tW8I5VZlbFVlVquUVZaWXglYj2/O6t1tEKhkgijjcsv7RmbhgFuAA4Z4DPOtKtOU9C3gsXSwzcrNtrwRJNjJcqoW46ltKga4y+WIxxKsOHxqSObmUqrpN3hf5mzrYhFAQuLcGOLaMV5bkIgLmSLHAFkYao8chk+jy7u6oexSnmR0nxGU8M6NTV6Wf5JmfCpjmlab37gXd/P1zywR4QRqi9YwABJ9IgZOSeyq1SjKbvc7WE4jRw1PIot635G3sLXbUKKnWWU4UYDSdcrEDlkqAD8K3SqroV5zwM23aS8rGeSLbMnDXYwA/WRZZGHiA/m/EVn+q+hqngY62nLzsvsNj7iRJMLi6ke8uBxDy+ipHLRHyGOzOcdmKxGkk7y1YrcQnKHZ0kox6L3ZLqmOea7bkU7xMkHVhnUqWkLebkYyAo4n3itZXtoS0XBSvO+nQr3YHRzfWUnW293CrFdJBjYhl4HBHtA8arwoSg7pnYr8ToV45akHbzJFNZ7ZIIFxZDxEcmR48cipLVeqKangecZeqNxunsmS2twk0gllZ2klcZ85mYnPHwwPdW8IuK1K2KrRq1LwVlokvI8W++xbi8ha3jaKON9JZ2LlvNbVpCgYxkLxz38K1qRclZEuCr06E1Ukm2rkb3d3I2jY6hb3cGlzlkeNiCe/vBx3Go4Upw2ZdxGPw2It2kHddGbmW020QQJ7JfERyZHjxBHyre1Xqisp4FPuy9UbfdLZD2tuElk62VneSVxnznZic8ePLA91bwi4qzK+KrRq1M0FZaJLyInvluJdbQmWV5YIgiaFVRI3DJJJJA48e7sqKpRlN3uX8HxClhoOKi3fyRsbHZW14o1jF1ayBAFUyRvqwOAyRz4dvOtlGola6IZ1sFOTk4SV+jR3sthbQe6hmvLiF4oCzrFErAFyjKGOR2BjzJ+ZooTck5MxPEYaNKUKUXd8300fsTKpjnGC9Mmn6IIX7NbMo9uVBPurDvyNoZb/Fe3gVxsjo/vILzywT27SF3dlKyBTr1ahnmPSOPdzqvGjJSzXOzW4lQqUexcXay6cix7MyFfpQiv2hGZh4cSoPyqwr8zjTy3+HbxM9ZNRQCgIB0nb8tZgQQft5F1FiMiNSSAccixwcDsxk9lQVquXRbnV4dgFX+OfdX1KQu7l5XLyO0jtxLMSxPvNUW29WelhCMFaKsjCBWDYuPoKu16m4i+ssiye1WXT8ih+Iq7hno0ee41BqcZcrW/nqWjVk4goBQGt3j2ktvazTOcBIyfa2MKo8SxA99azlli2TYek6tSMFzZ8ugVzD21jnFYFhigsfR3RxtBZtnW5U8Y4xCw7mQaSD7gD7xXSpO8EeP4hTcMRJPm7+pJakKYoBQEB6abtV2foPpSyqFH2csT8vnUGIdoHU4RByxF+iZROKoHqDtGxUgqSpHEEHBB7wRyrNzDSasy5OijfeSdvJLltcgXVFIebAc0bvYDiD2gHNXKFVy+FnnuJ4CNNdrTWnNFnVZOKKAUAoBQCgFAKAUAoBQCgFAKAUAoBQCgFAKAUAoBQCgFAKAUAoBQCgFAKAUAoBQCgFAKAUAoBQCgFAfO3Si5O1LnPYUA8B1SVzq/fZ6/hithYW8fuyK1EX7CgsTPojuym04lHKVHjb2aCw+aCpsO7TOdxWmpYZvpZ+3ufQFdA8kKAUBXHTjcMLSFBwDz+d46UYgH38fdVbEv4TscFinWk+iKTqkemsKCwoLFs9BFw361H9UdW48CdYPxAHwq3hXujgccgvglz1Laq2cAUAoCkunC6ZryKP6scGoe13bJ+CL8KpYl/Ekem4LBKjKXV/b/AOlc1WOxYUFje7jSldoWpXn16r7mOk/ImpKT+NFXHRTw879D6WrpHixQCgFAV3s/eC4zA4uOuea8aBrYpH5sQldTIugB10qoJLEjjVdTemvPY688NT+JZbJRTzXe9k7a6a+Bt989qNFPaR+VeSRS9b1kmIvqqpUZkBA4nHvrepKzSvYr4OkpwnLJmatZa8/I2G0L6SOweW3fyqRYi0b4U9YfWwmAeHHA54rZtqF1qQ04RliFGayq+vh6nO6s3WRdaLw3avjB0xKEPHKgIoI5jg3EYpDVXvcYlZZZXDK156+vsaPYe1mluplkv9DJdvFHbYtxrRTwHFdZzxGQeytIyvJ3fPYtV6KhSi409HFNy13fzsbjfW/mjgVLZgtxPKsURwDg8WZsEEcEVq2qNpablfB04Sm3UXwpXf2+7PdsDaPlFrDN2yRBj4Njzh7myK2jK8UyKvS7OrKHRkO3b2/cN5CxuRcNdZ6+EpFmJQrHrVKAFVBCjzs5zUMJvTW9zoYjD012iy5cuz118Nd/kb/a1/NJeLZwP1OIevml0qzBS2lUQN5uSQSSQeFSSbcsqKtKnCNF1pq+tkvrdje27mtdnSukpaWML9Kypk5kUElQNPIkcqTbjC4wsIVsQotaPlr09TCu8qS39tFb3EcsbRStKsbI/nLo0EkZI5tWM6ckkzb9K4UJyqRad1a9/G5KqlKJCrfeOUXt5BIfM84WpwvmukCO8Z4cSQ4YZ9VqhU3mafyOjLDQdCnOO/8Al5NtJ/S3zRlvtszLsUXQf6fyaOTXpX0iFydOMdp7KOT7O/OxiFCDxvZNfDmasbPde5Vw+m+8sxpz+w+j5/4Sjn491bwd+dyHExcbXp5fXX1ZqrRLr9INbm9laOOFJ8GO3GrMjAxkiP0cL2cePOtFmz2v9iebpfp1NU1dtreXTfc2e0tovFf26FvoJ4pV04GBKmHDasZ9DWMZxwrZyamuhBTpRnQk0viTXo9PvYi9jvZcy2Ux1abh7iNIDpXzY7go0RxjBwjNzz6NRqpJxfX8l6eDpQrR5xUXfzje/wBfuSXeTaEomtbWF+re5Zy0mlWKRxqCxUHhqJKgEgjnwqSbd1Fcylh6cHCdWauo206t+w3a2hKZ7m1nfrGt2QrJpCl45FJXUF4agQwJAHZwpBu7i+QxFOGSFWCspX06NexHI94bgFnFyHfy9rZbUpEdUQl05XSA4IXJ1EkcONR53vfnsXHh6VlFwssiebXe3pvyN9vlt/yOS1Zn0Qs8nXcAdSrCzBRkZzqAxjmcCt6k8rRVwmH7aM0ld2VvVHv3aa4aEy3B8+UmRYxpxEh9GPUB5xxgknPEnsraF7XZFiOzU8tPZaX6vm/wanc3aEtwS8tyRKhYTWeiNeqOSFByOs5YOrODWtNt6t/InxdOFJZYx05Su9fb5W0JdUpQFAKAUAoBQCgFAKAUAoBQCgFAKApTpo2EyXK3SrmOZQrnukUYGfaoXH2TVLEws8x6Xg2IUqfZPdbeRXFVjtCgLJ6Fdhs9w10wxHEpRD3yMMHHsXOftCrOGhrmOLxnEKNNUlu9X5F01dPNCgFARbpI3fa8smRBmWMiWMd7KCCvvUsB44qKtDNGyL3DsSqFZOWz0Z87spBIIwRwIPYe4iucexWuqOKAUBe/RHu81tatJINMlwQ+CMFUA8wHx4sf5hV/Dwyxu+Z5Ti2JVWrljtH78yd1OcsUAoCqem7YbMIrtBkIOql8BnKN7Mlh7xVTEw/yO9wXEJN0Xz1XuVHVQ9CKAm3RLsRp75ZcHq7fz2bs1YIRfbk5/lqfDwvK/Q5nFq6p0HDnL+Mvyr55MUAoBQEFtd15Y47eRERbmK8eRyCoLwPNJqQv25RlOD3VAqbST53OnLFwlKUZP4XFJeDSVn6m23lsZmubSeKITCHrdal1T00UDGr2Gt5p5k0QYepBUpwk7XtbTobUXEvUahABL/g9Yo+tjGsDHo8flW13bYr5YZ7ZtOtvY1W72y5Vubi5kjSATKi9UjBssurMrkALqOccM8q1jF5m2WK9WLpxpp3tfXz5I8+wbS4glnDWwZJrt5hKJY/NRyOOk8cgAnFYimm9OZtXnTqQi1LVRStZ7o9O29iNc3cBfUsEMbtqSVo2MzFVABQhhhA3HP1sVmUc0l0NKNdUqUku82t1fReem5k3S2VJbRSwsPo1ncwHVqJic6gCTxyGLDjSEXFWMYqtGrJTW9lfzWhpNi7rS26bPdI0WaEmO50lRriYNnUR6eltDAVpGm1lfqWa2LjUdWLbyvWPg19uhttrbNnS8W8t1WQmHqJombRldWpXRiCNQJPA8xW8otSzIgpVacqLo1HbW6e/hZnbeqxmutnyRrGFmkC+YXBAIkU418uQpNOULGMLUhRxCk3oufyMl3spzfWsyqojiilVzwHF9Gnh2+iay4/EmYjWSoTg921b5XN9W5VIbtDdmWRb4jCyPOtxatkekkKKM9wOHU+DGoXBu/0OhTxUIunfZJqXzbf7+ZlvthTNscWgA67ydIsahjUunI1cuw1lwfZ5fAxDEQWM7X/HM2bvZE0pyJLcQYAwRIj6vu8sf1reN+aK1VQXdlf5Hlg2dINoyTkDq2tkiByM6lkckY58iONYyvPfwN5VYvDqHPM39EeXf7YstzAotyBMkmVJOMKyNG/H7Lk+6sVYuS0JMDXhSqPtNmv3X1R5LjdVv0hbSx4FvHGocZHpwrIsXDt4Sf5RWHT+NNbG8cWv084y7zbt87X+xsd5NmStNbXMADyWzODGzadcci6WAbHBhhSM1mcXdNciHD1YKE6c9pW16NbHO7mzJVmubmcBJLlkARW1aI410qC2MFjlicd9IRd23zGIqxcIU4bRvr1b3NEN1JVjeRI0F0l+1zEwKgtE0uShfuZC2VNadm7X53LX6uLkotvK4JPztvbz5m83k2Mbia0JRXiikdpQ2PRaJlHA8+JFbzjdoq4euqcJq9m0reqZk3UspreFoJPOWFisD6gS0PNA3cVHm+4VmCaVmYxVSFSeeO738+frueBNnXE95b3EkCW3UBw7CUSNLqXAi80DzATqy3dyFa2bkm1YldSnToypxk5XtbS1vHz5aepK6lKIoBQCgFAKAUAoBQCgFAKAUAoBQGC9s0mRo5VDo4wysMgisNJqzNoTlCSlF2aKy2v0OoWJtrgop+pIurHgHBBx7QT41WlhlyZ3KXG5JWqRv4rT6HXZPQ6oYG5uNajmkS6c+Bck8PYPeKxHDdWKvHG1anG3i/wWdYWUcMaxRIERBhVXkP8A78e2rSSSsjiTqSnJyk7tnorJoKAUAoCH72dHdtesZOMMx5ugGGPe6HgT4jB8ahqUYz1OjheJ1aCy7x6P2ZDz0MyZ/wB7TH8Jvw1VD+lfU6P/AJ2P+n1/Yk27HRhbWzLJKxuJFOV1AKinvEfHJ9pNSww8Y6vUpYni1WsnGPwr6+pOqnOUKAUAoDHPCrqUdQysNLKRkEHmCO0UauZjJxd1uVptzogjdy1tMYQf+G66wPstkEDwOfbVWWGT2Z26HGpxVqkb+Ox5Nm9DfnAz3OV7ViTBP87Hh901hYXqySpxzT4Ia+L/AJ9yzdkbKitohFAgRF7B2n1ieZPiasxioqyOHVrTqyzzd2e2tiMUAoBQCgFAKAUAoBQCgFAKAUAoBQCgFAKAUAoBQCgFAKAUAoBQCgFAKAUAoBQCgFAKAUAoBQCgFAKAUAoBQCgFAKAUAoBQCgFAKAUAoBQCgFAKAUAoBQCgFAKAUAoBQCgFAKAUAoBQCgFAKAUAoBQCgFAKAUAoBQCgFAKAUAoBQCgFAKAUA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67" y="397934"/>
            <a:ext cx="4267200" cy="89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25"/>
          <p:cNvSpPr txBox="1">
            <a:spLocks noChangeArrowheads="1"/>
          </p:cNvSpPr>
          <p:nvPr/>
        </p:nvSpPr>
        <p:spPr bwMode="auto">
          <a:xfrm>
            <a:off x="76200" y="4454282"/>
            <a:ext cx="38385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sz="2000" b="0" dirty="0" smtClean="0">
                <a:solidFill>
                  <a:schemeClr val="tx1">
                    <a:lumMod val="50000"/>
                  </a:schemeClr>
                </a:solidFill>
                <a:latin typeface="Georgia" pitchFamily="18" charset="0"/>
                <a:cs typeface="Arial" charset="0"/>
              </a:rPr>
              <a:t> </a:t>
            </a:r>
            <a:r>
              <a:rPr lang="en-US" sz="2000" b="0" dirty="0" smtClean="0">
                <a:solidFill>
                  <a:schemeClr val="tx1">
                    <a:lumMod val="50000"/>
                  </a:schemeClr>
                </a:solidFill>
                <a:latin typeface="Georgia" pitchFamily="18" charset="0"/>
                <a:cs typeface="Arial" charset="0"/>
              </a:rPr>
              <a:t>...</a:t>
            </a:r>
            <a:r>
              <a:rPr lang="ru-RU" sz="2000" dirty="0" smtClean="0">
                <a:solidFill>
                  <a:schemeClr val="tx1">
                    <a:lumMod val="50000"/>
                  </a:schemeClr>
                </a:solidFill>
                <a:latin typeface="Georgia" pitchFamily="18" charset="0"/>
                <a:cs typeface="Arial" charset="0"/>
              </a:rPr>
              <a:t>и </a:t>
            </a:r>
            <a:r>
              <a:rPr lang="ru-RU" sz="2000" b="1" i="1" dirty="0" smtClean="0">
                <a:solidFill>
                  <a:schemeClr val="tx1">
                    <a:lumMod val="50000"/>
                  </a:schemeClr>
                </a:solidFill>
                <a:latin typeface="Georgia" pitchFamily="18" charset="0"/>
                <a:cs typeface="Arial" charset="0"/>
              </a:rPr>
              <a:t>научная социальная сеть</a:t>
            </a:r>
            <a:r>
              <a:rPr lang="en-US" sz="2000" b="1" i="1" dirty="0" smtClean="0">
                <a:solidFill>
                  <a:schemeClr val="tx1">
                    <a:lumMod val="50000"/>
                  </a:schemeClr>
                </a:solidFill>
                <a:latin typeface="Georgia" pitchFamily="18" charset="0"/>
                <a:cs typeface="Arial" charset="0"/>
              </a:rPr>
              <a:t> </a:t>
            </a:r>
            <a:r>
              <a:rPr lang="ru-RU" sz="2000" dirty="0" smtClean="0">
                <a:solidFill>
                  <a:schemeClr val="tx1">
                    <a:lumMod val="50000"/>
                  </a:schemeClr>
                </a:solidFill>
                <a:latin typeface="Georgia" pitchFamily="18" charset="0"/>
                <a:cs typeface="Arial" charset="0"/>
              </a:rPr>
              <a:t>с </a:t>
            </a:r>
            <a:r>
              <a:rPr lang="en-GB" sz="2000" dirty="0">
                <a:solidFill>
                  <a:schemeClr val="tx1">
                    <a:lumMod val="50000"/>
                  </a:schemeClr>
                </a:solidFill>
                <a:latin typeface="Georgia" pitchFamily="18" charset="0"/>
                <a:cs typeface="Arial" charset="0"/>
              </a:rPr>
              <a:t>4</a:t>
            </a:r>
            <a:r>
              <a:rPr lang="ru-RU" sz="2000" dirty="0" smtClean="0">
                <a:solidFill>
                  <a:schemeClr val="tx1">
                    <a:lumMod val="50000"/>
                  </a:schemeClr>
                </a:solidFill>
                <a:latin typeface="Georgia" pitchFamily="18" charset="0"/>
                <a:cs typeface="Arial" charset="0"/>
              </a:rPr>
              <a:t> миллионами</a:t>
            </a:r>
            <a:r>
              <a:rPr lang="en-US" sz="2000" dirty="0" smtClean="0">
                <a:solidFill>
                  <a:schemeClr val="tx1">
                    <a:lumMod val="50000"/>
                  </a:schemeClr>
                </a:solidFill>
                <a:latin typeface="Georgia" pitchFamily="18" charset="0"/>
                <a:cs typeface="Arial" charset="0"/>
              </a:rPr>
              <a:t> </a:t>
            </a:r>
            <a:r>
              <a:rPr lang="ru-RU" sz="2000" dirty="0" smtClean="0">
                <a:solidFill>
                  <a:schemeClr val="tx1">
                    <a:lumMod val="50000"/>
                  </a:schemeClr>
                </a:solidFill>
                <a:latin typeface="Georgia" pitchFamily="18" charset="0"/>
                <a:cs typeface="Arial" charset="0"/>
              </a:rPr>
              <a:t>пользователей, позволяющая находить единомышленников и изучать тренды современных исследований</a:t>
            </a:r>
            <a:r>
              <a:rPr lang="en-US" sz="2000" b="0" dirty="0" smtClean="0">
                <a:solidFill>
                  <a:schemeClr val="tx1">
                    <a:lumMod val="50000"/>
                  </a:schemeClr>
                </a:solidFill>
                <a:latin typeface="Georgia" pitchFamily="18" charset="0"/>
                <a:cs typeface="Arial" charset="0"/>
              </a:rPr>
              <a:t>.</a:t>
            </a:r>
            <a:endParaRPr lang="en-GB" sz="2000" b="0" dirty="0">
              <a:solidFill>
                <a:schemeClr val="tx1">
                  <a:lumMod val="50000"/>
                </a:schemeClr>
              </a:solidFill>
              <a:latin typeface="Georgia" pitchFamily="18" charset="0"/>
              <a:cs typeface="Arial" charset="0"/>
            </a:endParaRPr>
          </a:p>
        </p:txBody>
      </p:sp>
      <p:sp>
        <p:nvSpPr>
          <p:cNvPr id="8" name="TextBox 25"/>
          <p:cNvSpPr txBox="1">
            <a:spLocks noChangeArrowheads="1"/>
          </p:cNvSpPr>
          <p:nvPr/>
        </p:nvSpPr>
        <p:spPr bwMode="auto">
          <a:xfrm>
            <a:off x="4800600" y="1295400"/>
            <a:ext cx="388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2000" dirty="0" err="1" smtClean="0">
                <a:solidFill>
                  <a:schemeClr val="tx1">
                    <a:lumMod val="50000"/>
                  </a:schemeClr>
                </a:solidFill>
                <a:latin typeface="Georgia" pitchFamily="18" charset="0"/>
                <a:cs typeface="Arial" charset="0"/>
              </a:rPr>
              <a:t>Mendeley</a:t>
            </a:r>
            <a:r>
              <a:rPr lang="ru-RU" sz="2000" dirty="0" smtClean="0">
                <a:solidFill>
                  <a:schemeClr val="tx1">
                    <a:lumMod val="50000"/>
                  </a:schemeClr>
                </a:solidFill>
                <a:latin typeface="Georgia" pitchFamily="18" charset="0"/>
                <a:cs typeface="Arial" charset="0"/>
              </a:rPr>
              <a:t> - это </a:t>
            </a:r>
            <a:r>
              <a:rPr lang="en-US" sz="2000" b="1" i="1" dirty="0" smtClean="0">
                <a:solidFill>
                  <a:schemeClr val="tx1">
                    <a:lumMod val="50000"/>
                  </a:schemeClr>
                </a:solidFill>
                <a:latin typeface="Georgia" pitchFamily="18" charset="0"/>
                <a:cs typeface="Arial" charset="0"/>
              </a:rPr>
              <a:t>reference manager</a:t>
            </a:r>
            <a:r>
              <a:rPr lang="en-US" sz="2000" b="1" i="1" dirty="0">
                <a:solidFill>
                  <a:schemeClr val="tx1">
                    <a:lumMod val="50000"/>
                  </a:schemeClr>
                </a:solidFill>
                <a:latin typeface="Georgia" pitchFamily="18" charset="0"/>
                <a:cs typeface="Arial" charset="0"/>
              </a:rPr>
              <a:t> </a:t>
            </a:r>
            <a:r>
              <a:rPr lang="ru-RU" sz="2000" dirty="0" smtClean="0">
                <a:solidFill>
                  <a:schemeClr val="tx1">
                    <a:lumMod val="50000"/>
                  </a:schemeClr>
                </a:solidFill>
                <a:latin typeface="Georgia" pitchFamily="18" charset="0"/>
                <a:cs typeface="Arial" charset="0"/>
              </a:rPr>
              <a:t>позволяющий читать, комментировать, распространять, управлять хранением и цитировать на</a:t>
            </a:r>
            <a:r>
              <a:rPr lang="ru-RU" sz="2000" b="0" dirty="0" smtClean="0">
                <a:solidFill>
                  <a:schemeClr val="tx1">
                    <a:lumMod val="50000"/>
                  </a:schemeClr>
                </a:solidFill>
                <a:latin typeface="Georgia" pitchFamily="18" charset="0"/>
                <a:cs typeface="Arial" charset="0"/>
              </a:rPr>
              <a:t>учные статьи...</a:t>
            </a:r>
            <a:endParaRPr lang="en-GB" sz="2000" b="0" dirty="0">
              <a:solidFill>
                <a:schemeClr val="tx1">
                  <a:lumMod val="50000"/>
                </a:schemeClr>
              </a:solidFill>
              <a:latin typeface="Georgia" pitchFamily="18" charset="0"/>
              <a:cs typeface="Arial" charset="0"/>
            </a:endParaRPr>
          </a:p>
        </p:txBody>
      </p:sp>
    </p:spTree>
    <p:extLst>
      <p:ext uri="{BB962C8B-B14F-4D97-AF65-F5344CB8AC3E}">
        <p14:creationId xmlns:p14="http://schemas.microsoft.com/office/powerpoint/2010/main" val="343276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pSp>
        <p:nvGrpSpPr>
          <p:cNvPr id="45" name="Shape 45"/>
          <p:cNvGrpSpPr/>
          <p:nvPr/>
        </p:nvGrpSpPr>
        <p:grpSpPr>
          <a:xfrm>
            <a:off x="381000" y="385599"/>
            <a:ext cx="2647950" cy="2840201"/>
            <a:chOff x="381000" y="152400"/>
            <a:chExt cx="2647950" cy="2266949"/>
          </a:xfrm>
        </p:grpSpPr>
        <p:pic>
          <p:nvPicPr>
            <p:cNvPr id="46" name="Shape 46"/>
            <p:cNvPicPr preferRelativeResize="0"/>
            <p:nvPr/>
          </p:nvPicPr>
          <p:blipFill>
            <a:blip r:embed="rId3">
              <a:alphaModFix/>
            </a:blip>
            <a:stretch>
              <a:fillRect/>
            </a:stretch>
          </p:blipFill>
          <p:spPr>
            <a:xfrm>
              <a:off x="381000" y="152400"/>
              <a:ext cx="2647950" cy="1219200"/>
            </a:xfrm>
            <a:prstGeom prst="rect">
              <a:avLst/>
            </a:prstGeom>
            <a:noFill/>
            <a:ln>
              <a:noFill/>
            </a:ln>
          </p:spPr>
        </p:pic>
        <p:sp>
          <p:nvSpPr>
            <p:cNvPr id="47" name="Shape 47"/>
            <p:cNvSpPr txBox="1"/>
            <p:nvPr/>
          </p:nvSpPr>
          <p:spPr>
            <a:xfrm>
              <a:off x="461275" y="1314450"/>
              <a:ext cx="2436600" cy="11048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en" b="1">
                  <a:solidFill>
                    <a:srgbClr val="980000"/>
                  </a:solidFill>
                </a:rPr>
                <a:t>1.Цитирование статей</a:t>
              </a:r>
            </a:p>
            <a:p>
              <a:pPr lvl="0" rtl="0">
                <a:lnSpc>
                  <a:spcPct val="150000"/>
                </a:lnSpc>
                <a:spcBef>
                  <a:spcPts val="0"/>
                </a:spcBef>
                <a:buNone/>
              </a:pPr>
              <a:r>
                <a:rPr lang="en" sz="1100">
                  <a:solidFill>
                    <a:srgbClr val="333333"/>
                  </a:solidFill>
                </a:rPr>
                <a:t>Создавайте библиографические списки в Word, OpenOffice, LaTeX</a:t>
              </a:r>
            </a:p>
          </p:txBody>
        </p:sp>
      </p:grpSp>
      <p:grpSp>
        <p:nvGrpSpPr>
          <p:cNvPr id="48" name="Shape 48"/>
          <p:cNvGrpSpPr/>
          <p:nvPr/>
        </p:nvGrpSpPr>
        <p:grpSpPr>
          <a:xfrm>
            <a:off x="3114213" y="457200"/>
            <a:ext cx="2619375" cy="2768599"/>
            <a:chOff x="3114212" y="209550"/>
            <a:chExt cx="2619375" cy="2209799"/>
          </a:xfrm>
        </p:grpSpPr>
        <p:pic>
          <p:nvPicPr>
            <p:cNvPr id="49" name="Shape 49"/>
            <p:cNvPicPr preferRelativeResize="0"/>
            <p:nvPr/>
          </p:nvPicPr>
          <p:blipFill>
            <a:blip r:embed="rId4">
              <a:alphaModFix/>
            </a:blip>
            <a:stretch>
              <a:fillRect/>
            </a:stretch>
          </p:blipFill>
          <p:spPr>
            <a:xfrm>
              <a:off x="3114212" y="209550"/>
              <a:ext cx="2619375" cy="1104900"/>
            </a:xfrm>
            <a:prstGeom prst="rect">
              <a:avLst/>
            </a:prstGeom>
            <a:noFill/>
            <a:ln>
              <a:noFill/>
            </a:ln>
          </p:spPr>
        </p:pic>
        <p:sp>
          <p:nvSpPr>
            <p:cNvPr id="50" name="Shape 50"/>
            <p:cNvSpPr txBox="1"/>
            <p:nvPr/>
          </p:nvSpPr>
          <p:spPr>
            <a:xfrm>
              <a:off x="3205625" y="1314450"/>
              <a:ext cx="2523299" cy="11048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b="1">
                  <a:solidFill>
                    <a:srgbClr val="980000"/>
                  </a:solidFill>
                </a:rPr>
                <a:t>2.Активное чтение</a:t>
              </a:r>
            </a:p>
            <a:p>
              <a:pPr lvl="0" rtl="0">
                <a:lnSpc>
                  <a:spcPct val="150000"/>
                </a:lnSpc>
                <a:spcBef>
                  <a:spcPts val="0"/>
                </a:spcBef>
                <a:buNone/>
              </a:pPr>
              <a:r>
                <a:rPr lang="en" sz="1100">
                  <a:solidFill>
                    <a:srgbClr val="333333"/>
                  </a:solidFill>
                </a:rPr>
                <a:t>Читайте PDF, выделяйте важные моменты, добавляйте комментарии</a:t>
              </a:r>
            </a:p>
          </p:txBody>
        </p:sp>
      </p:grpSp>
      <p:grpSp>
        <p:nvGrpSpPr>
          <p:cNvPr id="51" name="Shape 51"/>
          <p:cNvGrpSpPr/>
          <p:nvPr/>
        </p:nvGrpSpPr>
        <p:grpSpPr>
          <a:xfrm>
            <a:off x="5872776" y="457200"/>
            <a:ext cx="2719799" cy="2768599"/>
            <a:chOff x="5872775" y="209550"/>
            <a:chExt cx="2719799" cy="2209799"/>
          </a:xfrm>
        </p:grpSpPr>
        <p:pic>
          <p:nvPicPr>
            <p:cNvPr id="52" name="Shape 52"/>
            <p:cNvPicPr preferRelativeResize="0"/>
            <p:nvPr/>
          </p:nvPicPr>
          <p:blipFill>
            <a:blip r:embed="rId5">
              <a:alphaModFix/>
            </a:blip>
            <a:stretch>
              <a:fillRect/>
            </a:stretch>
          </p:blipFill>
          <p:spPr>
            <a:xfrm>
              <a:off x="5890275" y="209550"/>
              <a:ext cx="2581275" cy="1104900"/>
            </a:xfrm>
            <a:prstGeom prst="rect">
              <a:avLst/>
            </a:prstGeom>
            <a:noFill/>
            <a:ln>
              <a:noFill/>
            </a:ln>
          </p:spPr>
        </p:pic>
        <p:sp>
          <p:nvSpPr>
            <p:cNvPr id="53" name="Shape 53"/>
            <p:cNvSpPr txBox="1"/>
            <p:nvPr/>
          </p:nvSpPr>
          <p:spPr>
            <a:xfrm>
              <a:off x="5872775" y="1314450"/>
              <a:ext cx="2719799" cy="11048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b="1">
                  <a:solidFill>
                    <a:srgbClr val="980000"/>
                  </a:solidFill>
                </a:rPr>
                <a:t>3.Организация библиотеки</a:t>
              </a:r>
            </a:p>
            <a:p>
              <a:pPr lvl="0" rtl="0">
                <a:lnSpc>
                  <a:spcPct val="150000"/>
                </a:lnSpc>
                <a:spcBef>
                  <a:spcPts val="0"/>
                </a:spcBef>
                <a:buNone/>
              </a:pPr>
              <a:r>
                <a:rPr lang="en" sz="1100">
                  <a:solidFill>
                    <a:srgbClr val="333333"/>
                  </a:solidFill>
                </a:rPr>
                <a:t>Импортируйте ссылки из архива PDF, онлайн-библиотек, EndNote</a:t>
              </a:r>
              <a:r>
                <a:rPr lang="en" sz="1100" baseline="30000">
                  <a:solidFill>
                    <a:srgbClr val="333333"/>
                  </a:solidFill>
                </a:rPr>
                <a:t>™</a:t>
              </a:r>
              <a:r>
                <a:rPr lang="en" sz="1100">
                  <a:solidFill>
                    <a:srgbClr val="333333"/>
                  </a:solidFill>
                </a:rPr>
                <a:t>, Zotero, Papers</a:t>
              </a:r>
            </a:p>
          </p:txBody>
        </p:sp>
      </p:grpSp>
      <p:grpSp>
        <p:nvGrpSpPr>
          <p:cNvPr id="54" name="Shape 54"/>
          <p:cNvGrpSpPr/>
          <p:nvPr/>
        </p:nvGrpSpPr>
        <p:grpSpPr>
          <a:xfrm>
            <a:off x="419087" y="3712467"/>
            <a:ext cx="2571750" cy="2810399"/>
            <a:chOff x="419087" y="2648987"/>
            <a:chExt cx="2571750" cy="2243162"/>
          </a:xfrm>
        </p:grpSpPr>
        <p:pic>
          <p:nvPicPr>
            <p:cNvPr id="55" name="Shape 55"/>
            <p:cNvPicPr preferRelativeResize="0"/>
            <p:nvPr/>
          </p:nvPicPr>
          <p:blipFill>
            <a:blip r:embed="rId6">
              <a:alphaModFix/>
            </a:blip>
            <a:stretch>
              <a:fillRect/>
            </a:stretch>
          </p:blipFill>
          <p:spPr>
            <a:xfrm>
              <a:off x="419087" y="2648987"/>
              <a:ext cx="2571750" cy="1123950"/>
            </a:xfrm>
            <a:prstGeom prst="rect">
              <a:avLst/>
            </a:prstGeom>
            <a:noFill/>
            <a:ln>
              <a:noFill/>
            </a:ln>
          </p:spPr>
        </p:pic>
        <p:sp>
          <p:nvSpPr>
            <p:cNvPr id="56" name="Shape 56"/>
            <p:cNvSpPr txBox="1"/>
            <p:nvPr/>
          </p:nvSpPr>
          <p:spPr>
            <a:xfrm>
              <a:off x="419175" y="3787250"/>
              <a:ext cx="2571600" cy="11048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b="1">
                  <a:solidFill>
                    <a:srgbClr val="980000"/>
                  </a:solidFill>
                </a:rPr>
                <a:t>4.Работа с коллегами</a:t>
              </a:r>
            </a:p>
            <a:p>
              <a:pPr lvl="0" rtl="0">
                <a:lnSpc>
                  <a:spcPct val="150000"/>
                </a:lnSpc>
                <a:spcBef>
                  <a:spcPts val="0"/>
                </a:spcBef>
                <a:buNone/>
              </a:pPr>
              <a:r>
                <a:rPr lang="en" sz="1100">
                  <a:solidFill>
                    <a:srgbClr val="333333"/>
                  </a:solidFill>
                </a:rPr>
                <a:t>Объединяйтесь в группы, делитесь своими статьями, ссылками и заметками</a:t>
              </a:r>
            </a:p>
          </p:txBody>
        </p:sp>
      </p:grpSp>
      <p:grpSp>
        <p:nvGrpSpPr>
          <p:cNvPr id="57" name="Shape 57"/>
          <p:cNvGrpSpPr/>
          <p:nvPr/>
        </p:nvGrpSpPr>
        <p:grpSpPr>
          <a:xfrm>
            <a:off x="3061801" y="3694582"/>
            <a:ext cx="2719799" cy="2828283"/>
            <a:chOff x="3061800" y="2634712"/>
            <a:chExt cx="2719799" cy="2257437"/>
          </a:xfrm>
        </p:grpSpPr>
        <p:pic>
          <p:nvPicPr>
            <p:cNvPr id="58" name="Shape 58"/>
            <p:cNvPicPr preferRelativeResize="0"/>
            <p:nvPr/>
          </p:nvPicPr>
          <p:blipFill>
            <a:blip r:embed="rId7">
              <a:alphaModFix/>
            </a:blip>
            <a:stretch>
              <a:fillRect/>
            </a:stretch>
          </p:blipFill>
          <p:spPr>
            <a:xfrm>
              <a:off x="3118962" y="2634712"/>
              <a:ext cx="2609850" cy="1152525"/>
            </a:xfrm>
            <a:prstGeom prst="rect">
              <a:avLst/>
            </a:prstGeom>
            <a:noFill/>
            <a:ln>
              <a:noFill/>
            </a:ln>
          </p:spPr>
        </p:pic>
        <p:sp>
          <p:nvSpPr>
            <p:cNvPr id="59" name="Shape 59"/>
            <p:cNvSpPr txBox="1"/>
            <p:nvPr/>
          </p:nvSpPr>
          <p:spPr>
            <a:xfrm>
              <a:off x="3061800" y="3787250"/>
              <a:ext cx="2719799" cy="11048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b="1">
                  <a:solidFill>
                    <a:srgbClr val="980000"/>
                  </a:solidFill>
                </a:rPr>
                <a:t>5.Удобство использования</a:t>
              </a:r>
            </a:p>
            <a:p>
              <a:pPr lvl="0" rtl="0">
                <a:lnSpc>
                  <a:spcPct val="150000"/>
                </a:lnSpc>
                <a:spcBef>
                  <a:spcPts val="0"/>
                </a:spcBef>
                <a:buNone/>
              </a:pPr>
              <a:r>
                <a:rPr lang="en" sz="1100">
                  <a:solidFill>
                    <a:srgbClr val="333333"/>
                  </a:solidFill>
                </a:rPr>
                <a:t>Синхронизируйте библиотеку на компьютере с облачным сервером и мобильной версией</a:t>
              </a:r>
            </a:p>
          </p:txBody>
        </p:sp>
      </p:grpSp>
      <p:grpSp>
        <p:nvGrpSpPr>
          <p:cNvPr id="60" name="Shape 60"/>
          <p:cNvGrpSpPr/>
          <p:nvPr/>
        </p:nvGrpSpPr>
        <p:grpSpPr>
          <a:xfrm>
            <a:off x="5856937" y="3724401"/>
            <a:ext cx="3116712" cy="2798465"/>
            <a:chOff x="5856937" y="2658512"/>
            <a:chExt cx="3116712" cy="2233637"/>
          </a:xfrm>
        </p:grpSpPr>
        <p:pic>
          <p:nvPicPr>
            <p:cNvPr id="61" name="Shape 61"/>
            <p:cNvPicPr preferRelativeResize="0"/>
            <p:nvPr/>
          </p:nvPicPr>
          <p:blipFill>
            <a:blip r:embed="rId8">
              <a:alphaModFix/>
            </a:blip>
            <a:stretch>
              <a:fillRect/>
            </a:stretch>
          </p:blipFill>
          <p:spPr>
            <a:xfrm>
              <a:off x="5856937" y="2658512"/>
              <a:ext cx="2647950" cy="1104900"/>
            </a:xfrm>
            <a:prstGeom prst="rect">
              <a:avLst/>
            </a:prstGeom>
            <a:noFill/>
            <a:ln>
              <a:noFill/>
            </a:ln>
          </p:spPr>
        </p:pic>
        <p:sp>
          <p:nvSpPr>
            <p:cNvPr id="62" name="Shape 62"/>
            <p:cNvSpPr txBox="1"/>
            <p:nvPr/>
          </p:nvSpPr>
          <p:spPr>
            <a:xfrm>
              <a:off x="5856950" y="3787250"/>
              <a:ext cx="3116700" cy="11048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b="1">
                  <a:solidFill>
                    <a:srgbClr val="980000"/>
                  </a:solidFill>
                </a:rPr>
                <a:t>6.Поиск статей и новых коллег</a:t>
              </a:r>
            </a:p>
            <a:p>
              <a:pPr lvl="0" rtl="0">
                <a:lnSpc>
                  <a:spcPct val="150000"/>
                </a:lnSpc>
                <a:spcBef>
                  <a:spcPts val="0"/>
                </a:spcBef>
                <a:buNone/>
              </a:pPr>
              <a:r>
                <a:rPr lang="en" sz="1100">
                  <a:solidFill>
                    <a:srgbClr val="333333"/>
                  </a:solidFill>
                </a:rPr>
                <a:t>Открывайте новые статьи, новых коллег и единомышленников. Помогите им найти Ваши статьи </a:t>
              </a:r>
            </a:p>
          </p:txBody>
        </p:sp>
      </p:grpSp>
    </p:spTree>
    <p:extLst>
      <p:ext uri="{BB962C8B-B14F-4D97-AF65-F5344CB8AC3E}">
        <p14:creationId xmlns:p14="http://schemas.microsoft.com/office/powerpoint/2010/main" val="273267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07975" y="765175"/>
            <a:ext cx="7793038" cy="40957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C00000"/>
              </a:solidFill>
            </a:endParaRPr>
          </a:p>
        </p:txBody>
      </p:sp>
      <p:sp>
        <p:nvSpPr>
          <p:cNvPr id="8" name="Rectangle 7"/>
          <p:cNvSpPr/>
          <p:nvPr/>
        </p:nvSpPr>
        <p:spPr bwMode="auto">
          <a:xfrm>
            <a:off x="309563" y="1074738"/>
            <a:ext cx="3902075" cy="40957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C00000"/>
              </a:solidFill>
            </a:endParaRPr>
          </a:p>
        </p:txBody>
      </p:sp>
      <p:sp>
        <p:nvSpPr>
          <p:cNvPr id="24580" name="TextBox 4"/>
          <p:cNvSpPr txBox="1">
            <a:spLocks noChangeArrowheads="1"/>
          </p:cNvSpPr>
          <p:nvPr/>
        </p:nvSpPr>
        <p:spPr bwMode="auto">
          <a:xfrm>
            <a:off x="268288" y="628650"/>
            <a:ext cx="7904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sz="2800" b="1" dirty="0" smtClean="0">
                <a:solidFill>
                  <a:srgbClr val="0070C0"/>
                </a:solidFill>
                <a:latin typeface="Arial Bold" panose="020B0704020202020204" pitchFamily="34" charset="0"/>
                <a:cs typeface="Arial Bold" panose="020B0704020202020204" pitchFamily="34" charset="0"/>
              </a:rPr>
              <a:t>15 крупнейших групп пользователей</a:t>
            </a:r>
            <a:endParaRPr lang="en-GB" sz="2800" b="1" dirty="0">
              <a:solidFill>
                <a:srgbClr val="0070C0"/>
              </a:solidFill>
              <a:latin typeface="Arial Bold" panose="020B0704020202020204" pitchFamily="34" charset="0"/>
              <a:cs typeface="Arial Bold" panose="020B0704020202020204" pitchFamily="34" charset="0"/>
            </a:endParaRPr>
          </a:p>
        </p:txBody>
      </p:sp>
      <p:sp>
        <p:nvSpPr>
          <p:cNvPr id="7" name="Rectangle 7"/>
          <p:cNvSpPr>
            <a:spLocks noChangeArrowheads="1"/>
          </p:cNvSpPr>
          <p:nvPr/>
        </p:nvSpPr>
        <p:spPr bwMode="auto">
          <a:xfrm>
            <a:off x="250825" y="1676400"/>
            <a:ext cx="3551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0" indent="-444500"/>
            <a:r>
              <a:rPr lang="en-GB" sz="2400" dirty="0">
                <a:solidFill>
                  <a:srgbClr val="C00000"/>
                </a:solidFill>
                <a:latin typeface="Georgia" pitchFamily="18" charset="0"/>
              </a:rPr>
              <a:t>University of Cambridge </a:t>
            </a:r>
          </a:p>
          <a:p>
            <a:pPr marL="444500" indent="-444500"/>
            <a:r>
              <a:rPr lang="en-GB" sz="2400" dirty="0">
                <a:solidFill>
                  <a:srgbClr val="C00000"/>
                </a:solidFill>
                <a:latin typeface="Georgia" pitchFamily="18" charset="0"/>
              </a:rPr>
              <a:t>University of Oxford</a:t>
            </a:r>
          </a:p>
          <a:p>
            <a:pPr marL="444500" indent="-444500"/>
            <a:r>
              <a:rPr lang="en-GB" sz="2300" dirty="0">
                <a:solidFill>
                  <a:srgbClr val="C00000"/>
                </a:solidFill>
                <a:latin typeface="Georgia" pitchFamily="18" charset="0"/>
              </a:rPr>
              <a:t>Stanford University </a:t>
            </a:r>
          </a:p>
          <a:p>
            <a:pPr marL="444500" indent="-444500"/>
            <a:r>
              <a:rPr lang="en-GB" sz="2300" dirty="0">
                <a:solidFill>
                  <a:srgbClr val="C00000"/>
                </a:solidFill>
                <a:latin typeface="Georgia" pitchFamily="18" charset="0"/>
              </a:rPr>
              <a:t>MIT</a:t>
            </a:r>
          </a:p>
          <a:p>
            <a:pPr marL="444500" indent="-444500"/>
            <a:r>
              <a:rPr lang="en-GB" sz="2000" dirty="0">
                <a:solidFill>
                  <a:srgbClr val="C00000"/>
                </a:solidFill>
                <a:latin typeface="Georgia" pitchFamily="18" charset="0"/>
              </a:rPr>
              <a:t>Harvard University</a:t>
            </a:r>
          </a:p>
          <a:p>
            <a:pPr marL="444500" indent="-444500"/>
            <a:r>
              <a:rPr lang="en-GB" sz="1900" dirty="0">
                <a:solidFill>
                  <a:srgbClr val="C00000"/>
                </a:solidFill>
                <a:latin typeface="Georgia" pitchFamily="18" charset="0"/>
              </a:rPr>
              <a:t>University of Michigan </a:t>
            </a:r>
          </a:p>
          <a:p>
            <a:pPr marL="444500" indent="-444500"/>
            <a:r>
              <a:rPr lang="en-GB" dirty="0">
                <a:solidFill>
                  <a:srgbClr val="C00000"/>
                </a:solidFill>
                <a:latin typeface="Georgia" pitchFamily="18" charset="0"/>
              </a:rPr>
              <a:t>Imperial College London</a:t>
            </a:r>
          </a:p>
          <a:p>
            <a:pPr marL="444500" indent="-444500"/>
            <a:r>
              <a:rPr lang="en-GB" dirty="0">
                <a:solidFill>
                  <a:srgbClr val="C00000"/>
                </a:solidFill>
                <a:latin typeface="Georgia" pitchFamily="18" charset="0"/>
              </a:rPr>
              <a:t>University College London</a:t>
            </a:r>
          </a:p>
          <a:p>
            <a:pPr marL="444500" indent="-444500"/>
            <a:r>
              <a:rPr lang="de-DE" sz="1600" dirty="0">
                <a:solidFill>
                  <a:srgbClr val="C00000"/>
                </a:solidFill>
                <a:latin typeface="Georgia" pitchFamily="18" charset="0"/>
              </a:rPr>
              <a:t>University of Washington</a:t>
            </a:r>
          </a:p>
          <a:p>
            <a:pPr marL="444500" indent="-444500"/>
            <a:r>
              <a:rPr lang="de-DE" sz="1600" dirty="0">
                <a:solidFill>
                  <a:srgbClr val="C00000"/>
                </a:solidFill>
                <a:latin typeface="Georgia" pitchFamily="18" charset="0"/>
              </a:rPr>
              <a:t>Cornell University</a:t>
            </a:r>
          </a:p>
          <a:p>
            <a:pPr marL="444500" indent="-444500"/>
            <a:r>
              <a:rPr lang="de-DE" sz="1400" dirty="0">
                <a:solidFill>
                  <a:srgbClr val="C00000"/>
                </a:solidFill>
                <a:latin typeface="Georgia" pitchFamily="18" charset="0"/>
              </a:rPr>
              <a:t>Columbia University</a:t>
            </a:r>
          </a:p>
          <a:p>
            <a:pPr marL="444500" indent="-444500"/>
            <a:r>
              <a:rPr lang="de-DE" sz="1400" dirty="0">
                <a:solidFill>
                  <a:srgbClr val="C00000"/>
                </a:solidFill>
                <a:latin typeface="Georgia" pitchFamily="18" charset="0"/>
              </a:rPr>
              <a:t>University of Edinburgh</a:t>
            </a:r>
          </a:p>
          <a:p>
            <a:pPr marL="444500" indent="-444500"/>
            <a:r>
              <a:rPr lang="en-GB" sz="1200" dirty="0">
                <a:solidFill>
                  <a:srgbClr val="C00000"/>
                </a:solidFill>
                <a:latin typeface="Georgia" pitchFamily="18" charset="0"/>
              </a:rPr>
              <a:t>UC Berkeley</a:t>
            </a:r>
          </a:p>
          <a:p>
            <a:pPr marL="444500" indent="-444500"/>
            <a:r>
              <a:rPr lang="en-GB" sz="1200" dirty="0">
                <a:solidFill>
                  <a:srgbClr val="C00000"/>
                </a:solidFill>
                <a:latin typeface="Georgia" pitchFamily="18" charset="0"/>
              </a:rPr>
              <a:t>Sao Paulo University</a:t>
            </a:r>
          </a:p>
          <a:p>
            <a:pPr marL="444500" indent="-444500"/>
            <a:r>
              <a:rPr lang="en-GB" sz="1100" dirty="0">
                <a:solidFill>
                  <a:srgbClr val="C00000"/>
                </a:solidFill>
                <a:latin typeface="Georgia" pitchFamily="18" charset="0"/>
              </a:rPr>
              <a:t>University of Toronto</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2455" y="3352800"/>
            <a:ext cx="5598668" cy="2471484"/>
          </a:xfrm>
          <a:prstGeom prst="rect">
            <a:avLst/>
          </a:prstGeom>
          <a:effectLst>
            <a:reflection blurRad="6350" stA="50000" endA="275" endPos="40000" dist="101600" dir="5400000" sy="-100000" algn="bl" rotWithShape="0"/>
          </a:effectLst>
        </p:spPr>
      </p:pic>
    </p:spTree>
    <p:extLst>
      <p:ext uri="{BB962C8B-B14F-4D97-AF65-F5344CB8AC3E}">
        <p14:creationId xmlns:p14="http://schemas.microsoft.com/office/powerpoint/2010/main" val="43128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solidFill>
                  <a:srgbClr val="0070C0"/>
                </a:solidFill>
              </a:rPr>
              <a:t>Восстановите контакт с коллегами</a:t>
            </a:r>
            <a:endParaRPr lang="en-US" dirty="0">
              <a:solidFill>
                <a:srgbClr val="0070C0"/>
              </a:solidFill>
            </a:endParaRPr>
          </a:p>
        </p:txBody>
      </p:sp>
      <p:sp>
        <p:nvSpPr>
          <p:cNvPr id="5" name="Rectangle 4"/>
          <p:cNvSpPr/>
          <p:nvPr/>
        </p:nvSpPr>
        <p:spPr>
          <a:xfrm>
            <a:off x="457200" y="2237182"/>
            <a:ext cx="2865558" cy="1200329"/>
          </a:xfrm>
          <a:prstGeom prst="rect">
            <a:avLst/>
          </a:prstGeom>
        </p:spPr>
        <p:txBody>
          <a:bodyPr wrap="square">
            <a:spAutoFit/>
          </a:bodyPr>
          <a:lstStyle/>
          <a:p>
            <a:r>
              <a:rPr lang="ru-RU" dirty="0" smtClean="0">
                <a:latin typeface="Helvetica Neue"/>
                <a:cs typeface="Helvetica Neue"/>
              </a:rPr>
              <a:t>Найдите коллег на закладке</a:t>
            </a:r>
            <a:r>
              <a:rPr lang="en-US" dirty="0" smtClean="0">
                <a:latin typeface="Helvetica Neue"/>
                <a:cs typeface="Helvetica Neue"/>
              </a:rPr>
              <a:t> ‘Follow’ </a:t>
            </a:r>
            <a:r>
              <a:rPr lang="ru-RU" dirty="0" smtClean="0">
                <a:latin typeface="Helvetica Neue"/>
                <a:cs typeface="Helvetica Neue"/>
              </a:rPr>
              <a:t>для получения регулярных обновлений</a:t>
            </a:r>
            <a:r>
              <a:rPr lang="en-US" dirty="0" smtClean="0">
                <a:latin typeface="Helvetica Neue"/>
                <a:cs typeface="Helvetica Neue"/>
              </a:rPr>
              <a:t>.</a:t>
            </a:r>
            <a:endParaRPr lang="en-US" dirty="0"/>
          </a:p>
        </p:txBody>
      </p:sp>
      <p:pic>
        <p:nvPicPr>
          <p:cNvPr id="6" name="Picture 5" descr="Screenshot 2014-04-22 10.42.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012" y="1691472"/>
            <a:ext cx="4416573" cy="4401677"/>
          </a:xfrm>
          <a:prstGeom prst="rect">
            <a:avLst/>
          </a:prstGeom>
        </p:spPr>
      </p:pic>
      <p:pic>
        <p:nvPicPr>
          <p:cNvPr id="10" name="Picture 9" descr="Screenshot 2014-04-22 10.47.3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3807068"/>
            <a:ext cx="1905000" cy="533400"/>
          </a:xfrm>
          <a:prstGeom prst="rect">
            <a:avLst/>
          </a:prstGeom>
        </p:spPr>
      </p:pic>
      <p:pic>
        <p:nvPicPr>
          <p:cNvPr id="11" name="Picture 10" descr="Screenshot 2014-04-22 10.47.5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0700" y="4781717"/>
            <a:ext cx="1841500" cy="482600"/>
          </a:xfrm>
          <a:prstGeom prst="rect">
            <a:avLst/>
          </a:prstGeom>
        </p:spPr>
      </p:pic>
      <p:sp>
        <p:nvSpPr>
          <p:cNvPr id="12" name="Left Arrow 11"/>
          <p:cNvSpPr/>
          <p:nvPr/>
        </p:nvSpPr>
        <p:spPr>
          <a:xfrm rot="16200000" flipV="1">
            <a:off x="1050075" y="4391449"/>
            <a:ext cx="264414" cy="320728"/>
          </a:xfrm>
          <a:prstGeom prst="leftArrow">
            <a:avLst/>
          </a:prstGeom>
          <a:solidFill>
            <a:srgbClr val="777877"/>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958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5276"/>
            <a:ext cx="8229600" cy="1143000"/>
          </a:xfrm>
        </p:spPr>
        <p:txBody>
          <a:bodyPr/>
          <a:lstStyle/>
          <a:p>
            <a:r>
              <a:rPr lang="ru-RU" dirty="0" smtClean="0">
                <a:solidFill>
                  <a:srgbClr val="0070C0"/>
                </a:solidFill>
              </a:rPr>
              <a:t>Создание групп</a:t>
            </a:r>
            <a:endParaRPr lang="en-US" dirty="0">
              <a:solidFill>
                <a:srgbClr val="0070C0"/>
              </a:solidFill>
            </a:endParaRPr>
          </a:p>
        </p:txBody>
      </p:sp>
      <p:sp>
        <p:nvSpPr>
          <p:cNvPr id="3" name="TextBox 2"/>
          <p:cNvSpPr txBox="1"/>
          <p:nvPr/>
        </p:nvSpPr>
        <p:spPr>
          <a:xfrm>
            <a:off x="457200" y="1820326"/>
            <a:ext cx="4368800" cy="3693319"/>
          </a:xfrm>
          <a:prstGeom prst="rect">
            <a:avLst/>
          </a:prstGeom>
          <a:noFill/>
        </p:spPr>
        <p:txBody>
          <a:bodyPr wrap="square" rtlCol="0">
            <a:spAutoFit/>
          </a:bodyPr>
          <a:lstStyle/>
          <a:p>
            <a:r>
              <a:rPr lang="ru-RU" dirty="0" smtClean="0">
                <a:latin typeface="Helvetica Neue"/>
                <a:cs typeface="Helvetica Neue"/>
              </a:rPr>
              <a:t>Три возможных типа групп</a:t>
            </a:r>
            <a:r>
              <a:rPr lang="en-US" dirty="0" smtClean="0">
                <a:latin typeface="Helvetica Neue"/>
                <a:cs typeface="Helvetica Neue"/>
              </a:rPr>
              <a:t>:</a:t>
            </a:r>
          </a:p>
          <a:p>
            <a:endParaRPr lang="en-US" dirty="0" smtClean="0">
              <a:latin typeface="Helvetica Neue"/>
              <a:cs typeface="Helvetica Neue"/>
            </a:endParaRPr>
          </a:p>
          <a:p>
            <a:pPr marL="285750" indent="-285750">
              <a:buFont typeface="Arial"/>
              <a:buChar char="•"/>
            </a:pPr>
            <a:r>
              <a:rPr lang="en-US" b="1" dirty="0" smtClean="0">
                <a:latin typeface="Helvetica Neue"/>
                <a:cs typeface="Helvetica Neue"/>
              </a:rPr>
              <a:t>Open Public Groups</a:t>
            </a:r>
            <a:r>
              <a:rPr lang="en-US" dirty="0" smtClean="0">
                <a:latin typeface="Helvetica Neue"/>
                <a:cs typeface="Helvetica Neue"/>
              </a:rPr>
              <a:t> – </a:t>
            </a:r>
            <a:r>
              <a:rPr lang="ru-RU" dirty="0" smtClean="0">
                <a:latin typeface="Helvetica Neue"/>
                <a:cs typeface="Helvetica Neue"/>
              </a:rPr>
              <a:t>Каждый может подписаться на обновления группы и выкладывать ссылки.</a:t>
            </a:r>
          </a:p>
          <a:p>
            <a:endParaRPr lang="en-US" dirty="0" smtClean="0">
              <a:latin typeface="Helvetica Neue"/>
              <a:cs typeface="Helvetica Neue"/>
            </a:endParaRPr>
          </a:p>
          <a:p>
            <a:pPr marL="285750" indent="-285750">
              <a:buFont typeface="Arial"/>
              <a:buChar char="•"/>
            </a:pPr>
            <a:r>
              <a:rPr lang="en-US" b="1" dirty="0" smtClean="0">
                <a:latin typeface="Helvetica Neue"/>
                <a:cs typeface="Helvetica Neue"/>
              </a:rPr>
              <a:t>Invite-only Public Groups</a:t>
            </a:r>
            <a:r>
              <a:rPr lang="en-US" dirty="0" smtClean="0">
                <a:latin typeface="Helvetica Neue"/>
                <a:cs typeface="Helvetica Neue"/>
              </a:rPr>
              <a:t> – </a:t>
            </a:r>
            <a:r>
              <a:rPr lang="ru-RU" dirty="0" smtClean="0">
                <a:latin typeface="Helvetica Neue"/>
                <a:cs typeface="Helvetica Neue"/>
              </a:rPr>
              <a:t>Только приглашенные члены групп могут публиковать в ней, сотальные могут подписаться на обновления</a:t>
            </a:r>
            <a:r>
              <a:rPr lang="en-US" dirty="0" smtClean="0">
                <a:latin typeface="Helvetica Neue"/>
                <a:cs typeface="Helvetica Neue"/>
              </a:rPr>
              <a:t>.</a:t>
            </a:r>
          </a:p>
          <a:p>
            <a:pPr marL="285750" indent="-285750">
              <a:buFont typeface="Arial"/>
              <a:buChar char="•"/>
            </a:pPr>
            <a:endParaRPr lang="en-US" dirty="0" smtClean="0">
              <a:latin typeface="Helvetica Neue"/>
              <a:cs typeface="Helvetica Neue"/>
            </a:endParaRPr>
          </a:p>
          <a:p>
            <a:pPr marL="285750" indent="-285750">
              <a:buFont typeface="Arial"/>
              <a:buChar char="•"/>
            </a:pPr>
            <a:r>
              <a:rPr lang="en-US" b="1" dirty="0" smtClean="0">
                <a:latin typeface="Helvetica Neue"/>
                <a:cs typeface="Helvetica Neue"/>
              </a:rPr>
              <a:t>Private Groups</a:t>
            </a:r>
            <a:r>
              <a:rPr lang="en-US" dirty="0" smtClean="0">
                <a:latin typeface="Helvetica Neue"/>
                <a:cs typeface="Helvetica Neue"/>
              </a:rPr>
              <a:t> – </a:t>
            </a:r>
            <a:r>
              <a:rPr lang="ru-RU" dirty="0" smtClean="0">
                <a:latin typeface="Helvetica Neue"/>
                <a:cs typeface="Helvetica Neue"/>
              </a:rPr>
              <a:t>Полностью закрытая от внешнего мира группа</a:t>
            </a:r>
            <a:r>
              <a:rPr lang="en-US" dirty="0" smtClean="0">
                <a:latin typeface="Helvetica Neue"/>
                <a:cs typeface="Helvetica Neue"/>
              </a:rPr>
              <a:t>.</a:t>
            </a:r>
            <a:endParaRPr lang="en-US" dirty="0">
              <a:latin typeface="Helvetica Neue"/>
              <a:cs typeface="Helvetica Neue"/>
            </a:endParaRPr>
          </a:p>
        </p:txBody>
      </p:sp>
      <p:pic>
        <p:nvPicPr>
          <p:cNvPr id="6" name="Picture 5" descr="Screen Shot 2014-06-17 at 12.04.2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145" y="2052320"/>
            <a:ext cx="3574045" cy="3479800"/>
          </a:xfrm>
          <a:prstGeom prst="rect">
            <a:avLst/>
          </a:prstGeom>
        </p:spPr>
      </p:pic>
    </p:spTree>
    <p:extLst>
      <p:ext uri="{BB962C8B-B14F-4D97-AF65-F5344CB8AC3E}">
        <p14:creationId xmlns:p14="http://schemas.microsoft.com/office/powerpoint/2010/main" val="2045829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0070C0"/>
                </a:solidFill>
              </a:rPr>
              <a:t>Поиск открытых групп</a:t>
            </a:r>
            <a:endParaRPr lang="en-US" dirty="0">
              <a:solidFill>
                <a:srgbClr val="0070C0"/>
              </a:solidFill>
            </a:endParaRPr>
          </a:p>
        </p:txBody>
      </p:sp>
      <p:pic>
        <p:nvPicPr>
          <p:cNvPr id="3" name="Picture 2" descr="Screenshot 2014-03-13 12.19.13.png">
            <a:hlinkClick r:id="rId3"/>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1000" y="1371600"/>
            <a:ext cx="5623859" cy="434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24200" y="5276671"/>
            <a:ext cx="57912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dirty="0"/>
              <a:t>Группы в </a:t>
            </a:r>
            <a:r>
              <a:rPr lang="ru-RU" dirty="0" smtClean="0"/>
              <a:t>Mendeley с советами по написанию статей</a:t>
            </a:r>
            <a:endParaRPr lang="ru-RU" dirty="0"/>
          </a:p>
          <a:p>
            <a:r>
              <a:rPr lang="ru-RU" dirty="0"/>
              <a:t>https://www.mendeley.com/groups/827921/how-to-write-papers/</a:t>
            </a:r>
          </a:p>
          <a:p>
            <a:endParaRPr lang="en-US" dirty="0"/>
          </a:p>
        </p:txBody>
      </p:sp>
    </p:spTree>
    <p:extLst>
      <p:ext uri="{BB962C8B-B14F-4D97-AF65-F5344CB8AC3E}">
        <p14:creationId xmlns:p14="http://schemas.microsoft.com/office/powerpoint/2010/main" val="5034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304800" y="368400"/>
            <a:ext cx="6248400" cy="685800"/>
          </a:xfrm>
        </p:spPr>
        <p:txBody>
          <a:bodyPr>
            <a:normAutofit/>
          </a:bodyPr>
          <a:lstStyle/>
          <a:p>
            <a:r>
              <a:rPr lang="ru-RU" altLang="en-US" sz="3600" i="1" dirty="0" smtClean="0"/>
              <a:t> </a:t>
            </a:r>
            <a:r>
              <a:rPr lang="ru-RU" altLang="en-US" dirty="0"/>
              <a:t>Предметные коллекции  </a:t>
            </a:r>
            <a:r>
              <a:rPr lang="en-US" altLang="en-US" dirty="0"/>
              <a:t>ScienceDirect</a:t>
            </a:r>
            <a:endParaRPr lang="en-GB" altLang="en-US" dirty="0"/>
          </a:p>
        </p:txBody>
      </p:sp>
      <p:sp>
        <p:nvSpPr>
          <p:cNvPr id="7" name="Rectangle 3"/>
          <p:cNvSpPr>
            <a:spLocks noGrp="1"/>
          </p:cNvSpPr>
          <p:nvPr>
            <p:ph idx="1"/>
          </p:nvPr>
        </p:nvSpPr>
        <p:spPr>
          <a:xfrm>
            <a:off x="465138" y="1295400"/>
            <a:ext cx="3954462" cy="5410200"/>
          </a:xfrm>
        </p:spPr>
        <p:txBody>
          <a:bodyPr>
            <a:normAutofit/>
          </a:bodyPr>
          <a:lstStyle/>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Agricultural and Biological Sciences – 162 </a:t>
            </a:r>
            <a:r>
              <a:rPr lang="ru-RU" altLang="en-US" sz="1800" dirty="0">
                <a:solidFill>
                  <a:schemeClr val="tx1">
                    <a:lumMod val="50000"/>
                  </a:schemeClr>
                </a:solidFill>
              </a:rPr>
              <a:t>журнала</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Biochemistry, Genetics and Molecular Biology – 257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Business, Management and Accounting – 80 </a:t>
            </a:r>
            <a:r>
              <a:rPr lang="ru-RU" altLang="en-US" sz="1800" dirty="0">
                <a:solidFill>
                  <a:schemeClr val="tx1">
                    <a:lumMod val="50000"/>
                  </a:schemeClr>
                </a:solidFill>
              </a:rPr>
              <a:t>журналов</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Chemical Engineering</a:t>
            </a:r>
            <a:r>
              <a:rPr lang="ru-RU" altLang="en-US" sz="1800" dirty="0">
                <a:solidFill>
                  <a:schemeClr val="tx1">
                    <a:lumMod val="50000"/>
                  </a:schemeClr>
                </a:solidFill>
              </a:rPr>
              <a:t> – 81 журнал</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Chemistry</a:t>
            </a:r>
            <a:r>
              <a:rPr lang="ru-RU" altLang="en-US" sz="1800" dirty="0">
                <a:solidFill>
                  <a:schemeClr val="tx1">
                    <a:lumMod val="50000"/>
                  </a:schemeClr>
                </a:solidFill>
              </a:rPr>
              <a:t> – 113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Computer Science – 132 журнала</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Decision Sciences – 47 журналов</a:t>
            </a:r>
          </a:p>
          <a:p>
            <a:pPr indent="-342900" fontAlgn="base">
              <a:lnSpc>
                <a:spcPct val="70000"/>
              </a:lnSpc>
              <a:spcBef>
                <a:spcPct val="0"/>
              </a:spcBef>
              <a:spcAft>
                <a:spcPts val="1425"/>
              </a:spcAft>
              <a:buClr>
                <a:srgbClr val="000000"/>
              </a:buClr>
              <a:buSzPct val="100000"/>
              <a:buFont typeface="Times New Roman" pitchFamily="18" charset="0"/>
              <a:buChar char="•"/>
            </a:pPr>
            <a:r>
              <a:rPr lang="ru-RU" altLang="en-US" sz="1800" dirty="0">
                <a:solidFill>
                  <a:schemeClr val="tx1">
                    <a:lumMod val="50000"/>
                  </a:schemeClr>
                </a:solidFill>
              </a:rPr>
              <a:t>Earth and Planetary Sciences – 104 журнала </a:t>
            </a:r>
            <a:endParaRPr lang="en-GB" altLang="en-US" sz="1800" dirty="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Economics, Econometrics and Finance – 80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a:p>
            <a:pPr indent="-342900" fontAlgn="base">
              <a:lnSpc>
                <a:spcPct val="70000"/>
              </a:lnSpc>
              <a:spcBef>
                <a:spcPct val="0"/>
              </a:spcBef>
              <a:spcAft>
                <a:spcPts val="1425"/>
              </a:spcAft>
              <a:buClr>
                <a:srgbClr val="000000"/>
              </a:buClr>
              <a:buSzPct val="100000"/>
              <a:buFont typeface="Times New Roman" pitchFamily="18" charset="0"/>
              <a:buChar char="•"/>
            </a:pPr>
            <a:r>
              <a:rPr lang="en-GB" altLang="en-US" sz="1800" dirty="0">
                <a:solidFill>
                  <a:schemeClr val="tx1">
                    <a:lumMod val="50000"/>
                  </a:schemeClr>
                </a:solidFill>
              </a:rPr>
              <a:t>Energy – 45 </a:t>
            </a:r>
            <a:r>
              <a:rPr lang="ru-RU" altLang="en-US" sz="1800" dirty="0" smtClean="0">
                <a:solidFill>
                  <a:schemeClr val="tx1">
                    <a:lumMod val="50000"/>
                  </a:schemeClr>
                </a:solidFill>
              </a:rPr>
              <a:t>журналов</a:t>
            </a:r>
            <a:endParaRPr lang="en-GB" altLang="en-US" sz="1800" dirty="0" smtClean="0">
              <a:solidFill>
                <a:schemeClr val="tx1">
                  <a:lumMod val="50000"/>
                </a:schemeClr>
              </a:solidFill>
            </a:endParaRPr>
          </a:p>
        </p:txBody>
      </p:sp>
      <p:sp>
        <p:nvSpPr>
          <p:cNvPr id="8" name="Rectangle 4"/>
          <p:cNvSpPr txBox="1">
            <a:spLocks/>
          </p:cNvSpPr>
          <p:nvPr/>
        </p:nvSpPr>
        <p:spPr bwMode="auto">
          <a:xfrm>
            <a:off x="4343400" y="1219200"/>
            <a:ext cx="4648200" cy="5005737"/>
          </a:xfrm>
          <a:prstGeom prst="rect">
            <a:avLst/>
          </a:prstGeom>
          <a:noFill/>
          <a:ln w="9525">
            <a:noFill/>
            <a:round/>
            <a:headEnd/>
            <a:tailEnd/>
          </a:ln>
        </p:spPr>
        <p:txBody>
          <a:bodyPr vert="horz" wrap="square" lIns="0" tIns="64511" rIns="0" bIns="0" numCol="1" anchor="t" anchorCtr="0" compatLnSpc="1">
            <a:prstTxWarp prst="textNoShape">
              <a:avLst/>
            </a:prstTxWarp>
            <a:noAutofit/>
          </a:bodyPr>
          <a:lstStyle>
            <a:lvl1pPr marL="342900" indent="-342900" algn="l" defTabSz="457200" rtl="0" eaLnBrk="0" fontAlgn="base" hangingPunct="0">
              <a:lnSpc>
                <a:spcPct val="84000"/>
              </a:lnSpc>
              <a:spcBef>
                <a:spcPct val="0"/>
              </a:spcBef>
              <a:spcAft>
                <a:spcPts val="1425"/>
              </a:spcAft>
              <a:buClr>
                <a:srgbClr val="000000"/>
              </a:buClr>
              <a:buSzPct val="100000"/>
              <a:buFont typeface="Times New Roman" pitchFamily="18" charset="0"/>
              <a:buChar char="•"/>
              <a:defRPr sz="3200">
                <a:solidFill>
                  <a:srgbClr val="252525"/>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itchFamily="18" charset="0"/>
              <a:buChar char="–"/>
              <a:defRPr sz="2400">
                <a:solidFill>
                  <a:srgbClr val="252525"/>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itchFamily="18" charset="0"/>
              <a:buChar char="•"/>
              <a:defRPr sz="2000">
                <a:solidFill>
                  <a:srgbClr val="252525"/>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itchFamily="18" charset="0"/>
              <a:buChar char="–"/>
              <a:defRPr sz="2000">
                <a:solidFill>
                  <a:srgbClr val="252525"/>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itchFamily="18" charset="0"/>
              <a:buChar char="»"/>
              <a:defRPr sz="2000">
                <a:solidFill>
                  <a:srgbClr val="252525"/>
                </a:solidFill>
                <a:latin typeface="+mn-lt"/>
                <a:ea typeface="+mn-ea"/>
                <a:cs typeface="+mn-cs"/>
              </a:defRPr>
            </a:lvl5pPr>
            <a:lvl6pPr marL="25146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6pPr>
            <a:lvl7pPr marL="29718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7pPr>
            <a:lvl8pPr marL="34290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8pPr>
            <a:lvl9pPr marL="3886200" indent="-228600" algn="l" defTabSz="457200" rtl="0" fontAlgn="base">
              <a:lnSpc>
                <a:spcPct val="84000"/>
              </a:lnSpc>
              <a:spcBef>
                <a:spcPct val="0"/>
              </a:spcBef>
              <a:spcAft>
                <a:spcPts val="288"/>
              </a:spcAft>
              <a:buClr>
                <a:srgbClr val="000000"/>
              </a:buClr>
              <a:buSzPct val="100000"/>
              <a:buFont typeface="Times New Roman" charset="0"/>
              <a:defRPr sz="2000">
                <a:solidFill>
                  <a:srgbClr val="252525"/>
                </a:solidFill>
                <a:latin typeface="+mn-lt"/>
                <a:ea typeface="+mn-ea"/>
                <a:cs typeface="+mn-cs"/>
              </a:defRPr>
            </a:lvl9pPr>
          </a:lstStyle>
          <a:p>
            <a:pPr eaLnBrk="1" hangingPunct="1">
              <a:lnSpc>
                <a:spcPct val="90000"/>
              </a:lnSpc>
            </a:pPr>
            <a:r>
              <a:rPr lang="en-GB" altLang="en-US" sz="1800" dirty="0" smtClean="0">
                <a:solidFill>
                  <a:schemeClr val="tx1">
                    <a:lumMod val="50000"/>
                  </a:schemeClr>
                </a:solidFill>
                <a:latin typeface="Arial"/>
                <a:cs typeface="Arial"/>
              </a:rPr>
              <a:t>Engineering </a:t>
            </a:r>
            <a:r>
              <a:rPr lang="en-GB" altLang="en-US" sz="1800" dirty="0">
                <a:solidFill>
                  <a:schemeClr val="tx1">
                    <a:lumMod val="50000"/>
                  </a:schemeClr>
                </a:solidFill>
                <a:latin typeface="Arial"/>
                <a:cs typeface="Arial"/>
              </a:rPr>
              <a:t>– 196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Environmental Science – 87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Health Sciences – 604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Immunology and Microbiology</a:t>
            </a:r>
            <a:r>
              <a:rPr lang="ru-RU" altLang="en-US" sz="1800" dirty="0">
                <a:solidFill>
                  <a:schemeClr val="tx1">
                    <a:lumMod val="50000"/>
                  </a:schemeClr>
                </a:solidFill>
                <a:latin typeface="Arial"/>
                <a:cs typeface="Arial"/>
              </a:rPr>
              <a:t> – 93 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smtClean="0">
                <a:solidFill>
                  <a:schemeClr val="tx1">
                    <a:lumMod val="50000"/>
                  </a:schemeClr>
                </a:solidFill>
                <a:latin typeface="Arial"/>
                <a:cs typeface="Arial"/>
              </a:rPr>
              <a:t>Materials Science – 128 </a:t>
            </a:r>
            <a:r>
              <a:rPr lang="ru-RU" altLang="en-US" sz="1800" dirty="0" smtClean="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Mathematics – 93 </a:t>
            </a:r>
            <a:r>
              <a:rPr lang="ru-RU" altLang="en-US" sz="1800" dirty="0">
                <a:solidFill>
                  <a:schemeClr val="tx1">
                    <a:lumMod val="50000"/>
                  </a:schemeClr>
                </a:solidFill>
                <a:latin typeface="Arial"/>
                <a:cs typeface="Arial"/>
              </a:rPr>
              <a:t>журнала</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Neuroscience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Pharmacology, Toxicology and Pharmaceutical Science – 95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Physics and Astronomy – 113 </a:t>
            </a:r>
            <a:r>
              <a:rPr lang="ru-RU" altLang="en-US" sz="1800" dirty="0">
                <a:solidFill>
                  <a:schemeClr val="tx1">
                    <a:lumMod val="50000"/>
                  </a:schemeClr>
                </a:solidFill>
                <a:latin typeface="Arial"/>
                <a:cs typeface="Arial"/>
              </a:rPr>
              <a:t>журналов</a:t>
            </a:r>
            <a:endParaRPr lang="en-GB" altLang="en-US" sz="1800" dirty="0">
              <a:solidFill>
                <a:schemeClr val="tx1">
                  <a:lumMod val="50000"/>
                </a:schemeClr>
              </a:solidFill>
              <a:latin typeface="Arial"/>
              <a:cs typeface="Arial"/>
            </a:endParaRPr>
          </a:p>
          <a:p>
            <a:pPr eaLnBrk="1" hangingPunct="1">
              <a:lnSpc>
                <a:spcPct val="90000"/>
              </a:lnSpc>
            </a:pPr>
            <a:r>
              <a:rPr lang="en-GB" altLang="en-US" sz="1800" dirty="0">
                <a:solidFill>
                  <a:schemeClr val="tx1">
                    <a:lumMod val="50000"/>
                  </a:schemeClr>
                </a:solidFill>
                <a:latin typeface="Arial"/>
                <a:cs typeface="Arial"/>
              </a:rPr>
              <a:t>Psychology – </a:t>
            </a:r>
            <a:r>
              <a:rPr lang="ru-RU" altLang="en-US" sz="1800" dirty="0">
                <a:solidFill>
                  <a:schemeClr val="tx1">
                    <a:lumMod val="50000"/>
                  </a:schemeClr>
                </a:solidFill>
                <a:latin typeface="Arial"/>
                <a:cs typeface="Arial"/>
              </a:rPr>
              <a:t>107 журналов</a:t>
            </a:r>
            <a:endParaRPr lang="en-US" altLang="en-US" sz="1800" dirty="0">
              <a:solidFill>
                <a:schemeClr val="tx1">
                  <a:lumMod val="50000"/>
                </a:schemeClr>
              </a:solidFill>
              <a:latin typeface="Arial"/>
              <a:cs typeface="Arial"/>
            </a:endParaRPr>
          </a:p>
          <a:p>
            <a:pPr eaLnBrk="1" hangingPunct="1">
              <a:lnSpc>
                <a:spcPct val="90000"/>
              </a:lnSpc>
            </a:pPr>
            <a:r>
              <a:rPr lang="ru-RU" altLang="en-US" sz="1800" dirty="0">
                <a:solidFill>
                  <a:schemeClr val="tx1">
                    <a:lumMod val="50000"/>
                  </a:schemeClr>
                </a:solidFill>
                <a:latin typeface="Arial"/>
                <a:cs typeface="Arial"/>
              </a:rPr>
              <a:t>Social Sciences – 171 журнал </a:t>
            </a:r>
            <a:endParaRPr lang="en-GB" altLang="en-US" sz="1800" dirty="0">
              <a:solidFill>
                <a:schemeClr val="tx1">
                  <a:lumMod val="50000"/>
                </a:schemeClr>
              </a:solidFill>
              <a:latin typeface="Arial"/>
              <a:cs typeface="Arial"/>
            </a:endParaRPr>
          </a:p>
        </p:txBody>
      </p:sp>
    </p:spTree>
    <p:extLst>
      <p:ext uri="{BB962C8B-B14F-4D97-AF65-F5344CB8AC3E}">
        <p14:creationId xmlns:p14="http://schemas.microsoft.com/office/powerpoint/2010/main" val="199575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4766"/>
            <a:ext cx="8229600" cy="1143000"/>
          </a:xfrm>
        </p:spPr>
        <p:txBody>
          <a:bodyPr>
            <a:normAutofit/>
          </a:bodyPr>
          <a:lstStyle/>
          <a:p>
            <a:r>
              <a:rPr lang="ru-RU" dirty="0" smtClean="0">
                <a:solidFill>
                  <a:srgbClr val="0070C0"/>
                </a:solidFill>
              </a:rPr>
              <a:t>Выбор среди популярных групп по научным направлениям</a:t>
            </a:r>
            <a:endParaRPr lang="en-US" dirty="0">
              <a:solidFill>
                <a:srgbClr val="0070C0"/>
              </a:solidFill>
            </a:endParaRPr>
          </a:p>
        </p:txBody>
      </p:sp>
      <p:pic>
        <p:nvPicPr>
          <p:cNvPr id="6" name="Picture 6">
            <a:hlinkClick r:id="rId3"/>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79782"/>
            <a:ext cx="5265271" cy="476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851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3747"/>
            <a:ext cx="8229600" cy="840253"/>
          </a:xfrm>
        </p:spPr>
        <p:txBody>
          <a:bodyPr>
            <a:normAutofit/>
          </a:bodyPr>
          <a:lstStyle/>
          <a:p>
            <a:r>
              <a:rPr lang="ru-RU" sz="3000" b="0" dirty="0" smtClean="0">
                <a:solidFill>
                  <a:srgbClr val="0070C0"/>
                </a:solidFill>
              </a:rPr>
              <a:t>Взаимодействуйте с вашими коллегами</a:t>
            </a:r>
            <a:endParaRPr lang="en-US" sz="3000" b="0" dirty="0">
              <a:solidFill>
                <a:srgbClr val="0070C0"/>
              </a:solidFill>
            </a:endParaRPr>
          </a:p>
        </p:txBody>
      </p:sp>
      <p:pic>
        <p:nvPicPr>
          <p:cNvPr id="3" name="Picture 1" descr="Picture 2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200276"/>
            <a:ext cx="6415741" cy="3396337"/>
          </a:xfrm>
          <a:prstGeom prst="rect">
            <a:avLst/>
          </a:prstGeom>
          <a:noFill/>
          <a:ln>
            <a:noFill/>
          </a:ln>
          <a:effectLst>
            <a:outerShdw blurRad="635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
        <p:nvSpPr>
          <p:cNvPr id="2" name="Rectangle 1"/>
          <p:cNvSpPr/>
          <p:nvPr/>
        </p:nvSpPr>
        <p:spPr>
          <a:xfrm>
            <a:off x="7126941" y="2192911"/>
            <a:ext cx="2017059" cy="2308324"/>
          </a:xfrm>
          <a:prstGeom prst="rect">
            <a:avLst/>
          </a:prstGeom>
        </p:spPr>
        <p:txBody>
          <a:bodyPr wrap="square">
            <a:spAutoFit/>
          </a:bodyPr>
          <a:lstStyle/>
          <a:p>
            <a:r>
              <a:rPr lang="ru-RU" dirty="0" smtClean="0">
                <a:latin typeface="Helvetica Neue"/>
                <a:cs typeface="Helvetica Neue"/>
              </a:rPr>
              <a:t>Делитесь полнотекстовыми документами, аннотациями и комментариями к ним.</a:t>
            </a:r>
            <a:endParaRPr lang="en-US" dirty="0" smtClean="0">
              <a:latin typeface="Helvetica Neue"/>
              <a:cs typeface="Helvetica Neue"/>
            </a:endParaRPr>
          </a:p>
          <a:p>
            <a:endParaRPr lang="en-US" dirty="0" smtClean="0">
              <a:latin typeface="Helvetica Neue"/>
              <a:cs typeface="Helvetica Neue"/>
            </a:endParaRPr>
          </a:p>
          <a:p>
            <a:endParaRPr lang="en-US" dirty="0">
              <a:latin typeface="Helvetica Neue"/>
              <a:cs typeface="Helvetica Neue"/>
            </a:endParaRPr>
          </a:p>
        </p:txBody>
      </p:sp>
    </p:spTree>
    <p:extLst>
      <p:ext uri="{BB962C8B-B14F-4D97-AF65-F5344CB8AC3E}">
        <p14:creationId xmlns:p14="http://schemas.microsoft.com/office/powerpoint/2010/main" val="157165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66"/>
            <a:ext cx="8229600" cy="990600"/>
          </a:xfrm>
        </p:spPr>
        <p:txBody>
          <a:bodyPr/>
          <a:lstStyle/>
          <a:p>
            <a:r>
              <a:rPr lang="ru-RU" dirty="0" smtClean="0"/>
              <a:t>Профиль в </a:t>
            </a:r>
            <a:r>
              <a:rPr lang="en-GB" dirty="0" err="1" smtClean="0"/>
              <a:t>Mendeley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7861826"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2290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solidFill>
                  <a:srgbClr val="0070C0"/>
                </a:solidFill>
              </a:rPr>
              <a:t>Представьте миру ваши публикации</a:t>
            </a:r>
            <a:endParaRPr lang="en-US" dirty="0">
              <a:solidFill>
                <a:srgbClr val="0070C0"/>
              </a:solidFill>
            </a:endParaRPr>
          </a:p>
        </p:txBody>
      </p:sp>
      <p:pic>
        <p:nvPicPr>
          <p:cNvPr id="2" name="Picture 1" descr="Screenshot 2014-04-22 10.24.4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71659"/>
            <a:ext cx="3879064" cy="2953129"/>
          </a:xfrm>
          <a:prstGeom prst="rect">
            <a:avLst/>
          </a:prstGeom>
        </p:spPr>
      </p:pic>
      <p:pic>
        <p:nvPicPr>
          <p:cNvPr id="7" name="Picture 6" descr="Screenshot 2014-04-22 10.30.08.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1583" y="4678732"/>
            <a:ext cx="4656573" cy="1524238"/>
          </a:xfrm>
          <a:prstGeom prst="rect">
            <a:avLst/>
          </a:prstGeom>
        </p:spPr>
      </p:pic>
      <p:sp>
        <p:nvSpPr>
          <p:cNvPr id="10" name="Bent Arrow 9"/>
          <p:cNvSpPr/>
          <p:nvPr/>
        </p:nvSpPr>
        <p:spPr>
          <a:xfrm rot="5400000">
            <a:off x="4810944" y="3646039"/>
            <a:ext cx="898043" cy="859455"/>
          </a:xfrm>
          <a:prstGeom prst="bentArrow">
            <a:avLst/>
          </a:prstGeom>
          <a:solidFill>
            <a:srgbClr val="777877"/>
          </a:solidFill>
          <a:ln>
            <a:solidFill>
              <a:srgbClr val="9191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4830238" y="1878520"/>
            <a:ext cx="3856562" cy="1477328"/>
          </a:xfrm>
          <a:prstGeom prst="rect">
            <a:avLst/>
          </a:prstGeom>
        </p:spPr>
        <p:txBody>
          <a:bodyPr wrap="square">
            <a:spAutoFit/>
          </a:bodyPr>
          <a:lstStyle/>
          <a:p>
            <a:pPr marL="342900" indent="-342900">
              <a:buAutoNum type="arabicPeriod"/>
            </a:pPr>
            <a:r>
              <a:rPr lang="ru-RU" dirty="0" smtClean="0">
                <a:latin typeface="Helvetica Neue"/>
                <a:cs typeface="Helvetica Neue"/>
              </a:rPr>
              <a:t>Добавьте ваши публикации в библиотеку</a:t>
            </a:r>
            <a:endParaRPr lang="en-US" dirty="0" smtClean="0">
              <a:latin typeface="Helvetica Neue"/>
              <a:cs typeface="Helvetica Neue"/>
            </a:endParaRPr>
          </a:p>
          <a:p>
            <a:pPr marL="342900" indent="-342900">
              <a:buAutoNum type="arabicPeriod"/>
            </a:pPr>
            <a:r>
              <a:rPr lang="en-US" dirty="0" err="1" smtClean="0">
                <a:latin typeface="Helvetica Neue"/>
                <a:cs typeface="Helvetica Neue"/>
              </a:rPr>
              <a:t>Mendeley</a:t>
            </a:r>
            <a:r>
              <a:rPr lang="en-US" dirty="0" smtClean="0">
                <a:latin typeface="Helvetica Neue"/>
                <a:cs typeface="Helvetica Neue"/>
              </a:rPr>
              <a:t> </a:t>
            </a:r>
            <a:r>
              <a:rPr lang="ru-RU" dirty="0" smtClean="0">
                <a:latin typeface="Helvetica Neue"/>
                <a:cs typeface="Helvetica Neue"/>
              </a:rPr>
              <a:t>добавит их в общую открытую библиотеку и размести в вашем профиле</a:t>
            </a:r>
            <a:endParaRPr lang="en-US" dirty="0" smtClean="0">
              <a:latin typeface="Helvetica Neue"/>
              <a:cs typeface="Helvetica Neue"/>
            </a:endParaRPr>
          </a:p>
        </p:txBody>
      </p:sp>
    </p:spTree>
    <p:extLst>
      <p:ext uri="{BB962C8B-B14F-4D97-AF65-F5344CB8AC3E}">
        <p14:creationId xmlns:p14="http://schemas.microsoft.com/office/powerpoint/2010/main" val="4008964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4766"/>
            <a:ext cx="8229600" cy="835710"/>
          </a:xfrm>
        </p:spPr>
        <p:txBody>
          <a:bodyPr>
            <a:normAutofit/>
          </a:bodyPr>
          <a:lstStyle/>
          <a:p>
            <a:r>
              <a:rPr lang="ru-RU" dirty="0" smtClean="0">
                <a:solidFill>
                  <a:srgbClr val="0070C0"/>
                </a:solidFill>
              </a:rPr>
              <a:t>Исследуйте статистику статей</a:t>
            </a:r>
            <a:endParaRPr lang="en-US" dirty="0">
              <a:solidFill>
                <a:srgbClr val="0070C0"/>
              </a:solidFill>
            </a:endParaRPr>
          </a:p>
        </p:txBody>
      </p:sp>
      <p:pic>
        <p:nvPicPr>
          <p:cNvPr id="3" name="Picture 1" descr="MWdiscAddPaper.png">
            <a:hlinkClick r:id="rId3"/>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606084"/>
            <a:ext cx="5361042" cy="4385328"/>
          </a:xfrm>
          <a:prstGeom prst="rect">
            <a:avLst/>
          </a:prstGeom>
          <a:noFill/>
          <a:ln>
            <a:noFill/>
          </a:ln>
          <a:effectLst>
            <a:outerShdw blurRad="635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pic>
        <p:nvPicPr>
          <p:cNvPr id="5" name="Picture 4" descr="Screenshot 2014-04-22 10.15.1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15530" y="1110348"/>
            <a:ext cx="2660364" cy="3161269"/>
          </a:xfrm>
          <a:prstGeom prst="rect">
            <a:avLst/>
          </a:prstGeom>
        </p:spPr>
      </p:pic>
    </p:spTree>
    <p:extLst>
      <p:ext uri="{BB962C8B-B14F-4D97-AF65-F5344CB8AC3E}">
        <p14:creationId xmlns:p14="http://schemas.microsoft.com/office/powerpoint/2010/main" val="13723983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Полезные ссылки</a:t>
            </a:r>
            <a:endParaRPr lang="en-US" dirty="0"/>
          </a:p>
        </p:txBody>
      </p:sp>
      <p:sp>
        <p:nvSpPr>
          <p:cNvPr id="3" name="Text Placeholder 2"/>
          <p:cNvSpPr>
            <a:spLocks noGrp="1"/>
          </p:cNvSpPr>
          <p:nvPr>
            <p:ph type="body" sz="quarter" idx="18"/>
          </p:nvPr>
        </p:nvSpPr>
        <p:spPr>
          <a:xfrm>
            <a:off x="292100" y="1395025"/>
            <a:ext cx="5939888" cy="5310575"/>
          </a:xfrm>
        </p:spPr>
        <p:txBody>
          <a:bodyPr>
            <a:normAutofit/>
          </a:bodyPr>
          <a:lstStyle/>
          <a:p>
            <a:pPr marL="342900" indent="-342900">
              <a:buFont typeface="Arial" panose="020B0604020202020204" pitchFamily="34" charset="0"/>
              <a:buChar char="•"/>
            </a:pPr>
            <a:endParaRPr lang="en-GB" sz="2800" dirty="0" smtClean="0"/>
          </a:p>
          <a:p>
            <a:pPr marL="342900" indent="-342900">
              <a:buFont typeface="Arial" panose="020B0604020202020204" pitchFamily="34" charset="0"/>
              <a:buChar char="•"/>
            </a:pPr>
            <a:r>
              <a:rPr lang="en-GB" sz="2800" b="1" dirty="0" smtClean="0"/>
              <a:t>www.elsevierscience.ru</a:t>
            </a:r>
          </a:p>
          <a:p>
            <a:pPr marL="342900" indent="-342900">
              <a:buFont typeface="Arial" panose="020B0604020202020204" pitchFamily="34" charset="0"/>
              <a:buChar char="•"/>
            </a:pPr>
            <a:r>
              <a:rPr lang="en-GB" sz="2800" b="1" dirty="0" smtClean="0"/>
              <a:t>www.sciencedirect.com</a:t>
            </a:r>
            <a:endParaRPr lang="ru-RU" sz="2800" b="1" dirty="0" smtClean="0"/>
          </a:p>
          <a:p>
            <a:pPr marL="342900" indent="-342900">
              <a:buFont typeface="Arial" panose="020B0604020202020204" pitchFamily="34" charset="0"/>
              <a:buChar char="•"/>
            </a:pPr>
            <a:r>
              <a:rPr lang="en-GB" sz="2800" b="1" dirty="0" smtClean="0"/>
              <a:t>www.scopus.com</a:t>
            </a:r>
          </a:p>
          <a:p>
            <a:pPr marL="342900" indent="-342900">
              <a:buFont typeface="Arial" panose="020B0604020202020204" pitchFamily="34" charset="0"/>
              <a:buChar char="•"/>
            </a:pPr>
            <a:r>
              <a:rPr lang="en-GB" sz="2800" b="1" dirty="0" smtClean="0"/>
              <a:t>www.journalmetrics.com</a:t>
            </a:r>
          </a:p>
          <a:p>
            <a:pPr marL="342900" indent="-342900">
              <a:buFont typeface="Arial" panose="020B0604020202020204" pitchFamily="34" charset="0"/>
              <a:buChar char="•"/>
            </a:pPr>
            <a:r>
              <a:rPr lang="en-GB" sz="2800" b="1" dirty="0" smtClean="0"/>
              <a:t>www.mendeley.com</a:t>
            </a:r>
            <a:endParaRPr lang="en-US" sz="2800" b="1" dirty="0" smtClean="0"/>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02621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ru-RU" dirty="0" smtClean="0"/>
              <a:t>Ваши вопросы</a:t>
            </a:r>
            <a:endParaRPr lang="en-US" dirty="0"/>
          </a:p>
        </p:txBody>
      </p:sp>
      <p:sp>
        <p:nvSpPr>
          <p:cNvPr id="2" name="Rectangle 1"/>
          <p:cNvSpPr/>
          <p:nvPr/>
        </p:nvSpPr>
        <p:spPr>
          <a:xfrm>
            <a:off x="232662" y="6348184"/>
            <a:ext cx="3424937" cy="360624"/>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32661" y="4419600"/>
            <a:ext cx="8886825" cy="1638358"/>
          </a:xfrm>
          <a:prstGeom prst="rect">
            <a:avLst/>
          </a:prstGeom>
        </p:spPr>
        <p:txBody>
          <a:bodyPr>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800" b="1" dirty="0" smtClean="0"/>
              <a:t>Андрей Локтев, </a:t>
            </a:r>
            <a:endParaRPr lang="en-GB" sz="1800" b="1" dirty="0" smtClean="0"/>
          </a:p>
          <a:p>
            <a:pPr marL="86868" indent="0">
              <a:buNone/>
            </a:pPr>
            <a:r>
              <a:rPr lang="ru-RU" sz="1800" b="1" dirty="0" smtClean="0"/>
              <a:t>консультант по ключевым информационным решениям </a:t>
            </a:r>
            <a:r>
              <a:rPr lang="en-GB" sz="1800" b="1" dirty="0" smtClean="0"/>
              <a:t>Elsevier</a:t>
            </a:r>
            <a:endParaRPr lang="ru-RU" sz="1800" b="1" dirty="0" smtClean="0"/>
          </a:p>
          <a:p>
            <a:pPr marL="86868" indent="0">
              <a:buNone/>
            </a:pPr>
            <a:r>
              <a:rPr lang="pt-BR" sz="1800" b="1" dirty="0"/>
              <a:t>tel +7 926 582 4211</a:t>
            </a:r>
          </a:p>
          <a:p>
            <a:pPr marL="86868" indent="0">
              <a:buNone/>
            </a:pPr>
            <a:r>
              <a:rPr lang="pt-BR" sz="1800" b="1" dirty="0"/>
              <a:t>e-mail: </a:t>
            </a:r>
            <a:r>
              <a:rPr lang="pt-BR" sz="1800" b="1" dirty="0" smtClean="0"/>
              <a:t>a.loktev@elsevier.com</a:t>
            </a:r>
            <a:endParaRPr lang="ru-RU" sz="1800" b="1" dirty="0" smtClean="0"/>
          </a:p>
          <a:p>
            <a:pPr marL="86868" indent="0">
              <a:buNone/>
            </a:pPr>
            <a:r>
              <a:rPr lang="pt-BR" sz="1800" b="1" dirty="0"/>
              <a:t>www.facebook.com/ElsevierRussia</a:t>
            </a:r>
          </a:p>
          <a:p>
            <a:pPr marL="86868" indent="0">
              <a:buNone/>
            </a:pPr>
            <a:r>
              <a:rPr lang="pt-BR" sz="1800" b="1" smtClean="0"/>
              <a:t>www.elsevierscience.ru</a:t>
            </a:r>
            <a:endParaRPr lang="ru-RU" sz="1800" b="1" dirty="0" smtClean="0"/>
          </a:p>
          <a:p>
            <a:pPr marL="86868" indent="0">
              <a:buNone/>
            </a:pPr>
            <a:r>
              <a:rPr lang="pt-BR" sz="1800" b="1" dirty="0" smtClean="0"/>
              <a:t>www.elsevier.</a:t>
            </a:r>
            <a:r>
              <a:rPr lang="en-GB" sz="1800" b="1" dirty="0" smtClean="0"/>
              <a:t>com</a:t>
            </a:r>
            <a:r>
              <a:rPr lang="pt-BR" sz="1800" b="1" dirty="0" smtClean="0"/>
              <a:t> </a:t>
            </a:r>
            <a:endParaRPr lang="en-US" sz="1800" b="1" dirty="0"/>
          </a:p>
        </p:txBody>
      </p:sp>
    </p:spTree>
    <p:extLst>
      <p:ext uri="{BB962C8B-B14F-4D97-AF65-F5344CB8AC3E}">
        <p14:creationId xmlns:p14="http://schemas.microsoft.com/office/powerpoint/2010/main" val="374143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6"/>
          <p:cNvSpPr>
            <a:spLocks/>
          </p:cNvSpPr>
          <p:nvPr/>
        </p:nvSpPr>
        <p:spPr bwMode="auto">
          <a:xfrm>
            <a:off x="609600" y="385763"/>
            <a:ext cx="4394200" cy="757237"/>
          </a:xfrm>
          <a:prstGeom prst="rect">
            <a:avLst/>
          </a:prstGeom>
          <a:noFill/>
          <a:ln>
            <a:noFill/>
          </a:ln>
          <a:extLst/>
        </p:spPr>
        <p:txBody>
          <a:bodyPr anchor="ctr"/>
          <a:lstStyle/>
          <a:p>
            <a:pPr defTabSz="457200">
              <a:spcBef>
                <a:spcPct val="0"/>
              </a:spcBef>
              <a:defRPr/>
            </a:pPr>
            <a:r>
              <a:rPr lang="en-GB" sz="2400" b="1" dirty="0">
                <a:solidFill>
                  <a:schemeClr val="accent1"/>
                </a:solidFill>
                <a:latin typeface="Arial Bold"/>
                <a:ea typeface="+mj-ea"/>
                <a:cs typeface="Arial Bold"/>
              </a:rPr>
              <a:t>www.sciencedirect.com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763000" cy="575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93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81063" y="520700"/>
            <a:ext cx="7620000" cy="622300"/>
          </a:xfrm>
        </p:spPr>
        <p:txBody>
          <a:bodyPr>
            <a:noAutofit/>
          </a:bodyPr>
          <a:lstStyle/>
          <a:p>
            <a:pPr eaLnBrk="1" hangingPunct="1"/>
            <a:r>
              <a:rPr lang="ru-RU" altLang="en-US" dirty="0" smtClean="0"/>
              <a:t>Общий тренд - ключевые научные результаты публикуются на английском языке </a:t>
            </a:r>
            <a:endParaRPr lang="en-US" altLang="en-US" dirty="0" smtClean="0"/>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1100138"/>
            <a:ext cx="7219950" cy="575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23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pBk6SKGd0u_J1ltMYh.l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c0xfg20xESVa0dLdXY2C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GDvpOeVkSRGk.gaST_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w84r_gUjUqB2ZHhhCueD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21.xml><?xml version="1.0" encoding="utf-8"?>
<p:tagLst xmlns:a="http://schemas.openxmlformats.org/drawingml/2006/main" xmlns:r="http://schemas.openxmlformats.org/officeDocument/2006/relationships" xmlns:p="http://schemas.openxmlformats.org/presentationml/2006/main">
  <p:tag name="NAME" val="DirArrow"/>
  <p:tag name="THINKCELLSHAPEDONOTDELETE" val="p6Nxwmyaf10SL4T6bsRen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p_EKBdYHECXUZ5QCJp7M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1WUvKwIqUCFl_XS81om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vylwwueIE2FY6xph6M3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33_akkwO0.eTdheYYyH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Uq8NeUPvUW4Ou2FLItK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b0Ek9.QzkOzlaeOchy4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lp9LejV0eoe756yROmlA"/>
</p:tagLst>
</file>

<file path=ppt/theme/theme1.xml><?xml version="1.0" encoding="utf-8"?>
<a:theme xmlns:a="http://schemas.openxmlformats.org/drawingml/2006/main" name="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themeOverride>
</file>

<file path=docProps/app.xml><?xml version="1.0" encoding="utf-8"?>
<Properties xmlns="http://schemas.openxmlformats.org/officeDocument/2006/extended-properties" xmlns:vt="http://schemas.openxmlformats.org/officeDocument/2006/docPropsVTypes">
  <Template/>
  <TotalTime>9758</TotalTime>
  <Words>3265</Words>
  <Application>Microsoft Office PowerPoint</Application>
  <PresentationFormat>On-screen Show (4:3)</PresentationFormat>
  <Paragraphs>506</Paragraphs>
  <Slides>76</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79" baseType="lpstr">
      <vt:lpstr>Elsevier Content Slides</vt:lpstr>
      <vt:lpstr>1_Elsevier Content Slides</vt:lpstr>
      <vt:lpstr>think-cell Slide</vt:lpstr>
      <vt:lpstr>Информационные ресурсы Elsevier для подготовки конкурентоспособных научных публикаций</vt:lpstr>
      <vt:lpstr>Что такое сильная статья?</vt:lpstr>
      <vt:lpstr>Чтение научной литературы способствует созданию нового знания</vt:lpstr>
      <vt:lpstr>Публикационная активность и финансирование напрямую связаны с использованием научных ресурсов  </vt:lpstr>
      <vt:lpstr>PowerPoint Presentation</vt:lpstr>
      <vt:lpstr>Высококачественные и актуальные данные</vt:lpstr>
      <vt:lpstr> Предметные коллекции  ScienceDirect</vt:lpstr>
      <vt:lpstr>PowerPoint Presentation</vt:lpstr>
      <vt:lpstr>Общий тренд - ключевые научные результаты публикуются на английском языке </vt:lpstr>
      <vt:lpstr>Научный язык</vt:lpstr>
      <vt:lpstr>Research Highlights  - образец формулировки аннотации</vt:lpstr>
      <vt:lpstr>Почему важны изображения?</vt:lpstr>
      <vt:lpstr>Почему важны изображения?</vt:lpstr>
      <vt:lpstr>PowerPoint Presentation</vt:lpstr>
      <vt:lpstr>PowerPoint Presentation</vt:lpstr>
      <vt:lpstr>PowerPoint Presentation</vt:lpstr>
      <vt:lpstr>PowerPoint Presentation</vt:lpstr>
      <vt:lpstr>PowerPoint Presentation</vt:lpstr>
      <vt:lpstr>Выбор журнала</vt:lpstr>
      <vt:lpstr>Подбор журнала - Выбор типа публикации</vt:lpstr>
      <vt:lpstr>Подбор журнала - Выбор способа доступа к журналу</vt:lpstr>
      <vt:lpstr>Подбор журнала - Скорость публикации</vt:lpstr>
      <vt:lpstr>Подбор журнала для публикации</vt:lpstr>
      <vt:lpstr>Пример автоматического подбора журнала</vt:lpstr>
      <vt:lpstr>ScienceDirect’s Top 25 – что происходит в каждой научной области прямо сейчас</vt:lpstr>
      <vt:lpstr>Страница журнала</vt:lpstr>
      <vt:lpstr>Дополнительные возможности продвижения статьи</vt:lpstr>
      <vt:lpstr>Страница журнала – Руководство для авторов</vt:lpstr>
      <vt:lpstr>Короткая ссылка для продвижения статьи</vt:lpstr>
      <vt:lpstr>Признаки хорошего журнала</vt:lpstr>
      <vt:lpstr>Признаки хорошего журнала</vt:lpstr>
      <vt:lpstr>Будьте бдительны при выборе журнала</vt:lpstr>
      <vt:lpstr>Открытый портал Elsevier по обучению исследователей написанию статей – publishingcampus.elsevier.com/</vt:lpstr>
      <vt:lpstr>Как искать научную литературу?</vt:lpstr>
      <vt:lpstr>PowerPoint Presentation</vt:lpstr>
      <vt:lpstr>PowerPoint Presentation</vt:lpstr>
      <vt:lpstr>PowerPoint Presentation</vt:lpstr>
      <vt:lpstr>PowerPoint Presentation</vt:lpstr>
      <vt:lpstr>PowerPoint Presentation</vt:lpstr>
      <vt:lpstr> Поиск статей и обзор  научных направлений</vt:lpstr>
      <vt:lpstr>Процесс поиска должен быть документирован</vt:lpstr>
      <vt:lpstr>Пример работы с сохраненными запросами в Scopus</vt:lpstr>
      <vt:lpstr>Визуализация данных </vt:lpstr>
      <vt:lpstr>Визуализация данных – динамика по годам</vt:lpstr>
      <vt:lpstr>Визуализация данных – организации-лидеры исследования</vt:lpstr>
      <vt:lpstr>Визуализация данных – подбор журнала</vt:lpstr>
      <vt:lpstr>Рейтинги журналов SJR и SNIP</vt:lpstr>
      <vt:lpstr>SNIP: Импакт фактор нормализованный по источнику (Source-normalized impact per paper)</vt:lpstr>
      <vt:lpstr>Сравнительные характеристики SJR, SNIP, JIF</vt:lpstr>
      <vt:lpstr>Подбор журнала по рейтингу</vt:lpstr>
      <vt:lpstr>Cover Letter – Сопроводительное письмо</vt:lpstr>
      <vt:lpstr>Предлагаемые рецензенты</vt:lpstr>
      <vt:lpstr>PowerPoint Presentation</vt:lpstr>
      <vt:lpstr>Профиль автора</vt:lpstr>
      <vt:lpstr>Запросы на корректировку</vt:lpstr>
      <vt:lpstr>Запросы на корректировку</vt:lpstr>
      <vt:lpstr>Профиль в ORCID</vt:lpstr>
      <vt:lpstr>Scopus-ORCID</vt:lpstr>
      <vt:lpstr>Проверяйте журналы на наличие в Scopus</vt:lpstr>
      <vt:lpstr> Рекомендации по проверке журналов перед подачей статьи для публикации</vt:lpstr>
      <vt:lpstr>Список журналов, индексируемых Scopus http://www.elsevier.com/online-tools/scopus/content-overview</vt:lpstr>
      <vt:lpstr>Список исключенных журналов</vt:lpstr>
      <vt:lpstr>PowerPoint Presentation</vt:lpstr>
      <vt:lpstr>PowerPoint Presentation</vt:lpstr>
      <vt:lpstr>PowerPoint Presentation</vt:lpstr>
      <vt:lpstr>PowerPoint Presentation</vt:lpstr>
      <vt:lpstr>Восстановите контакт с коллегами</vt:lpstr>
      <vt:lpstr>Создание групп</vt:lpstr>
      <vt:lpstr>Поиск открытых групп</vt:lpstr>
      <vt:lpstr>Выбор среди популярных групп по научным направлениям</vt:lpstr>
      <vt:lpstr>Взаимодействуйте с вашими коллегами</vt:lpstr>
      <vt:lpstr>Профиль в Mendeley</vt:lpstr>
      <vt:lpstr>Представьте миру ваши публикации</vt:lpstr>
      <vt:lpstr>Исследуйте статистику статей</vt:lpstr>
      <vt:lpstr>Полезные ссылки</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Reed Elsevier</cp:lastModifiedBy>
  <cp:revision>221</cp:revision>
  <dcterms:created xsi:type="dcterms:W3CDTF">2012-10-26T14:47:02Z</dcterms:created>
  <dcterms:modified xsi:type="dcterms:W3CDTF">2016-05-12T08:32:24Z</dcterms:modified>
</cp:coreProperties>
</file>