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9" r:id="rId1"/>
  </p:sldMasterIdLst>
  <p:notesMasterIdLst>
    <p:notesMasterId r:id="rId61"/>
  </p:notesMasterIdLst>
  <p:handoutMasterIdLst>
    <p:handoutMasterId r:id="rId62"/>
  </p:handoutMasterIdLst>
  <p:sldIdLst>
    <p:sldId id="256" r:id="rId2"/>
    <p:sldId id="557" r:id="rId3"/>
    <p:sldId id="556" r:id="rId4"/>
    <p:sldId id="522" r:id="rId5"/>
    <p:sldId id="523" r:id="rId6"/>
    <p:sldId id="524" r:id="rId7"/>
    <p:sldId id="459" r:id="rId8"/>
    <p:sldId id="424" r:id="rId9"/>
    <p:sldId id="463" r:id="rId10"/>
    <p:sldId id="427" r:id="rId11"/>
    <p:sldId id="452" r:id="rId12"/>
    <p:sldId id="516" r:id="rId13"/>
    <p:sldId id="434" r:id="rId14"/>
    <p:sldId id="435" r:id="rId15"/>
    <p:sldId id="548" r:id="rId16"/>
    <p:sldId id="549" r:id="rId17"/>
    <p:sldId id="436" r:id="rId18"/>
    <p:sldId id="465" r:id="rId19"/>
    <p:sldId id="437" r:id="rId20"/>
    <p:sldId id="438" r:id="rId21"/>
    <p:sldId id="525" r:id="rId22"/>
    <p:sldId id="535" r:id="rId23"/>
    <p:sldId id="461" r:id="rId24"/>
    <p:sldId id="475" r:id="rId25"/>
    <p:sldId id="489" r:id="rId26"/>
    <p:sldId id="447" r:id="rId27"/>
    <p:sldId id="469" r:id="rId28"/>
    <p:sldId id="471" r:id="rId29"/>
    <p:sldId id="558" r:id="rId30"/>
    <p:sldId id="551" r:id="rId31"/>
    <p:sldId id="552" r:id="rId32"/>
    <p:sldId id="553" r:id="rId33"/>
    <p:sldId id="554" r:id="rId34"/>
    <p:sldId id="526" r:id="rId35"/>
    <p:sldId id="515" r:id="rId36"/>
    <p:sldId id="462" r:id="rId37"/>
    <p:sldId id="484" r:id="rId38"/>
    <p:sldId id="485" r:id="rId39"/>
    <p:sldId id="486" r:id="rId40"/>
    <p:sldId id="530" r:id="rId41"/>
    <p:sldId id="531" r:id="rId42"/>
    <p:sldId id="559" r:id="rId43"/>
    <p:sldId id="565" r:id="rId44"/>
    <p:sldId id="560" r:id="rId45"/>
    <p:sldId id="561" r:id="rId46"/>
    <p:sldId id="562" r:id="rId47"/>
    <p:sldId id="563" r:id="rId48"/>
    <p:sldId id="564" r:id="rId49"/>
    <p:sldId id="483" r:id="rId50"/>
    <p:sldId id="440" r:id="rId51"/>
    <p:sldId id="443" r:id="rId52"/>
    <p:sldId id="468" r:id="rId53"/>
    <p:sldId id="543" r:id="rId54"/>
    <p:sldId id="518" r:id="rId55"/>
    <p:sldId id="472" r:id="rId56"/>
    <p:sldId id="473" r:id="rId57"/>
    <p:sldId id="446" r:id="rId58"/>
    <p:sldId id="460" r:id="rId59"/>
    <p:sldId id="519" r:id="rId60"/>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arden" initials="JMW" lastIdx="19" clrIdx="0"/>
  <p:cmAuthor id="1" name="Reed Elsevier" initials="RE" lastIdx="7" clrIdx="1"/>
  <p:cmAuthor id="2" name="Oba, Ikuko" initials="I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7398"/>
    <a:srgbClr val="363636"/>
    <a:srgbClr val="FDFDFD"/>
    <a:srgbClr val="2FA7BF"/>
    <a:srgbClr val="FF9933"/>
    <a:srgbClr val="003399"/>
    <a:srgbClr val="000066"/>
    <a:srgbClr val="6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71" autoAdjust="0"/>
    <p:restoredTop sz="98401" autoAdjust="0"/>
  </p:normalViewPr>
  <p:slideViewPr>
    <p:cSldViewPr>
      <p:cViewPr>
        <p:scale>
          <a:sx n="70" d="100"/>
          <a:sy n="70" d="100"/>
        </p:scale>
        <p:origin x="-164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
    </p:cViewPr>
  </p:sorterViewPr>
  <p:notesViewPr>
    <p:cSldViewPr>
      <p:cViewPr varScale="1">
        <p:scale>
          <a:sx n="53" d="100"/>
          <a:sy n="53" d="100"/>
        </p:scale>
        <p:origin x="-2820" y="-102"/>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pPr>
              <a:defRPr/>
            </a:pPr>
            <a:fld id="{77716056-263B-49D1-B203-C479EB78C652}" type="datetimeFigureOut">
              <a:rPr lang="en-US"/>
              <a:pPr>
                <a:defRPr/>
              </a:pPr>
              <a:t>5/12/2016</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pPr>
              <a:defRPr/>
            </a:pPr>
            <a:fld id="{169C17BD-C5BE-4941-8F14-425F1179B9FE}" type="slidenum">
              <a:rPr lang="en-US"/>
              <a:pPr>
                <a:defRPr/>
              </a:pPr>
              <a:t>‹#›</a:t>
            </a:fld>
            <a:endParaRPr lang="en-US"/>
          </a:p>
        </p:txBody>
      </p:sp>
    </p:spTree>
    <p:extLst>
      <p:ext uri="{BB962C8B-B14F-4D97-AF65-F5344CB8AC3E}">
        <p14:creationId xmlns:p14="http://schemas.microsoft.com/office/powerpoint/2010/main" val="321732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426696A-71A6-4EF4-9DEC-1619E935790C}" type="datetimeFigureOut">
              <a:rPr lang="en-US"/>
              <a:pPr>
                <a:defRPr/>
              </a:pPr>
              <a:t>5/12/2016</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BA32C3-6889-4CDA-A6BC-4CA1EE679A06}" type="slidenum">
              <a:rPr lang="en-US"/>
              <a:pPr>
                <a:defRPr/>
              </a:pPr>
              <a:t>‹#›</a:t>
            </a:fld>
            <a:endParaRPr lang="en-US"/>
          </a:p>
        </p:txBody>
      </p:sp>
    </p:spTree>
    <p:extLst>
      <p:ext uri="{BB962C8B-B14F-4D97-AF65-F5344CB8AC3E}">
        <p14:creationId xmlns:p14="http://schemas.microsoft.com/office/powerpoint/2010/main" val="1892150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726D7A-1550-49B3-8C85-C31366CE1C0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19</a:t>
            </a:fld>
            <a:endParaRPr lang="en-US"/>
          </a:p>
        </p:txBody>
      </p:sp>
    </p:spTree>
    <p:extLst>
      <p:ext uri="{BB962C8B-B14F-4D97-AF65-F5344CB8AC3E}">
        <p14:creationId xmlns:p14="http://schemas.microsoft.com/office/powerpoint/2010/main" val="67954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Vision: </a:t>
            </a:r>
            <a:r>
              <a:rPr lang="en-US" dirty="0" smtClean="0"/>
              <a:t>Snowball Metrics enable </a:t>
            </a:r>
            <a:r>
              <a:rPr lang="en-US" b="1" dirty="0" smtClean="0"/>
              <a:t>global</a:t>
            </a:r>
            <a:r>
              <a:rPr lang="en-US" dirty="0" smtClean="0"/>
              <a:t> benchmarking by driving quality and efficiency across higher education’s research and enterprise (aka,</a:t>
            </a:r>
            <a:r>
              <a:rPr lang="en-US" baseline="0" dirty="0" smtClean="0"/>
              <a:t> </a:t>
            </a:r>
            <a:r>
              <a:rPr lang="en-US" dirty="0" smtClean="0"/>
              <a:t>economic development) activities, regardless of system and supplier</a:t>
            </a:r>
          </a:p>
          <a:p>
            <a:endParaRPr lang="en-US" dirty="0"/>
          </a:p>
        </p:txBody>
      </p:sp>
      <p:sp>
        <p:nvSpPr>
          <p:cNvPr id="4" name="Slide Number Placeholder 3"/>
          <p:cNvSpPr>
            <a:spLocks noGrp="1"/>
          </p:cNvSpPr>
          <p:nvPr>
            <p:ph type="sldNum" sz="quarter" idx="10"/>
          </p:nvPr>
        </p:nvSpPr>
        <p:spPr/>
        <p:txBody>
          <a:bodyPr/>
          <a:lstStyle/>
          <a:p>
            <a:fld id="{5EFE610F-2DAE-4D69-A568-EF052ED2AD76}" type="slidenum">
              <a:rPr lang="en-US" smtClean="0"/>
              <a:t>23</a:t>
            </a:fld>
            <a:endParaRPr lang="en-US"/>
          </a:p>
        </p:txBody>
      </p:sp>
    </p:spTree>
    <p:extLst>
      <p:ext uri="{BB962C8B-B14F-4D97-AF65-F5344CB8AC3E}">
        <p14:creationId xmlns:p14="http://schemas.microsoft.com/office/powerpoint/2010/main" val="296037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56</a:t>
            </a:fld>
            <a:endParaRPr lang="en-US"/>
          </a:p>
        </p:txBody>
      </p:sp>
    </p:spTree>
    <p:extLst>
      <p:ext uri="{BB962C8B-B14F-4D97-AF65-F5344CB8AC3E}">
        <p14:creationId xmlns:p14="http://schemas.microsoft.com/office/powerpoint/2010/main" val="584926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57</a:t>
            </a:fld>
            <a:endParaRPr lang="en-US"/>
          </a:p>
        </p:txBody>
      </p:sp>
    </p:spTree>
    <p:extLst>
      <p:ext uri="{BB962C8B-B14F-4D97-AF65-F5344CB8AC3E}">
        <p14:creationId xmlns:p14="http://schemas.microsoft.com/office/powerpoint/2010/main" val="58492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58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SciVal’s</a:t>
            </a:r>
            <a:r>
              <a:rPr lang="en-US" sz="1200" b="0" i="0" u="none" strike="noStrike" kern="1200" baseline="0" dirty="0" smtClean="0">
                <a:solidFill>
                  <a:schemeClr val="tx1"/>
                </a:solidFill>
                <a:latin typeface="+mn-lt"/>
                <a:ea typeface="+mn-ea"/>
                <a:cs typeface="+mn-cs"/>
              </a:rPr>
              <a:t> integrated modular platform allows you to configure, visualize and export information according to your specific institution’s needs and preferences, so that you can benchmark with meaning and accuracy to better understand your institution’s position relative to your peers, as well as global and domestic standards.</a:t>
            </a:r>
            <a:endParaRPr lang="en-US" dirty="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3</a:t>
            </a:fld>
            <a:endParaRPr lang="en-US"/>
          </a:p>
        </p:txBody>
      </p:sp>
    </p:spTree>
    <p:extLst>
      <p:ext uri="{BB962C8B-B14F-4D97-AF65-F5344CB8AC3E}">
        <p14:creationId xmlns:p14="http://schemas.microsoft.com/office/powerpoint/2010/main" val="45637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fld id="{C799912B-0382-45BA-A6CA-1A14FE550F65}" type="slidenum">
              <a:rPr lang="en-US" sz="1200">
                <a:solidFill>
                  <a:srgbClr val="000000"/>
                </a:solidFill>
              </a:rPr>
              <a:pPr/>
              <a:t>5</a:t>
            </a:fld>
            <a:endParaRPr lang="en-US" sz="1200">
              <a:solidFill>
                <a:srgbClr val="000000"/>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Scopus covers approximately 5900 titles from North-America, 8400 from Europe and 2800 from Asia-Pacific and 800 from Latin-America and Africa. </a:t>
            </a:r>
            <a:endParaRPr lang="en-US" sz="20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Scopus covers more than 3,000 publications in the field of Arts &amp; Humanities.</a:t>
            </a:r>
          </a:p>
          <a:p>
            <a:r>
              <a:rPr lang="en-US" sz="12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Scopus.com is used by 2,300 customers with 85% of the top 25 universities worldwide. It had more than 3.5 million users in 2012. The average click through to full-text per month is 2.2M, with over 26M in 2012. </a:t>
            </a:r>
            <a:endParaRPr lang="en-US" sz="20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SNIP</a:t>
            </a:r>
            <a:r>
              <a:rPr lang="en-US" sz="1600" baseline="0" dirty="0" smtClean="0">
                <a:solidFill>
                  <a:srgbClr val="474746"/>
                </a:solidFill>
              </a:rPr>
              <a:t>: The Source-Normalized Impact per Paper corrects for differences in the frequency of citation across research fields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solidFill>
                  <a:srgbClr val="474746"/>
                </a:solidFill>
              </a:rPr>
              <a:t>SJR</a:t>
            </a:r>
            <a:r>
              <a:rPr lang="en-US" sz="1600" baseline="0" dirty="0" smtClean="0">
                <a:solidFill>
                  <a:srgbClr val="474746"/>
                </a:solidFill>
              </a:rPr>
              <a:t>: The </a:t>
            </a:r>
            <a:r>
              <a:rPr lang="en-US" sz="1600" baseline="0" dirty="0" err="1" smtClean="0">
                <a:solidFill>
                  <a:srgbClr val="474746"/>
                </a:solidFill>
              </a:rPr>
              <a:t>SCImago</a:t>
            </a:r>
            <a:r>
              <a:rPr lang="en-US" sz="1600" baseline="0" dirty="0" smtClean="0">
                <a:solidFill>
                  <a:srgbClr val="474746"/>
                </a:solidFill>
              </a:rPr>
              <a:t> Journal Rank reflects prestige of source – value of weighted citations per document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Scopus database enable us to research bibliographic metrics as far back as 1996 (back to 1970 by 2016). This enables a thorough trend analysis, which can then be matched, for example, to economic metrics and policy changes to determine how the trends have come about and what are the likely trends in the coming years.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In addition, Scopus provide unique linked data points between publications, authors and affiliations. Authors and affiliations are already disambiguated allowing great level of aggregation. This also allows easy integration with other data source such funding data in order to determine the relative impact of funding on research output.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Also, the geographical breadth of Scopus ensures comprehensive coverage of research outputs and impact of research produced by countries in the comparator group.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The article download metrics based on the large number of users in Scopus.com provide a new dimension into measuring research impact in different fields on areas such as education and industrial sector by indicating what articles are requesting now and therefore can be a leading (future) indication of citation behavior.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u="sng" baseline="0" dirty="0" smtClean="0">
                <a:solidFill>
                  <a:srgbClr val="474746"/>
                </a:solidFill>
              </a:rPr>
              <a:t>Scopus content expansion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Cited Reference: </a:t>
            </a:r>
          </a:p>
          <a:p>
            <a:pPr>
              <a:buSzPct val="90000"/>
            </a:pPr>
            <a:r>
              <a:rPr lang="en-GB" b="1" dirty="0" smtClean="0">
                <a:latin typeface="Arial" pitchFamily="34" charset="0"/>
                <a:cs typeface="Arial" pitchFamily="34" charset="0"/>
              </a:rPr>
              <a:t>Why? </a:t>
            </a:r>
            <a:r>
              <a:rPr lang="en-GB" dirty="0" smtClean="0">
                <a:latin typeface="Arial" pitchFamily="34" charset="0"/>
                <a:cs typeface="Arial" pitchFamily="34" charset="0"/>
              </a:rPr>
              <a:t>Make citation data for pre-1996 content more accurate</a:t>
            </a:r>
          </a:p>
          <a:p>
            <a:pPr>
              <a:buSzPct val="90000"/>
            </a:pPr>
            <a:r>
              <a:rPr lang="en-US" b="1" dirty="0" smtClean="0">
                <a:solidFill>
                  <a:prstClr val="black"/>
                </a:solidFill>
                <a:latin typeface="Arial" pitchFamily="34" charset="0"/>
                <a:cs typeface="Arial" pitchFamily="34" charset="0"/>
              </a:rPr>
              <a:t>What?</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Add cited references to Scopus indexed articles from pre-1996 going back to </a:t>
            </a:r>
            <a:r>
              <a:rPr lang="en-US" b="1" dirty="0" smtClean="0">
                <a:solidFill>
                  <a:prstClr val="black"/>
                </a:solidFill>
                <a:latin typeface="Arial" pitchFamily="34" charset="0"/>
                <a:cs typeface="Arial" pitchFamily="34" charset="0"/>
              </a:rPr>
              <a:t>1970</a:t>
            </a:r>
          </a:p>
          <a:p>
            <a:pPr>
              <a:buSzPct val="90000"/>
            </a:pPr>
            <a:r>
              <a:rPr lang="en-US" b="1" dirty="0" smtClean="0">
                <a:solidFill>
                  <a:prstClr val="black"/>
                </a:solidFill>
                <a:latin typeface="Arial" pitchFamily="34" charset="0"/>
                <a:cs typeface="Arial" pitchFamily="34" charset="0"/>
              </a:rPr>
              <a:t>When? </a:t>
            </a:r>
            <a:r>
              <a:rPr lang="en-US" dirty="0" smtClean="0">
                <a:solidFill>
                  <a:prstClr val="black"/>
                </a:solidFill>
                <a:latin typeface="Arial" pitchFamily="34" charset="0"/>
                <a:cs typeface="Arial" pitchFamily="34" charset="0"/>
              </a:rPr>
              <a:t>3-year project, complete by 2016; first content available </a:t>
            </a:r>
            <a:r>
              <a:rPr lang="en-US" b="1" dirty="0" smtClean="0">
                <a:solidFill>
                  <a:prstClr val="black"/>
                </a:solidFill>
                <a:latin typeface="Arial" pitchFamily="34" charset="0"/>
                <a:cs typeface="Arial" pitchFamily="34" charset="0"/>
              </a:rPr>
              <a:t>Fall</a:t>
            </a:r>
            <a:r>
              <a:rPr lang="en-US" dirty="0" smtClean="0">
                <a:solidFill>
                  <a:prstClr val="black"/>
                </a:solidFill>
                <a:latin typeface="Arial" pitchFamily="34" charset="0"/>
                <a:cs typeface="Arial" pitchFamily="34" charset="0"/>
              </a:rPr>
              <a:t> </a:t>
            </a:r>
            <a:r>
              <a:rPr lang="en-US" b="1" dirty="0" smtClean="0">
                <a:solidFill>
                  <a:prstClr val="black"/>
                </a:solidFill>
                <a:latin typeface="Arial" pitchFamily="34" charset="0"/>
                <a:cs typeface="Arial" pitchFamily="34" charset="0"/>
              </a:rPr>
              <a:t>2014</a:t>
            </a:r>
            <a:endParaRPr lang="en-GB" dirty="0" smtClean="0">
              <a:latin typeface="Arial" pitchFamily="34" charset="0"/>
              <a:cs typeface="Arial" pitchFamily="34" charset="0"/>
            </a:endParaRPr>
          </a:p>
          <a:p>
            <a:pPr>
              <a:buSzPct val="90000"/>
            </a:pPr>
            <a:r>
              <a:rPr lang="en-US" b="1" dirty="0" smtClean="0">
                <a:solidFill>
                  <a:prstClr val="black"/>
                </a:solidFill>
                <a:latin typeface="Arial" pitchFamily="34" charset="0"/>
                <a:cs typeface="Arial" pitchFamily="34" charset="0"/>
              </a:rPr>
              <a:t>Who?</a:t>
            </a:r>
            <a:r>
              <a:rPr lang="en-US" b="1" baseline="0"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All major publishers from which a digital archive is available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474746"/>
                </a:solidFill>
              </a:rPr>
              <a:t>Books expansion</a:t>
            </a:r>
          </a:p>
          <a:p>
            <a:pPr>
              <a:buSzPct val="90000"/>
            </a:pPr>
            <a:r>
              <a:rPr lang="en-GB" sz="1400" b="1" dirty="0" smtClean="0">
                <a:latin typeface="Arial" pitchFamily="34" charset="0"/>
                <a:cs typeface="Arial" pitchFamily="34" charset="0"/>
              </a:rPr>
              <a:t>What?</a:t>
            </a:r>
          </a:p>
          <a:p>
            <a:pPr marL="171450" indent="-171450">
              <a:buSzPct val="90000"/>
              <a:buFont typeface="Arial" pitchFamily="34" charset="0"/>
              <a:buChar char="•"/>
            </a:pPr>
            <a:r>
              <a:rPr lang="en-GB" sz="1400" dirty="0" smtClean="0">
                <a:latin typeface="Arial" pitchFamily="34" charset="0"/>
                <a:cs typeface="Arial" pitchFamily="34" charset="0"/>
              </a:rPr>
              <a:t>All subject areas with focus on where books matter more (social sciences and A&amp;H)</a:t>
            </a:r>
          </a:p>
          <a:p>
            <a:pPr marL="171450" indent="-171450">
              <a:buSzPct val="90000"/>
              <a:buFont typeface="Arial" pitchFamily="34" charset="0"/>
              <a:buChar char="•"/>
            </a:pPr>
            <a:r>
              <a:rPr lang="en-US" sz="1400" dirty="0" smtClean="0">
                <a:solidFill>
                  <a:prstClr val="black"/>
                </a:solidFill>
                <a:latin typeface="Arial" pitchFamily="34" charset="0"/>
                <a:cs typeface="Arial" pitchFamily="34" charset="0"/>
              </a:rPr>
              <a:t>Coverage back to 2005 (2003 for STM)</a:t>
            </a:r>
          </a:p>
          <a:p>
            <a:pPr>
              <a:buSzPct val="90000"/>
            </a:pPr>
            <a:r>
              <a:rPr lang="en-US" sz="1400" b="1" dirty="0" smtClean="0">
                <a:solidFill>
                  <a:prstClr val="black"/>
                </a:solidFill>
                <a:latin typeface="Arial" pitchFamily="34" charset="0"/>
                <a:cs typeface="Arial" pitchFamily="34" charset="0"/>
              </a:rPr>
              <a:t>When?</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Indexing started; 5,000 visible in-product as of September 2013</a:t>
            </a:r>
          </a:p>
          <a:p>
            <a:pPr marL="342900" indent="-342900">
              <a:buSzPct val="90000"/>
              <a:buFont typeface="Wingdings" pitchFamily="2" charset="2"/>
              <a:buChar char="§"/>
            </a:pPr>
            <a:r>
              <a:rPr lang="en-GB" sz="1400" dirty="0" smtClean="0">
                <a:latin typeface="Arial" pitchFamily="34" charset="0"/>
                <a:cs typeface="Arial" pitchFamily="34" charset="0"/>
              </a:rPr>
              <a:t>75,000 books over three years and 10,000 new books per year going forward (after 2015)</a:t>
            </a:r>
          </a:p>
          <a:p>
            <a:pPr>
              <a:buSzPct val="90000"/>
            </a:pPr>
            <a:r>
              <a:rPr lang="en-US" sz="1400" b="1" dirty="0" smtClean="0">
                <a:solidFill>
                  <a:prstClr val="black"/>
                </a:solidFill>
                <a:latin typeface="Arial" pitchFamily="34" charset="0"/>
                <a:cs typeface="Arial" pitchFamily="34" charset="0"/>
              </a:rPr>
              <a:t>Who?</a:t>
            </a:r>
          </a:p>
          <a:p>
            <a:pPr marL="342900" indent="-342900">
              <a:buSzPct val="90000"/>
              <a:buFont typeface="Wingdings" pitchFamily="2" charset="2"/>
              <a:buChar char="§"/>
            </a:pPr>
            <a:r>
              <a:rPr lang="en-US" sz="1400" dirty="0" smtClean="0">
                <a:solidFill>
                  <a:prstClr val="black"/>
                </a:solidFill>
                <a:latin typeface="Arial" pitchFamily="34" charset="0"/>
                <a:cs typeface="Arial" pitchFamily="34" charset="0"/>
              </a:rPr>
              <a:t>Publisher-level selection only</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solidFill>
                <a:srgbClr val="474746"/>
              </a:solidFill>
            </a:endParaRPr>
          </a:p>
          <a:p>
            <a:pPr eaLnBrk="1" hangingPunct="1"/>
            <a:endParaRPr lang="en-US" dirty="0" smtClean="0">
              <a:latin typeface="Arial" pitchFamily="34" charset="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GB" baseline="0" dirty="0" smtClean="0"/>
          </a:p>
        </p:txBody>
      </p:sp>
      <p:sp>
        <p:nvSpPr>
          <p:cNvPr id="4" name="Slide Number Placeholder 3"/>
          <p:cNvSpPr>
            <a:spLocks noGrp="1"/>
          </p:cNvSpPr>
          <p:nvPr>
            <p:ph type="sldNum" sz="quarter" idx="10"/>
          </p:nvPr>
        </p:nvSpPr>
        <p:spPr/>
        <p:txBody>
          <a:bodyPr/>
          <a:lstStyle/>
          <a:p>
            <a:pPr>
              <a:defRPr/>
            </a:pPr>
            <a:fld id="{E2141A22-3248-4456-B7A9-DB57E5749C67}"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addition to the traditional metrics based on journal-based subject classifications, SciVal uses a bottom-up approach looking into actual citation patterns to identify highly specific research topics across scientific fields and provides insights into an institution’s and a country’s research competencies and its newly emerging interdisciplinary areas.</a:t>
            </a:r>
          </a:p>
          <a:p>
            <a:endParaRPr lang="en-US" dirty="0"/>
          </a:p>
        </p:txBody>
      </p:sp>
      <p:sp>
        <p:nvSpPr>
          <p:cNvPr id="4" name="Slide Number Placeholder 3"/>
          <p:cNvSpPr>
            <a:spLocks noGrp="1"/>
          </p:cNvSpPr>
          <p:nvPr>
            <p:ph type="sldNum" sz="quarter" idx="10"/>
          </p:nvPr>
        </p:nvSpPr>
        <p:spPr/>
        <p:txBody>
          <a:bodyPr/>
          <a:lstStyle/>
          <a:p>
            <a:pPr>
              <a:defRPr/>
            </a:pPr>
            <a:fld id="{23BA32C3-6889-4CDA-A6BC-4CA1EE679A06}" type="slidenum">
              <a:rPr lang="en-US" smtClean="0"/>
              <a:pPr>
                <a:defRPr/>
              </a:pPr>
              <a:t>17</a:t>
            </a:fld>
            <a:endParaRPr lang="en-US"/>
          </a:p>
        </p:txBody>
      </p:sp>
    </p:spTree>
    <p:extLst>
      <p:ext uri="{BB962C8B-B14F-4D97-AF65-F5344CB8AC3E}">
        <p14:creationId xmlns:p14="http://schemas.microsoft.com/office/powerpoint/2010/main" val="28384281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Slide">
    <p:spTree>
      <p:nvGrpSpPr>
        <p:cNvPr id="1" name=""/>
        <p:cNvGrpSpPr/>
        <p:nvPr/>
      </p:nvGrpSpPr>
      <p:grpSpPr>
        <a:xfrm>
          <a:off x="0" y="0"/>
          <a:ext cx="0" cy="0"/>
          <a:chOff x="0" y="0"/>
          <a:chExt cx="0" cy="0"/>
        </a:xfrm>
      </p:grpSpPr>
      <p:sp>
        <p:nvSpPr>
          <p:cNvPr id="11" name="Rectangle 10"/>
          <p:cNvSpPr/>
          <p:nvPr/>
        </p:nvSpPr>
        <p:spPr>
          <a:xfrm>
            <a:off x="6917465" y="1215025"/>
            <a:ext cx="2228028" cy="4836525"/>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1072" y="1334264"/>
            <a:ext cx="2304488" cy="50966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2598" y="1215024"/>
            <a:ext cx="2209588" cy="4836526"/>
          </a:xfrm>
          <a:prstGeom prst="rect">
            <a:avLst/>
          </a:prstGeom>
        </p:spPr>
      </p:pic>
      <p:sp>
        <p:nvSpPr>
          <p:cNvPr id="18" name="Rectangle 17"/>
          <p:cNvSpPr/>
          <p:nvPr/>
        </p:nvSpPr>
        <p:spPr>
          <a:xfrm>
            <a:off x="6842031" y="1215024"/>
            <a:ext cx="2303462"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 name="Picture 3" descr="Elsevier_W_Research_Information_1b_aw.eps"/>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9890" y="2658533"/>
            <a:ext cx="1717200" cy="17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7" hasCustomPrompt="1"/>
          </p:nvPr>
        </p:nvSpPr>
        <p:spPr>
          <a:xfrm>
            <a:off x="257175" y="4709826"/>
            <a:ext cx="5483225" cy="527050"/>
          </a:xfrm>
          <a:prstGeom prst="rect">
            <a:avLst/>
          </a:prstGeom>
        </p:spPr>
        <p:txBody>
          <a:bodyPr>
            <a:normAutofit/>
          </a:bodyPr>
          <a:lstStyle>
            <a:lvl1pPr marL="0" indent="0">
              <a:buNone/>
              <a:defRPr sz="2000"/>
            </a:lvl1pPr>
          </a:lstStyle>
          <a:p>
            <a:pPr lvl="0"/>
            <a:r>
              <a:rPr lang="en-US" dirty="0" smtClean="0"/>
              <a:t>Click to add author’s name and job title</a:t>
            </a:r>
            <a:endParaRPr lang="en-GB" dirty="0"/>
          </a:p>
        </p:txBody>
      </p:sp>
      <p:sp>
        <p:nvSpPr>
          <p:cNvPr id="13" name="Rectangle 12"/>
          <p:cNvSpPr/>
          <p:nvPr/>
        </p:nvSpPr>
        <p:spPr>
          <a:xfrm>
            <a:off x="-18440" y="26612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sp>
        <p:nvSpPr>
          <p:cNvPr id="15" name="Title 1"/>
          <p:cNvSpPr>
            <a:spLocks noGrp="1"/>
          </p:cNvSpPr>
          <p:nvPr>
            <p:ph type="ctrTitle"/>
          </p:nvPr>
        </p:nvSpPr>
        <p:spPr>
          <a:xfrm>
            <a:off x="257174" y="2781300"/>
            <a:ext cx="7032625" cy="1470025"/>
          </a:xfrm>
          <a:prstGeom prst="rect">
            <a:avLst/>
          </a:prstGeom>
        </p:spPr>
        <p:txBody>
          <a:bodyPr anchor="ctr" anchorCtr="0">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pic>
        <p:nvPicPr>
          <p:cNvPr id="2050"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18" hasCustomPrompt="1"/>
          </p:nvPr>
        </p:nvSpPr>
        <p:spPr>
          <a:xfrm>
            <a:off x="257175" y="5303344"/>
            <a:ext cx="3508375" cy="440748"/>
          </a:xfrm>
          <a:prstGeom prst="rect">
            <a:avLst/>
          </a:prstGeom>
        </p:spPr>
        <p:txBody>
          <a:bodyPr/>
          <a:lstStyle>
            <a:lvl1pPr marL="0" indent="0">
              <a:buNone/>
              <a:defRPr sz="1400" b="0"/>
            </a:lvl1pPr>
          </a:lstStyle>
          <a:p>
            <a:pPr lvl="0"/>
            <a:r>
              <a:rPr lang="en-US" dirty="0" smtClean="0"/>
              <a:t>Click to add date</a:t>
            </a:r>
          </a:p>
        </p:txBody>
      </p:sp>
    </p:spTree>
    <p:extLst>
      <p:ext uri="{BB962C8B-B14F-4D97-AF65-F5344CB8AC3E}">
        <p14:creationId xmlns:p14="http://schemas.microsoft.com/office/powerpoint/2010/main" val="407431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s &amp; Text Content Slid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8625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Halves Content Slide">
    <p:spTree>
      <p:nvGrpSpPr>
        <p:cNvPr id="1" name=""/>
        <p:cNvGrpSpPr/>
        <p:nvPr/>
      </p:nvGrpSpPr>
      <p:grpSpPr>
        <a:xfrm>
          <a:off x="0" y="0"/>
          <a:ext cx="0" cy="0"/>
          <a:chOff x="0" y="0"/>
          <a:chExt cx="0" cy="0"/>
        </a:xfrm>
      </p:grpSpPr>
      <p:sp>
        <p:nvSpPr>
          <p:cNvPr id="7" name="Content Placeholder 1"/>
          <p:cNvSpPr>
            <a:spLocks noGrp="1"/>
          </p:cNvSpPr>
          <p:nvPr>
            <p:ph idx="1"/>
          </p:nvPr>
        </p:nvSpPr>
        <p:spPr>
          <a:xfrm>
            <a:off x="457199" y="1500110"/>
            <a:ext cx="4012006"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4"/>
          <p:cNvSpPr>
            <a:spLocks noGrp="1"/>
          </p:cNvSpPr>
          <p:nvPr>
            <p:ph idx="11"/>
          </p:nvPr>
        </p:nvSpPr>
        <p:spPr>
          <a:xfrm>
            <a:off x="4698217" y="1500110"/>
            <a:ext cx="4028595"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246132257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Picture Content Slide">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198" y="5683662"/>
            <a:ext cx="8238320" cy="714593"/>
          </a:xfrm>
          <a:prstGeom prst="rect">
            <a:avLst/>
          </a:prstGeom>
        </p:spPr>
        <p:txBody>
          <a:bodyPr/>
          <a:lstStyle>
            <a:lvl1pPr>
              <a:buNone/>
              <a:defRPr sz="1600">
                <a:solidFill>
                  <a:srgbClr val="53565A"/>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2" name="Picture Placeholder 2"/>
          <p:cNvSpPr>
            <a:spLocks noGrp="1"/>
          </p:cNvSpPr>
          <p:nvPr>
            <p:ph type="pic" idx="1" hasCustomPrompt="1"/>
          </p:nvPr>
        </p:nvSpPr>
        <p:spPr>
          <a:xfrm>
            <a:off x="457198" y="1500110"/>
            <a:ext cx="8238320" cy="3878033"/>
          </a:xfrm>
          <a:prstGeom prst="rect">
            <a:avLst/>
          </a:prstGeom>
        </p:spPr>
        <p:txBody>
          <a:bodyP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Place Picture here</a:t>
            </a:r>
            <a:endParaRPr lang="en-US" dirty="0"/>
          </a:p>
        </p:txBody>
      </p:sp>
      <p:sp>
        <p:nvSpPr>
          <p:cNvPr id="8"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7"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Tree>
    <p:extLst>
      <p:ext uri="{BB962C8B-B14F-4D97-AF65-F5344CB8AC3E}">
        <p14:creationId xmlns:p14="http://schemas.microsoft.com/office/powerpoint/2010/main" val="338451533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1 ">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313"/>
            <a:ext cx="6924554" cy="6881395"/>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2449" y="2658533"/>
            <a:ext cx="1714500" cy="17145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61236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sp>
        <p:nvSpPr>
          <p:cNvPr id="7" name="Rectangle 6"/>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p:cNvPicPr>
          <p:nvPr/>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62312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7" name="Rectangle 6"/>
          <p:cNvSpPr/>
          <p:nvPr/>
        </p:nvSpPr>
        <p:spPr>
          <a:xfrm>
            <a:off x="0" y="2659666"/>
            <a:ext cx="917892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3289" y="2658533"/>
            <a:ext cx="1715633" cy="1715633"/>
          </a:xfrm>
          <a:prstGeom prst="rect">
            <a:avLst/>
          </a:prstGeom>
        </p:spPr>
      </p:pic>
      <p:pic>
        <p:nvPicPr>
          <p:cNvPr id="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1062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8" name="Rectangle 7"/>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9" y="2658532"/>
            <a:ext cx="1714501" cy="1714501"/>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301786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0" y="-8313"/>
            <a:ext cx="6691477" cy="6866313"/>
          </a:xfrm>
          <a:prstGeom prst="rect">
            <a:avLst/>
          </a:prstGeom>
        </p:spPr>
      </p:pic>
      <p:sp>
        <p:nvSpPr>
          <p:cNvPr id="9" name="Rectangle 8"/>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500" y="2658533"/>
            <a:ext cx="1714500" cy="17145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8142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6">
    <p:spTree>
      <p:nvGrpSpPr>
        <p:cNvPr id="1" name=""/>
        <p:cNvGrpSpPr/>
        <p:nvPr/>
      </p:nvGrpSpPr>
      <p:grpSpPr>
        <a:xfrm>
          <a:off x="0" y="0"/>
          <a:ext cx="0" cy="0"/>
          <a:chOff x="0" y="0"/>
          <a:chExt cx="0" cy="0"/>
        </a:xfrm>
      </p:grpSpPr>
      <p:sp>
        <p:nvSpPr>
          <p:cNvPr id="6" name="Rectangle 5"/>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8313"/>
            <a:ext cx="6866313" cy="6866313"/>
          </a:xfrm>
          <a:prstGeom prst="rect">
            <a:avLst/>
          </a:prstGeom>
        </p:spPr>
      </p:pic>
      <p:sp>
        <p:nvSpPr>
          <p:cNvPr id="11" name="Rectangle 10"/>
          <p:cNvSpPr/>
          <p:nvPr/>
        </p:nvSpPr>
        <p:spPr>
          <a:xfrm>
            <a:off x="0" y="2659500"/>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00" y="2660400"/>
            <a:ext cx="1713600" cy="1713600"/>
          </a:xfrm>
          <a:prstGeom prst="rect">
            <a:avLst/>
          </a:prstGeom>
        </p:spPr>
      </p:pic>
      <p:pic>
        <p:nvPicPr>
          <p:cNvPr id="7"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esc\Documents\Product Information\ERI General\Artfile Archive\Product Logos\Elsevier_Logos_2014\Presentation - Elsevier\Non_Solus_Logo\ELS_NS_Logo_2C_RG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122595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2" name="Rectangle 11"/>
          <p:cNvSpPr/>
          <p:nvPr/>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1807" y="1049338"/>
            <a:ext cx="2303462" cy="509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1"/>
          <p:cNvSpPr txBox="1">
            <a:spLocks noChangeArrowheads="1"/>
          </p:cNvSpPr>
          <p:nvPr/>
        </p:nvSpPr>
        <p:spPr bwMode="auto">
          <a:xfrm>
            <a:off x="300038" y="6321425"/>
            <a:ext cx="40890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dirty="0" smtClean="0">
                <a:solidFill>
                  <a:srgbClr val="FF8200"/>
                </a:solidFill>
                <a:latin typeface="NexusSansOT" pitchFamily="-104" charset="0"/>
              </a:rPr>
              <a:t>www.elsevier.com/research-intelligence</a:t>
            </a:r>
            <a:endParaRPr lang="en-US" sz="1400" dirty="0">
              <a:solidFill>
                <a:srgbClr val="53565A"/>
              </a:solidFill>
              <a:latin typeface="NexusSansOT" pitchFamily="-104" charset="0"/>
            </a:endParaRPr>
          </a:p>
        </p:txBody>
      </p:sp>
      <p:sp>
        <p:nvSpPr>
          <p:cNvPr id="21" name="Rectangle 20"/>
          <p:cNvSpPr/>
          <p:nvPr/>
        </p:nvSpPr>
        <p:spPr>
          <a:xfrm>
            <a:off x="6794500" y="1049338"/>
            <a:ext cx="2368154" cy="5094287"/>
          </a:xfrm>
          <a:prstGeom prst="rect">
            <a:avLst/>
          </a:prstGeom>
          <a:solidFill>
            <a:schemeClr val="bg1">
              <a:alpha val="73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0" y="2658533"/>
            <a:ext cx="9144000"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3200" b="1" baseline="0">
                <a:solidFill>
                  <a:schemeClr val="bg1"/>
                </a:solidFill>
                <a:latin typeface="Arial" panose="020B0604020202020204" pitchFamily="34" charset="0"/>
                <a:cs typeface="Arial" panose="020B0604020202020204" pitchFamily="34" charset="0"/>
              </a:defRPr>
            </a:lvl1pPr>
          </a:lstStyle>
          <a:p>
            <a:pPr lvl="0"/>
            <a:r>
              <a:rPr lang="en-GB" dirty="0" smtClean="0"/>
              <a:t>End slide</a:t>
            </a:r>
          </a:p>
        </p:txBody>
      </p:sp>
      <p:pic>
        <p:nvPicPr>
          <p:cNvPr id="14" name="Picture 2" descr="C:\Users\jamesc\Documents\Product Information\ERI General\Artfile Archive\Product Logos\Product Logos\Solution Suite Wordmarks 151 Orange\Ppt and Web\ELS_RI_Wordmark_151_RG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099" y="2186256"/>
            <a:ext cx="3453293" cy="26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6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Content Slide">
    <p:spTree>
      <p:nvGrpSpPr>
        <p:cNvPr id="1" name=""/>
        <p:cNvGrpSpPr/>
        <p:nvPr/>
      </p:nvGrpSpPr>
      <p:grpSpPr>
        <a:xfrm>
          <a:off x="0" y="0"/>
          <a:ext cx="0" cy="0"/>
          <a:chOff x="0" y="0"/>
          <a:chExt cx="0" cy="0"/>
        </a:xfrm>
      </p:grpSpPr>
      <p:sp>
        <p:nvSpPr>
          <p:cNvPr id="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70929507"/>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ummary page slide">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3" name="Text Placeholder 2"/>
          <p:cNvSpPr>
            <a:spLocks noGrp="1"/>
          </p:cNvSpPr>
          <p:nvPr>
            <p:ph type="body" sz="quarter" idx="12"/>
          </p:nvPr>
        </p:nvSpPr>
        <p:spPr>
          <a:xfrm>
            <a:off x="292099" y="1553845"/>
            <a:ext cx="8514275" cy="4447944"/>
          </a:xfrm>
          <a:prstGeom prst="rect">
            <a:avLst/>
          </a:prstGeom>
        </p:spPr>
        <p:txBody>
          <a:bodyPr/>
          <a:lstStyle>
            <a:lvl1pPr>
              <a:defRPr b="0">
                <a:solidFill>
                  <a:schemeClr val="accent2"/>
                </a:solidFill>
              </a:defRPr>
            </a:lvl1pPr>
            <a:lvl2pPr>
              <a:defRPr>
                <a:solidFill>
                  <a:schemeClr val="accent2"/>
                </a:solidFill>
              </a:defRPr>
            </a:lvl2pPr>
            <a:lvl3pPr>
              <a:defRPr>
                <a:solidFill>
                  <a:schemeClr val="accent2"/>
                </a:solidFill>
              </a:defRPr>
            </a:lvl3pPr>
            <a:lvl4pPr>
              <a:defRPr sz="1600">
                <a:solidFill>
                  <a:schemeClr val="accent2"/>
                </a:solidFill>
                <a:latin typeface="Arial" panose="020B0604020202020204" pitchFamily="34" charset="0"/>
                <a:cs typeface="Arial" panose="020B0604020202020204" pitchFamily="34" charset="0"/>
              </a:defRPr>
            </a:lvl4pPr>
            <a:lvl5pPr>
              <a:defRPr sz="1600">
                <a:solidFill>
                  <a:schemeClr val="accent2"/>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809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867400"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1371600" cy="365125"/>
          </a:xfrm>
          <a:prstGeom prst="rect">
            <a:avLst/>
          </a:prstGeom>
        </p:spPr>
        <p:txBody>
          <a:bodyPr/>
          <a:lstStyle>
            <a:lvl1pPr>
              <a:defRPr/>
            </a:lvl1pPr>
          </a:lstStyle>
          <a:p>
            <a:pPr fontAlgn="auto">
              <a:spcBef>
                <a:spcPts val="0"/>
              </a:spcBef>
              <a:spcAft>
                <a:spcPts val="0"/>
              </a:spcAft>
              <a:defRPr/>
            </a:pPr>
            <a:fld id="{A7DC00CE-0100-4D63-9507-905679C73F63}" type="datetime1">
              <a:rPr lang="en-US">
                <a:solidFill>
                  <a:srgbClr val="53565A"/>
                </a:solidFill>
                <a:latin typeface="Arial"/>
              </a:rPr>
              <a:pPr fontAlgn="auto">
                <a:spcBef>
                  <a:spcPts val="0"/>
                </a:spcBef>
                <a:spcAft>
                  <a:spcPts val="0"/>
                </a:spcAft>
                <a:defRPr/>
              </a:pPr>
              <a:t>5/12/2016</a:t>
            </a:fld>
            <a:endParaRPr lang="en-US">
              <a:solidFill>
                <a:srgbClr val="53565A"/>
              </a:solidFill>
              <a:latin typeface="Arial"/>
            </a:endParaRPr>
          </a:p>
        </p:txBody>
      </p:sp>
      <p:sp>
        <p:nvSpPr>
          <p:cNvPr id="5" name="Footer Placeholder 4"/>
          <p:cNvSpPr>
            <a:spLocks noGrp="1"/>
          </p:cNvSpPr>
          <p:nvPr>
            <p:ph type="ftr" sz="quarter" idx="11"/>
          </p:nvPr>
        </p:nvSpPr>
        <p:spPr>
          <a:xfrm>
            <a:off x="1828800" y="6416675"/>
            <a:ext cx="5486400" cy="365125"/>
          </a:xfrm>
          <a:prstGeom prst="rect">
            <a:avLst/>
          </a:prstGeom>
        </p:spPr>
        <p:txBody>
          <a:bodyPr/>
          <a:lstStyle>
            <a:lvl1pPr>
              <a:defRPr sz="700" b="1"/>
            </a:lvl1pPr>
          </a:lstStyle>
          <a:p>
            <a:pPr fontAlgn="auto">
              <a:spcBef>
                <a:spcPts val="0"/>
              </a:spcBef>
              <a:spcAft>
                <a:spcPts val="0"/>
              </a:spcAft>
              <a:defRPr/>
            </a:pPr>
            <a:r>
              <a:rPr lang="en-US" sz="800">
                <a:solidFill>
                  <a:srgbClr val="53565A"/>
                </a:solidFill>
                <a:latin typeface="Arial"/>
              </a:rPr>
              <a:t>Snowball Metrics Project Partners</a:t>
            </a:r>
            <a:endParaRPr lang="en-US" sz="800" b="0">
              <a:solidFill>
                <a:srgbClr val="53565A"/>
              </a:solidFill>
              <a:latin typeface="Arial"/>
            </a:endParaRPr>
          </a:p>
          <a:p>
            <a:pPr fontAlgn="auto">
              <a:spcBef>
                <a:spcPts val="0"/>
              </a:spcBef>
              <a:spcAft>
                <a:spcPts val="0"/>
              </a:spcAft>
              <a:defRPr/>
            </a:pPr>
            <a:r>
              <a:rPr lang="en-US" b="0">
                <a:solidFill>
                  <a:srgbClr val="53565A"/>
                </a:solidFill>
                <a:latin typeface="Arial"/>
              </a:rPr>
              <a:t>University of Oxford, University College London, University of Cambridge, Imperial Colledge London, University of Bristol, University of Leeds, Queen’s University Belfast, University of St. Andrews, Elsevier  *Ordered according to productivity 2011 (data source: Scopus)</a:t>
            </a:r>
          </a:p>
        </p:txBody>
      </p:sp>
      <p:sp>
        <p:nvSpPr>
          <p:cNvPr id="6" name="Slide Number Placeholder 5"/>
          <p:cNvSpPr>
            <a:spLocks noGrp="1"/>
          </p:cNvSpPr>
          <p:nvPr>
            <p:ph type="sldNum" sz="quarter" idx="12"/>
          </p:nvPr>
        </p:nvSpPr>
        <p:spPr>
          <a:xfrm>
            <a:off x="8548008" y="928"/>
            <a:ext cx="457200" cy="327933"/>
          </a:xfrm>
          <a:prstGeom prst="rect">
            <a:avLst/>
          </a:prstGeom>
        </p:spPr>
        <p:txBody>
          <a:bodyPr/>
          <a:lstStyle>
            <a:lvl1pPr>
              <a:defRPr/>
            </a:lvl1pPr>
          </a:lstStyle>
          <a:p>
            <a:pPr>
              <a:defRPr/>
            </a:pPr>
            <a:fld id="{B475C23E-1427-4651-8D2C-9DE5C77431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1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7" name="Rectangle 6"/>
          <p:cNvSpPr/>
          <p:nvPr userDrawn="1"/>
        </p:nvSpPr>
        <p:spPr>
          <a:xfrm>
            <a:off x="0" y="-8313"/>
            <a:ext cx="9144000" cy="399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463" y="-8313"/>
            <a:ext cx="6866313" cy="6866313"/>
          </a:xfrm>
          <a:prstGeom prst="rect">
            <a:avLst/>
          </a:prstGeom>
        </p:spPr>
      </p:pic>
      <p:sp>
        <p:nvSpPr>
          <p:cNvPr id="8" name="Rectangle 7"/>
          <p:cNvSpPr/>
          <p:nvPr userDrawn="1"/>
        </p:nvSpPr>
        <p:spPr>
          <a:xfrm>
            <a:off x="-17462" y="2658533"/>
            <a:ext cx="9161462" cy="17145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srgbClr val="FFFFFF"/>
              </a:solidFill>
            </a:endParaRPr>
          </a:p>
        </p:txBody>
      </p:sp>
      <p:pic>
        <p:nvPicPr>
          <p:cNvPr id="14" name="Picture 13"/>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7444800" y="2658534"/>
            <a:ext cx="1717200" cy="1717200"/>
          </a:xfrm>
          <a:prstGeom prst="rect">
            <a:avLst/>
          </a:prstGeom>
        </p:spPr>
      </p:pic>
      <p:pic>
        <p:nvPicPr>
          <p:cNvPr id="9" name="Picture 13"/>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317695" y="6438105"/>
            <a:ext cx="15748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mesc\Documents\Product Information\ERI General\Artfile Archive\Product Logos\Elsevier_Logos_2014\Presentation - Elsevier\Non_Solus_Logo\ELS_NS_Logo_2C_RGB.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171266" y="223121"/>
            <a:ext cx="648468" cy="716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1"/>
          <p:cNvSpPr>
            <a:spLocks noGrp="1"/>
          </p:cNvSpPr>
          <p:nvPr>
            <p:ph type="body" sz="quarter" idx="13" hasCustomPrompt="1"/>
          </p:nvPr>
        </p:nvSpPr>
        <p:spPr>
          <a:xfrm>
            <a:off x="300038" y="2768138"/>
            <a:ext cx="6511923" cy="1504604"/>
          </a:xfrm>
          <a:prstGeom prst="rect">
            <a:avLst/>
          </a:prstGeom>
        </p:spPr>
        <p:txBody>
          <a:bodyPr anchor="ctr" anchorCtr="0">
            <a:noAutofit/>
          </a:bodyPr>
          <a:lstStyle>
            <a:lvl1pPr marL="0" indent="0">
              <a:buNone/>
              <a:defRPr sz="4000" b="1" baseline="0">
                <a:solidFill>
                  <a:schemeClr val="bg1"/>
                </a:solidFill>
                <a:latin typeface="Arial" panose="020B0604020202020204" pitchFamily="34" charset="0"/>
                <a:cs typeface="Arial" panose="020B0604020202020204" pitchFamily="34" charset="0"/>
              </a:defRPr>
            </a:lvl1pPr>
          </a:lstStyle>
          <a:p>
            <a:pPr lvl="0"/>
            <a:r>
              <a:rPr lang="en-GB" dirty="0" smtClean="0"/>
              <a:t>Add section header </a:t>
            </a:r>
          </a:p>
        </p:txBody>
      </p:sp>
    </p:spTree>
    <p:extLst>
      <p:ext uri="{BB962C8B-B14F-4D97-AF65-F5344CB8AC3E}">
        <p14:creationId xmlns:p14="http://schemas.microsoft.com/office/powerpoint/2010/main" val="27331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03469" y="-11603"/>
            <a:ext cx="301739" cy="327933"/>
          </a:xfrm>
          <a:prstGeom prst="rect">
            <a:avLst/>
          </a:prstGeom>
        </p:spPr>
        <p:txBody>
          <a:bodyPr/>
          <a:lstStyle/>
          <a:p>
            <a:pPr defTabSz="914400"/>
            <a:fld id="{DA15E891-66B8-4B28-AB8F-05A4B1DE573C}" type="slidenum">
              <a:rPr lang="en-US" smtClean="0">
                <a:solidFill>
                  <a:srgbClr val="FFFFFF"/>
                </a:solidFill>
              </a:rPr>
              <a:pPr defTabSz="914400"/>
              <a:t>‹#›</a:t>
            </a:fld>
            <a:endParaRPr lang="en-US" dirty="0">
              <a:solidFill>
                <a:srgbClr val="FFFFFF"/>
              </a:solidFill>
            </a:endParaRPr>
          </a:p>
        </p:txBody>
      </p:sp>
      <p:sp>
        <p:nvSpPr>
          <p:cNvPr id="12" name="Title 11"/>
          <p:cNvSpPr>
            <a:spLocks noGrp="1"/>
          </p:cNvSpPr>
          <p:nvPr>
            <p:ph type="title"/>
          </p:nvPr>
        </p:nvSpPr>
        <p:spPr>
          <a:xfrm>
            <a:off x="577516" y="497304"/>
            <a:ext cx="8000123" cy="59355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3865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Box Content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5" name="Content Placeholder 1"/>
          <p:cNvSpPr>
            <a:spLocks noGrp="1"/>
          </p:cNvSpPr>
          <p:nvPr>
            <p:ph idx="1"/>
          </p:nvPr>
        </p:nvSpPr>
        <p:spPr>
          <a:xfrm>
            <a:off x="457198" y="1500110"/>
            <a:ext cx="8238319" cy="4898146"/>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0506615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 Title Content Slide">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lvl1pPr>
              <a:defRPr b="1">
                <a:solidFill>
                  <a:schemeClr val="accent1"/>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57200" y="1241714"/>
            <a:ext cx="8238318" cy="35059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chemeClr val="accent1"/>
                </a:solidFill>
              </a:defRPr>
            </a:lvl1pPr>
          </a:lstStyle>
          <a:p>
            <a:r>
              <a:rPr lang="en-US" sz="1800" dirty="0" smtClean="0"/>
              <a:t>Subtitle of Slide</a:t>
            </a:r>
            <a:endParaRPr lang="en-US" sz="1800" dirty="0"/>
          </a:p>
        </p:txBody>
      </p:sp>
      <p:sp>
        <p:nvSpPr>
          <p:cNvPr id="9" name="Text Placeholder 8"/>
          <p:cNvSpPr>
            <a:spLocks noGrp="1"/>
          </p:cNvSpPr>
          <p:nvPr>
            <p:ph type="body" sz="quarter" idx="11" hasCustomPrompt="1"/>
          </p:nvPr>
        </p:nvSpPr>
        <p:spPr>
          <a:xfrm>
            <a:off x="457198" y="5794654"/>
            <a:ext cx="8238320" cy="370435"/>
          </a:xfrm>
        </p:spPr>
        <p:txBody>
          <a:bodyPr>
            <a:normAutofit/>
          </a:bodyPr>
          <a:lstStyle>
            <a:lvl1pPr marL="0" indent="0">
              <a:buNone/>
              <a:defRPr sz="1300">
                <a:solidFill>
                  <a:srgbClr val="53565A"/>
                </a:solidFill>
              </a:defRPr>
            </a:lvl1pPr>
            <a:lvl2pPr marL="457200" indent="0">
              <a:buNone/>
              <a:defRPr sz="1600">
                <a:latin typeface="Arial"/>
                <a:cs typeface="Arial"/>
              </a:defRPr>
            </a:lvl2pPr>
          </a:lstStyle>
          <a:p>
            <a:pPr lvl="0"/>
            <a:r>
              <a:rPr lang="en-US" dirty="0" smtClean="0"/>
              <a:t>Author Name</a:t>
            </a:r>
            <a:endParaRPr lang="en-US" dirty="0"/>
          </a:p>
        </p:txBody>
      </p:sp>
      <p:sp>
        <p:nvSpPr>
          <p:cNvPr id="18" name="Text Placeholder 17"/>
          <p:cNvSpPr>
            <a:spLocks noGrp="1"/>
          </p:cNvSpPr>
          <p:nvPr>
            <p:ph type="body" sz="quarter" idx="12" hasCustomPrompt="1"/>
          </p:nvPr>
        </p:nvSpPr>
        <p:spPr>
          <a:xfrm>
            <a:off x="457198" y="6165090"/>
            <a:ext cx="8238318" cy="357432"/>
          </a:xfrm>
        </p:spPr>
        <p:txBody>
          <a:bodyPr>
            <a:normAutofit/>
          </a:bodyPr>
          <a:lstStyle>
            <a:lvl1pPr marL="0" indent="0">
              <a:buNone/>
              <a:defRPr sz="1300">
                <a:solidFill>
                  <a:srgbClr val="53565A"/>
                </a:solidFill>
              </a:defRPr>
            </a:lvl1pPr>
          </a:lstStyle>
          <a:p>
            <a:pPr lvl="0"/>
            <a:r>
              <a:rPr lang="en-US" dirty="0" smtClean="0"/>
              <a:t>Click to edit text</a:t>
            </a:r>
            <a:endParaRPr lang="en-US" dirty="0"/>
          </a:p>
        </p:txBody>
      </p:sp>
      <p:sp>
        <p:nvSpPr>
          <p:cNvPr id="10" name="Content Placeholder 1"/>
          <p:cNvSpPr>
            <a:spLocks noGrp="1"/>
          </p:cNvSpPr>
          <p:nvPr>
            <p:ph idx="17"/>
          </p:nvPr>
        </p:nvSpPr>
        <p:spPr>
          <a:xfrm>
            <a:off x="457198" y="1943072"/>
            <a:ext cx="8238319" cy="3765589"/>
          </a:xfr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39290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on right side">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383" y="1390900"/>
            <a:ext cx="2743617" cy="45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1"/>
          <p:cNvSpPr>
            <a:spLocks noGrp="1"/>
          </p:cNvSpPr>
          <p:nvPr>
            <p:ph type="title" hasCustomPrompt="1"/>
          </p:nvPr>
        </p:nvSpPr>
        <p:spPr>
          <a:xfrm>
            <a:off x="292099" y="497304"/>
            <a:ext cx="8514275" cy="593559"/>
          </a:xfrm>
          <a:prstGeom prst="rect">
            <a:avLst/>
          </a:prstGeom>
        </p:spPr>
        <p:txBody>
          <a:bodyPr/>
          <a:lstStyle>
            <a:lvl1pPr>
              <a:defRPr sz="2400" b="1"/>
            </a:lvl1pPr>
          </a:lstStyle>
          <a:p>
            <a:r>
              <a:rPr lang="en-US" dirty="0" smtClean="0"/>
              <a:t>Click to edit title</a:t>
            </a:r>
            <a:endParaRPr lang="en-US" dirty="0"/>
          </a:p>
        </p:txBody>
      </p:sp>
      <p:sp>
        <p:nvSpPr>
          <p:cNvPr id="11" name="Text Placeholder 13"/>
          <p:cNvSpPr>
            <a:spLocks noGrp="1"/>
          </p:cNvSpPr>
          <p:nvPr>
            <p:ph type="body" sz="quarter" idx="18" hasCustomPrompt="1"/>
          </p:nvPr>
        </p:nvSpPr>
        <p:spPr>
          <a:xfrm>
            <a:off x="292100" y="1279525"/>
            <a:ext cx="5939888" cy="4882124"/>
          </a:xfrm>
          <a:prstGeom prst="rect">
            <a:avLst/>
          </a:prstGeom>
        </p:spPr>
        <p:txBody>
          <a:bodyPr/>
          <a:lstStyle>
            <a:lvl1pPr marL="0" indent="0">
              <a:buNone/>
              <a:defRPr sz="2000" b="0" baseline="0">
                <a:solidFill>
                  <a:srgbClr val="53565A"/>
                </a:solidFill>
              </a:defRPr>
            </a:lvl1pPr>
          </a:lstStyle>
          <a:p>
            <a:pPr lvl="0"/>
            <a:r>
              <a:rPr lang="en-GB" dirty="0" smtClean="0"/>
              <a:t>Click to add summary</a:t>
            </a:r>
            <a:endParaRPr lang="en-GB" dirty="0"/>
          </a:p>
        </p:txBody>
      </p:sp>
    </p:spTree>
    <p:extLst>
      <p:ext uri="{BB962C8B-B14F-4D97-AF65-F5344CB8AC3E}">
        <p14:creationId xmlns:p14="http://schemas.microsoft.com/office/powerpoint/2010/main" val="190472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ptop photo and tex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07801"/>
            <a:ext cx="9144000" cy="4748784"/>
          </a:xfrm>
          <a:prstGeom prst="rect">
            <a:avLst/>
          </a:prstGeom>
        </p:spPr>
      </p:pic>
      <p:sp>
        <p:nvSpPr>
          <p:cNvPr id="3" name="Rectangle 2"/>
          <p:cNvSpPr/>
          <p:nvPr/>
        </p:nvSpPr>
        <p:spPr>
          <a:xfrm>
            <a:off x="4930776" y="2861673"/>
            <a:ext cx="3588384" cy="2312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7" hasCustomPrompt="1"/>
          </p:nvPr>
        </p:nvSpPr>
        <p:spPr>
          <a:xfrm>
            <a:off x="4923692" y="2856398"/>
            <a:ext cx="3582000" cy="2321169"/>
          </a:xfrm>
          <a:prstGeom prst="rect">
            <a:avLst/>
          </a:prstGeom>
          <a:ln>
            <a:solidFill>
              <a:schemeClr val="tx1"/>
            </a:solidFill>
          </a:ln>
        </p:spPr>
        <p:txBody>
          <a:bodyPr/>
          <a:lstStyle>
            <a:lvl1pPr>
              <a:defRPr/>
            </a:lvl1pPr>
          </a:lstStyle>
          <a:p>
            <a:r>
              <a:rPr lang="en-GB" dirty="0" smtClean="0"/>
              <a:t>Screenshot</a:t>
            </a:r>
            <a:endParaRPr lang="en-GB" dirty="0"/>
          </a:p>
        </p:txBody>
      </p:sp>
      <p:sp>
        <p:nvSpPr>
          <p:cNvPr id="12" name="Title Placeholder 1"/>
          <p:cNvSpPr>
            <a:spLocks noGrp="1"/>
          </p:cNvSpPr>
          <p:nvPr>
            <p:ph type="title"/>
          </p:nvPr>
        </p:nvSpPr>
        <p:spPr>
          <a:xfrm>
            <a:off x="457199" y="705204"/>
            <a:ext cx="8269613" cy="418645"/>
          </a:xfrm>
          <a:prstGeom prst="rect">
            <a:avLst/>
          </a:prstGeom>
        </p:spPr>
        <p:txBody>
          <a:bodyPr vert="horz" lIns="91440" tIns="45720" rIns="91440" bIns="45720" rtlCol="0" anchor="ctr">
            <a:noAutofit/>
          </a:bodyPr>
          <a:lstStyle>
            <a:lvl1pPr>
              <a:defRPr b="1"/>
            </a:lvl1pPr>
          </a:lstStyle>
          <a:p>
            <a:r>
              <a:rPr lang="en-US" smtClean="0"/>
              <a:t>Click to edit Master title style</a:t>
            </a:r>
            <a:endParaRPr lang="en-US" dirty="0"/>
          </a:p>
        </p:txBody>
      </p:sp>
      <p:sp>
        <p:nvSpPr>
          <p:cNvPr id="6"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3990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s &amp; Text Content Slide (gre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7" name="Picture Placeholder 6"/>
          <p:cNvSpPr>
            <a:spLocks noGrp="1"/>
          </p:cNvSpPr>
          <p:nvPr>
            <p:ph type="pic" sz="quarter" idx="11"/>
          </p:nvPr>
        </p:nvSpPr>
        <p:spPr>
          <a:xfrm>
            <a:off x="101600" y="1494886"/>
            <a:ext cx="2806700" cy="2209800"/>
          </a:xfrm>
          <a:prstGeom prst="rect">
            <a:avLst/>
          </a:prstGeom>
        </p:spPr>
        <p:txBody>
          <a:bodyPr/>
          <a:lstStyle/>
          <a:p>
            <a:r>
              <a:rPr lang="en-US" smtClean="0"/>
              <a:t>Click icon to add picture</a:t>
            </a:r>
            <a:endParaRPr lang="en-GB"/>
          </a:p>
        </p:txBody>
      </p:sp>
      <p:sp>
        <p:nvSpPr>
          <p:cNvPr id="10" name="Picture Placeholder 6"/>
          <p:cNvSpPr>
            <a:spLocks noGrp="1"/>
          </p:cNvSpPr>
          <p:nvPr>
            <p:ph type="pic" sz="quarter" idx="12"/>
          </p:nvPr>
        </p:nvSpPr>
        <p:spPr>
          <a:xfrm>
            <a:off x="6076950" y="1494886"/>
            <a:ext cx="2806700" cy="2209800"/>
          </a:xfrm>
          <a:prstGeom prst="rect">
            <a:avLst/>
          </a:prstGeom>
        </p:spPr>
        <p:txBody>
          <a:bodyPr/>
          <a:lstStyle/>
          <a:p>
            <a:r>
              <a:rPr lang="en-US" smtClean="0"/>
              <a:t>Click icon to add picture</a:t>
            </a:r>
            <a:endParaRPr lang="en-GB"/>
          </a:p>
        </p:txBody>
      </p:sp>
      <p:sp>
        <p:nvSpPr>
          <p:cNvPr id="11" name="Picture Placeholder 6"/>
          <p:cNvSpPr>
            <a:spLocks noGrp="1"/>
          </p:cNvSpPr>
          <p:nvPr>
            <p:ph type="pic" sz="quarter" idx="13"/>
          </p:nvPr>
        </p:nvSpPr>
        <p:spPr>
          <a:xfrm>
            <a:off x="3089275" y="1494886"/>
            <a:ext cx="2806700" cy="2209800"/>
          </a:xfrm>
          <a:prstGeom prst="rect">
            <a:avLst/>
          </a:prstGeom>
        </p:spPr>
        <p:txBody>
          <a:bodyPr/>
          <a:lstStyle/>
          <a:p>
            <a:r>
              <a:rPr lang="en-US" smtClean="0"/>
              <a:t>Click icon to add picture</a:t>
            </a:r>
            <a:endParaRPr lang="en-GB"/>
          </a:p>
        </p:txBody>
      </p:sp>
      <p:sp>
        <p:nvSpPr>
          <p:cNvPr id="9" name="Picture Placeholder 8"/>
          <p:cNvSpPr>
            <a:spLocks noGrp="1"/>
          </p:cNvSpPr>
          <p:nvPr>
            <p:ph type="pic" sz="quarter" idx="14"/>
          </p:nvPr>
        </p:nvSpPr>
        <p:spPr>
          <a:xfrm>
            <a:off x="126208" y="3872962"/>
            <a:ext cx="2782092" cy="2235737"/>
          </a:xfrm>
          <a:prstGeom prst="rect">
            <a:avLst/>
          </a:prstGeom>
        </p:spPr>
        <p:txBody>
          <a:bodyPr/>
          <a:lstStyle/>
          <a:p>
            <a:r>
              <a:rPr lang="en-US" smtClean="0"/>
              <a:t>Click icon to add picture</a:t>
            </a:r>
            <a:endParaRPr lang="en-GB"/>
          </a:p>
        </p:txBody>
      </p:sp>
      <p:sp>
        <p:nvSpPr>
          <p:cNvPr id="14" name="Picture Placeholder 8"/>
          <p:cNvSpPr>
            <a:spLocks noGrp="1"/>
          </p:cNvSpPr>
          <p:nvPr>
            <p:ph type="pic" sz="quarter" idx="15"/>
          </p:nvPr>
        </p:nvSpPr>
        <p:spPr>
          <a:xfrm>
            <a:off x="3113883" y="3890421"/>
            <a:ext cx="2782092" cy="2235737"/>
          </a:xfrm>
          <a:prstGeom prst="rect">
            <a:avLst/>
          </a:prstGeom>
        </p:spPr>
        <p:txBody>
          <a:bodyPr/>
          <a:lstStyle/>
          <a:p>
            <a:r>
              <a:rPr lang="en-US" smtClean="0"/>
              <a:t>Click icon to add picture</a:t>
            </a:r>
            <a:endParaRPr lang="en-GB"/>
          </a:p>
        </p:txBody>
      </p:sp>
      <p:sp>
        <p:nvSpPr>
          <p:cNvPr id="16" name="Picture Placeholder 8"/>
          <p:cNvSpPr>
            <a:spLocks noGrp="1"/>
          </p:cNvSpPr>
          <p:nvPr>
            <p:ph type="pic" sz="quarter" idx="16"/>
          </p:nvPr>
        </p:nvSpPr>
        <p:spPr>
          <a:xfrm>
            <a:off x="6076950" y="3890420"/>
            <a:ext cx="2782092" cy="2235737"/>
          </a:xfrm>
          <a:prstGeom prst="rect">
            <a:avLst/>
          </a:prstGeom>
        </p:spPr>
        <p:txBody>
          <a:bodyPr/>
          <a:lstStyle/>
          <a:p>
            <a:r>
              <a:rPr lang="en-US" smtClean="0"/>
              <a:t>Click icon to add picture</a:t>
            </a:r>
            <a:endParaRPr lang="en-GB"/>
          </a:p>
        </p:txBody>
      </p:sp>
      <p:sp>
        <p:nvSpPr>
          <p:cNvPr id="12" name="Text Placeholder 22"/>
          <p:cNvSpPr>
            <a:spLocks noGrp="1"/>
          </p:cNvSpPr>
          <p:nvPr>
            <p:ph type="body" sz="quarter" idx="17"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13"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1723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slide to righ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3440" y="1508124"/>
            <a:ext cx="4251321" cy="4890132"/>
          </a:xfrm>
          <a:prstGeom prst="rect">
            <a:avLst/>
          </a:prstGeom>
        </p:spPr>
      </p:pic>
      <p:sp>
        <p:nvSpPr>
          <p:cNvPr id="9" name="Picture Placeholder 8"/>
          <p:cNvSpPr>
            <a:spLocks noGrp="1"/>
          </p:cNvSpPr>
          <p:nvPr>
            <p:ph type="pic" sz="quarter" idx="17"/>
          </p:nvPr>
        </p:nvSpPr>
        <p:spPr>
          <a:xfrm>
            <a:off x="4775200" y="1636711"/>
            <a:ext cx="4000500" cy="4619756"/>
          </a:xfrm>
          <a:prstGeom prst="rect">
            <a:avLst/>
          </a:prstGeom>
        </p:spPr>
        <p:txBody>
          <a:bodyPr/>
          <a:lstStyle/>
          <a:p>
            <a:r>
              <a:rPr lang="en-US" smtClean="0"/>
              <a:t>Click icon to add picture</a:t>
            </a:r>
            <a:endParaRPr lang="en-GB" dirty="0"/>
          </a:p>
        </p:txBody>
      </p:sp>
      <p:sp>
        <p:nvSpPr>
          <p:cNvPr id="6"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8" name="Content Placeholder 1"/>
          <p:cNvSpPr>
            <a:spLocks noGrp="1"/>
          </p:cNvSpPr>
          <p:nvPr>
            <p:ph idx="1"/>
          </p:nvPr>
        </p:nvSpPr>
        <p:spPr>
          <a:xfrm>
            <a:off x="457199" y="1500110"/>
            <a:ext cx="4012006" cy="4898146"/>
          </a:xfrm>
          <a:prstGeom prst="rect">
            <a:avLst/>
          </a:prstGeom>
        </p:spPr>
        <p:txBody>
          <a:bodyPr/>
          <a:lstStyle>
            <a:lvl1pPr>
              <a:defRPr>
                <a:solidFill>
                  <a:srgbClr val="53565A"/>
                </a:solidFill>
                <a:latin typeface="Arial"/>
                <a:cs typeface="Arial"/>
              </a:defRPr>
            </a:lvl1pPr>
            <a:lvl2pPr>
              <a:defRPr>
                <a:solidFill>
                  <a:srgbClr val="53565A"/>
                </a:solidFill>
                <a:latin typeface="Arial"/>
                <a:cs typeface="Arial"/>
              </a:defRPr>
            </a:lvl2pPr>
            <a:lvl3pPr>
              <a:defRPr>
                <a:solidFill>
                  <a:srgbClr val="53565A"/>
                </a:solidFill>
                <a:latin typeface="Arial"/>
                <a:cs typeface="Aria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21165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Picture Content Slide (grey)">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26610"/>
            <a:ext cx="9144000" cy="4938205"/>
          </a:xfrm>
          <a:prstGeom prst="rect">
            <a:avLst/>
          </a:prstGeom>
        </p:spPr>
      </p:pic>
      <p:sp>
        <p:nvSpPr>
          <p:cNvPr id="6" name="Picture Placeholder 5"/>
          <p:cNvSpPr>
            <a:spLocks noGrp="1"/>
          </p:cNvSpPr>
          <p:nvPr>
            <p:ph type="pic" sz="quarter" idx="11"/>
          </p:nvPr>
        </p:nvSpPr>
        <p:spPr>
          <a:xfrm>
            <a:off x="139700" y="1435100"/>
            <a:ext cx="8839200" cy="4457700"/>
          </a:xfrm>
          <a:prstGeom prst="rect">
            <a:avLst/>
          </a:prstGeom>
        </p:spPr>
        <p:txBody>
          <a:bodyPr/>
          <a:lstStyle/>
          <a:p>
            <a:r>
              <a:rPr lang="en-US" smtClean="0"/>
              <a:t>Click icon to add picture</a:t>
            </a:r>
            <a:endParaRPr lang="en-GB" dirty="0"/>
          </a:p>
        </p:txBody>
      </p:sp>
      <p:sp>
        <p:nvSpPr>
          <p:cNvPr id="5" name="Text Placeholder 22"/>
          <p:cNvSpPr>
            <a:spLocks noGrp="1"/>
          </p:cNvSpPr>
          <p:nvPr>
            <p:ph type="body" sz="quarter" idx="16" hasCustomPrompt="1"/>
          </p:nvPr>
        </p:nvSpPr>
        <p:spPr>
          <a:xfrm>
            <a:off x="198599" y="6511446"/>
            <a:ext cx="6672263" cy="227013"/>
          </a:xfrm>
        </p:spPr>
        <p:txBody>
          <a:bodyPr>
            <a:noAutofit/>
          </a:bodyPr>
          <a:lstStyle>
            <a:lvl1pPr>
              <a:buNone/>
              <a:defRPr sz="900"/>
            </a:lvl1pPr>
            <a:lvl2pPr>
              <a:buNone/>
              <a:defRPr sz="1100"/>
            </a:lvl2pPr>
            <a:lvl3pPr>
              <a:buNone/>
              <a:defRPr sz="1100"/>
            </a:lvl3pPr>
            <a:lvl4pPr>
              <a:buNone/>
              <a:defRPr sz="1100"/>
            </a:lvl4pPr>
            <a:lvl5pPr>
              <a:buNone/>
              <a:defRPr sz="1100"/>
            </a:lvl5pPr>
          </a:lstStyle>
          <a:p>
            <a:pPr lvl="0"/>
            <a:r>
              <a:rPr lang="en-US" dirty="0" smtClean="0"/>
              <a:t>Sources &amp; Notes:</a:t>
            </a:r>
            <a:endParaRPr lang="en-US" dirty="0"/>
          </a:p>
        </p:txBody>
      </p:sp>
      <p:sp>
        <p:nvSpPr>
          <p:cNvPr id="7" name="Title 1"/>
          <p:cNvSpPr>
            <a:spLocks noGrp="1"/>
          </p:cNvSpPr>
          <p:nvPr>
            <p:ph type="title"/>
          </p:nvPr>
        </p:nvSpPr>
        <p:spPr>
          <a:xfrm>
            <a:off x="457199" y="705204"/>
            <a:ext cx="8238319" cy="41864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42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jpg"/>
          <p:cNvPicPr>
            <a:picLocks noChangeAspect="1"/>
          </p:cNvPicPr>
          <p:nvPr/>
        </p:nvPicPr>
        <p:blipFill>
          <a:blip r:embed="rId25"/>
          <a:stretch>
            <a:fillRect/>
          </a:stretch>
        </p:blipFill>
        <p:spPr>
          <a:xfrm>
            <a:off x="0" y="0"/>
            <a:ext cx="9144000" cy="375646"/>
          </a:xfrm>
          <a:prstGeom prst="rect">
            <a:avLst/>
          </a:prstGeom>
        </p:spPr>
      </p:pic>
      <p:sp>
        <p:nvSpPr>
          <p:cNvPr id="13" name="Title Placeholder 1"/>
          <p:cNvSpPr>
            <a:spLocks noGrp="1"/>
          </p:cNvSpPr>
          <p:nvPr>
            <p:ph type="title"/>
          </p:nvPr>
        </p:nvSpPr>
        <p:spPr>
          <a:xfrm>
            <a:off x="457199" y="705204"/>
            <a:ext cx="8238319" cy="418645"/>
          </a:xfrm>
          <a:prstGeom prst="rect">
            <a:avLst/>
          </a:prstGeom>
        </p:spPr>
        <p:txBody>
          <a:bodyPr vert="horz" lIns="91440" tIns="45720" rIns="91440" bIns="45720" rtlCol="0" anchor="ctr">
            <a:noAutofit/>
          </a:bodyPr>
          <a:lstStyle/>
          <a:p>
            <a:r>
              <a:rPr lang="en-US" dirty="0" smtClean="0"/>
              <a:t>Title of Slide</a:t>
            </a:r>
            <a:endParaRPr lang="en-US" dirty="0"/>
          </a:p>
        </p:txBody>
      </p:sp>
      <p:sp>
        <p:nvSpPr>
          <p:cNvPr id="14" name="Text Placeholder 8"/>
          <p:cNvSpPr>
            <a:spLocks noGrp="1"/>
          </p:cNvSpPr>
          <p:nvPr>
            <p:ph type="body" idx="1"/>
          </p:nvPr>
        </p:nvSpPr>
        <p:spPr>
          <a:xfrm>
            <a:off x="457200" y="1500110"/>
            <a:ext cx="8238318" cy="489814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extBox 7"/>
          <p:cNvSpPr txBox="1"/>
          <p:nvPr/>
        </p:nvSpPr>
        <p:spPr>
          <a:xfrm>
            <a:off x="8316275" y="86049"/>
            <a:ext cx="592667" cy="200055"/>
          </a:xfrm>
          <a:prstGeom prst="rect">
            <a:avLst/>
          </a:prstGeom>
          <a:noFill/>
        </p:spPr>
        <p:txBody>
          <a:bodyPr wrap="square" rtlCol="0">
            <a:spAutoFit/>
          </a:bodyPr>
          <a:lstStyle/>
          <a:p>
            <a:pPr algn="r"/>
            <a:r>
              <a:rPr lang="en-US" sz="700" b="1" dirty="0" smtClean="0">
                <a:solidFill>
                  <a:prstClr val="white"/>
                </a:solidFill>
                <a:cs typeface="Arial" pitchFamily="34" charset="0"/>
              </a:rPr>
              <a:t>|     </a:t>
            </a:r>
            <a:fld id="{0458CB15-4049-3E44-A91F-E9E0F94EC727}" type="slidenum">
              <a:rPr lang="en-US" sz="700" b="1" smtClean="0">
                <a:solidFill>
                  <a:prstClr val="white"/>
                </a:solidFill>
                <a:cs typeface="Arial" pitchFamily="34" charset="0"/>
              </a:rPr>
              <a:pPr algn="r"/>
              <a:t>‹#›</a:t>
            </a:fld>
            <a:endParaRPr lang="en-US" sz="700" b="1" dirty="0" err="1" smtClean="0">
              <a:solidFill>
                <a:prstClr val="white"/>
              </a:solidFill>
              <a:cs typeface="Arial" pitchFamily="34" charset="0"/>
            </a:endParaRPr>
          </a:p>
        </p:txBody>
      </p:sp>
      <p:pic>
        <p:nvPicPr>
          <p:cNvPr id="6" name="Picture 5"/>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rot="10800000" flipH="1" flipV="1">
            <a:off x="6522714" y="117710"/>
            <a:ext cx="1933450" cy="147285"/>
          </a:xfrm>
          <a:prstGeom prst="rect">
            <a:avLst/>
          </a:prstGeom>
        </p:spPr>
      </p:pic>
    </p:spTree>
    <p:extLst>
      <p:ext uri="{BB962C8B-B14F-4D97-AF65-F5344CB8AC3E}">
        <p14:creationId xmlns:p14="http://schemas.microsoft.com/office/powerpoint/2010/main" val="1659547583"/>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55" r:id="rId20"/>
    <p:sldLayoutId id="2147484078" r:id="rId21"/>
    <p:sldLayoutId id="2147484079" r:id="rId22"/>
    <p:sldLayoutId id="2147484080" r:id="rId23"/>
  </p:sldLayoutIdLst>
  <p:timing>
    <p:tnLst>
      <p:par>
        <p:cTn id="1" dur="indefinite" restart="never" nodeType="tmRoot"/>
      </p:par>
    </p:tnLst>
  </p:timing>
  <p:hf hdr="0" ftr="0" dt="0"/>
  <p:txStyles>
    <p:titleStyle>
      <a:lvl1pPr algn="l" defTabSz="457200" rtl="0" eaLnBrk="1" latinLnBrk="0" hangingPunct="1">
        <a:spcBef>
          <a:spcPct val="0"/>
        </a:spcBef>
        <a:buNone/>
        <a:defRPr sz="2400" b="1" i="0" kern="1200">
          <a:solidFill>
            <a:schemeClr val="accent1"/>
          </a:solidFill>
          <a:latin typeface="Arial Bold"/>
          <a:ea typeface="+mj-ea"/>
          <a:cs typeface="Arial Bold"/>
        </a:defRPr>
      </a:lvl1pPr>
    </p:titleStyle>
    <p:body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lsevierscience.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www.snowballmetrics.com/metric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1.xml"/><Relationship Id="rId4" Type="http://schemas.openxmlformats.org/officeDocument/2006/relationships/image" Target="../media/image88.jpeg"/></Relationships>
</file>

<file path=ppt/slides/_rels/slide3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1.xml"/><Relationship Id="rId5" Type="http://schemas.openxmlformats.org/officeDocument/2006/relationships/image" Target="../media/image93.jpeg"/><Relationship Id="rId4" Type="http://schemas.openxmlformats.org/officeDocument/2006/relationships/image" Target="../media/image9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94.png"/><Relationship Id="rId1" Type="http://schemas.openxmlformats.org/officeDocument/2006/relationships/slideLayout" Target="../slideLayouts/slideLayout2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101.png"/><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5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jpeg"/><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xml"/><Relationship Id="rId5" Type="http://schemas.openxmlformats.org/officeDocument/2006/relationships/image" Target="../media/image129.png"/><Relationship Id="rId4" Type="http://schemas.openxmlformats.org/officeDocument/2006/relationships/image" Target="../media/image128.png"/></Relationships>
</file>

<file path=ppt/slides/_rels/slide54.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5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7.png"/><Relationship Id="rId4" Type="http://schemas.openxmlformats.org/officeDocument/2006/relationships/image" Target="../media/image136.png"/></Relationships>
</file>

<file path=ppt/slides/_rels/slide58.xml.rels><?xml version="1.0" encoding="UTF-8" standalone="yes"?>
<Relationships xmlns="http://schemas.openxmlformats.org/package/2006/relationships"><Relationship Id="rId3" Type="http://schemas.openxmlformats.org/officeDocument/2006/relationships/hyperlink" Target="http://www.elsevier.com/research-intelligenc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www.elsevierscience.ru/" TargetMode="External"/><Relationship Id="rId2" Type="http://schemas.openxmlformats.org/officeDocument/2006/relationships/hyperlink" Target="mailto:g.yakshonak@elsevier.com" TargetMode="External"/><Relationship Id="rId1" Type="http://schemas.openxmlformats.org/officeDocument/2006/relationships/slideLayout" Target="../slideLayouts/slideLayout5.xml"/><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alpha.scival.com/" TargetMode="Externa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a:spLocks noGrp="1"/>
          </p:cNvSpPr>
          <p:nvPr>
            <p:ph type="body" sz="quarter" idx="17"/>
          </p:nvPr>
        </p:nvSpPr>
        <p:spPr>
          <a:xfrm>
            <a:off x="257175" y="4709826"/>
            <a:ext cx="6067425" cy="700374"/>
          </a:xfrm>
        </p:spPr>
        <p:txBody>
          <a:bodyPr>
            <a:noAutofit/>
          </a:bodyPr>
          <a:lstStyle/>
          <a:p>
            <a:pPr eaLnBrk="1" hangingPunct="1"/>
            <a:r>
              <a:rPr lang="ru-RU" sz="1400" dirty="0" smtClean="0"/>
              <a:t>Галина П. </a:t>
            </a:r>
            <a:r>
              <a:rPr lang="ru-RU" sz="1400" dirty="0" err="1" smtClean="0"/>
              <a:t>Якшонок</a:t>
            </a:r>
            <a:endParaRPr lang="ru-RU" sz="1400" dirty="0" smtClean="0"/>
          </a:p>
          <a:p>
            <a:pPr eaLnBrk="1" hangingPunct="1"/>
            <a:r>
              <a:rPr lang="ru-RU" sz="1400" dirty="0" smtClean="0"/>
              <a:t>Консультант по аналитическим решениям </a:t>
            </a:r>
            <a:r>
              <a:rPr lang="en-GB" sz="1400" dirty="0" smtClean="0"/>
              <a:t>Elsevier</a:t>
            </a:r>
            <a:endParaRPr lang="ru-RU" sz="1400" dirty="0" smtClean="0"/>
          </a:p>
          <a:p>
            <a:pPr eaLnBrk="1" hangingPunct="1"/>
            <a:endParaRPr lang="ru-RU" sz="1400" dirty="0"/>
          </a:p>
          <a:p>
            <a:pPr eaLnBrk="1" hangingPunct="1"/>
            <a:r>
              <a:rPr lang="en-GB" sz="1400" dirty="0" smtClean="0"/>
              <a:t>12</a:t>
            </a:r>
            <a:r>
              <a:rPr lang="ru-RU" sz="1400" dirty="0" smtClean="0"/>
              <a:t> мая 2016</a:t>
            </a:r>
          </a:p>
          <a:p>
            <a:pPr eaLnBrk="1" hangingPunct="1"/>
            <a:r>
              <a:rPr lang="ru-RU" sz="1400" dirty="0" smtClean="0"/>
              <a:t>Томский государственный университет, Томск</a:t>
            </a:r>
            <a:endParaRPr lang="en-US" sz="1400" dirty="0" smtClean="0"/>
          </a:p>
        </p:txBody>
      </p:sp>
      <p:sp>
        <p:nvSpPr>
          <p:cNvPr id="3074" name="Title 1"/>
          <p:cNvSpPr>
            <a:spLocks noGrp="1"/>
          </p:cNvSpPr>
          <p:nvPr>
            <p:ph type="ctrTitle"/>
          </p:nvPr>
        </p:nvSpPr>
        <p:spPr/>
        <p:txBody>
          <a:bodyPr/>
          <a:lstStyle/>
          <a:p>
            <a:r>
              <a:rPr lang="en-US" sz="2400" dirty="0" err="1" smtClean="0"/>
              <a:t>Аналитика</a:t>
            </a:r>
            <a:r>
              <a:rPr lang="en-US" sz="2400" dirty="0" smtClean="0"/>
              <a:t> </a:t>
            </a:r>
            <a:r>
              <a:rPr lang="en-US" sz="2400" dirty="0"/>
              <a:t>в </a:t>
            </a:r>
            <a:r>
              <a:rPr lang="en-US" sz="2400" dirty="0" err="1" smtClean="0"/>
              <a:t>планировании</a:t>
            </a:r>
            <a:r>
              <a:rPr lang="en-US" sz="2400" dirty="0"/>
              <a:t> </a:t>
            </a:r>
            <a:r>
              <a:rPr lang="en-US" sz="2400" dirty="0" err="1" smtClean="0"/>
              <a:t>успешного</a:t>
            </a:r>
            <a:r>
              <a:rPr lang="en-US" sz="2400" dirty="0" smtClean="0"/>
              <a:t> </a:t>
            </a:r>
            <a:r>
              <a:rPr lang="en-US" sz="2400" dirty="0" err="1"/>
              <a:t>научного</a:t>
            </a:r>
            <a:r>
              <a:rPr lang="en-US" sz="2400" dirty="0"/>
              <a:t> </a:t>
            </a:r>
            <a:r>
              <a:rPr lang="en-US" sz="2400" dirty="0" err="1" smtClean="0"/>
              <a:t>исследования</a:t>
            </a:r>
            <a:r>
              <a:rPr lang="en-US" sz="2400" dirty="0"/>
              <a:t/>
            </a:r>
            <a:br>
              <a:rPr lang="en-US" sz="2400" dirty="0"/>
            </a:br>
            <a:endParaRPr lang="en-US" sz="2400" dirty="0" smtClean="0"/>
          </a:p>
        </p:txBody>
      </p:sp>
      <p:sp>
        <p:nvSpPr>
          <p:cNvPr id="2" name="Text Placeholder 1"/>
          <p:cNvSpPr>
            <a:spLocks noGrp="1"/>
          </p:cNvSpPr>
          <p:nvPr>
            <p:ph type="body" sz="quarter" idx="18"/>
          </p:nvPr>
        </p:nvSpPr>
        <p:spPr>
          <a:xfrm>
            <a:off x="228600" y="6172200"/>
            <a:ext cx="3508375" cy="440748"/>
          </a:xfrm>
        </p:spPr>
        <p:txBody>
          <a:bodyPr>
            <a:normAutofit/>
          </a:bodyPr>
          <a:lstStyle/>
          <a:p>
            <a:r>
              <a:rPr lang="en-GB" dirty="0" smtClean="0">
                <a:hlinkClick r:id="rId3"/>
              </a:rPr>
              <a:t>www.elsevierscience.ru</a:t>
            </a:r>
            <a:r>
              <a:rPr lang="en-GB"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11-05-2016 09-57-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3" y="1219200"/>
            <a:ext cx="7349330" cy="47359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0" y="457200"/>
            <a:ext cx="8238319" cy="533400"/>
          </a:xfrm>
        </p:spPr>
        <p:txBody>
          <a:bodyPr/>
          <a:lstStyle/>
          <a:p>
            <a:r>
              <a:rPr lang="ru-RU" dirty="0" smtClean="0"/>
              <a:t>Визуализация результатов </a:t>
            </a:r>
            <a:r>
              <a:rPr lang="ru-RU" dirty="0" err="1" smtClean="0"/>
              <a:t>исслед</a:t>
            </a:r>
            <a:r>
              <a:rPr lang="ru-RU" dirty="0" smtClean="0"/>
              <a:t>. </a:t>
            </a:r>
            <a:r>
              <a:rPr lang="ru-RU" dirty="0"/>
              <a:t>д</a:t>
            </a:r>
            <a:r>
              <a:rPr lang="ru-RU" dirty="0" smtClean="0"/>
              <a:t>еятельности</a:t>
            </a:r>
            <a:r>
              <a:rPr lang="en-GB" dirty="0" smtClean="0"/>
              <a:t> </a:t>
            </a:r>
            <a:r>
              <a:rPr lang="ru-RU" dirty="0" smtClean="0"/>
              <a:t>организаций и групп</a:t>
            </a:r>
            <a:endParaRPr lang="en-US" dirty="0"/>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762000" cy="55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5181600" y="1051018"/>
            <a:ext cx="3962400" cy="1768382"/>
          </a:xfrm>
          <a:prstGeom prst="rect">
            <a:avLst/>
          </a:prstGeom>
          <a:solidFill>
            <a:srgbClr val="FDFDFD"/>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ru-RU" sz="1600" dirty="0" smtClean="0">
                <a:latin typeface="Arial" panose="020B0604020202020204" pitchFamily="34" charset="0"/>
                <a:cs typeface="Arial" panose="020B0604020202020204" pitchFamily="34" charset="0"/>
              </a:rPr>
              <a:t>Готовые к просмотру данные на уровне</a:t>
            </a:r>
            <a:r>
              <a:rPr lang="en-US" sz="1600" dirty="0" smtClean="0">
                <a:latin typeface="Arial" panose="020B0604020202020204" pitchFamily="34" charset="0"/>
                <a:cs typeface="Arial" panose="020B0604020202020204" pitchFamily="34" charset="0"/>
              </a:rPr>
              <a:t>:</a:t>
            </a:r>
          </a:p>
          <a:p>
            <a:r>
              <a:rPr lang="ru-RU" sz="1600" kern="0" dirty="0">
                <a:solidFill>
                  <a:srgbClr val="4D4D4D"/>
                </a:solidFill>
                <a:latin typeface="Arial" panose="020B0604020202020204" pitchFamily="34" charset="0"/>
                <a:cs typeface="Arial" panose="020B0604020202020204" pitchFamily="34" charset="0"/>
              </a:rPr>
              <a:t>7</a:t>
            </a:r>
            <a:r>
              <a:rPr lang="en-US" sz="1600" kern="0" dirty="0" smtClean="0">
                <a:solidFill>
                  <a:srgbClr val="4D4D4D"/>
                </a:solidFill>
                <a:latin typeface="Arial" panose="020B0604020202020204" pitchFamily="34" charset="0"/>
                <a:cs typeface="Arial" panose="020B0604020202020204" pitchFamily="34" charset="0"/>
              </a:rPr>
              <a:t>,</a:t>
            </a:r>
            <a:r>
              <a:rPr lang="ru-RU" sz="1600" kern="0" dirty="0" smtClean="0">
                <a:solidFill>
                  <a:srgbClr val="4D4D4D"/>
                </a:solidFill>
                <a:latin typeface="Arial" panose="020B0604020202020204" pitchFamily="34" charset="0"/>
                <a:cs typeface="Arial" panose="020B0604020202020204" pitchFamily="34" charset="0"/>
              </a:rPr>
              <a:t>5</a:t>
            </a:r>
            <a:r>
              <a:rPr lang="en-US" sz="1600" kern="0" dirty="0" smtClean="0">
                <a:solidFill>
                  <a:srgbClr val="4D4D4D"/>
                </a:solidFill>
                <a:latin typeface="Arial" panose="020B0604020202020204" pitchFamily="34" charset="0"/>
                <a:cs typeface="Arial" panose="020B0604020202020204" pitchFamily="34" charset="0"/>
              </a:rPr>
              <a:t>00</a:t>
            </a:r>
            <a:r>
              <a:rPr lang="ru-RU" sz="1600" kern="0" dirty="0" smtClean="0">
                <a:solidFill>
                  <a:srgbClr val="4D4D4D"/>
                </a:solidFill>
                <a:latin typeface="Arial" panose="020B0604020202020204" pitchFamily="34" charset="0"/>
                <a:cs typeface="Arial" panose="020B0604020202020204" pitchFamily="34" charset="0"/>
              </a:rPr>
              <a:t> организаций и групп</a:t>
            </a:r>
            <a:endParaRPr lang="en-US" sz="1600" kern="0" dirty="0" smtClean="0">
              <a:solidFill>
                <a:srgbClr val="4D4D4D"/>
              </a:solidFill>
              <a:latin typeface="Arial" panose="020B0604020202020204" pitchFamily="34" charset="0"/>
              <a:cs typeface="Arial" panose="020B0604020202020204" pitchFamily="34" charset="0"/>
            </a:endParaRPr>
          </a:p>
          <a:p>
            <a:r>
              <a:rPr lang="en-US" sz="1600" kern="0" smtClean="0">
                <a:solidFill>
                  <a:srgbClr val="4D4D4D"/>
                </a:solidFill>
                <a:latin typeface="Arial" panose="020B0604020202020204" pitchFamily="34" charset="0"/>
                <a:cs typeface="Arial" panose="020B0604020202020204" pitchFamily="34" charset="0"/>
              </a:rPr>
              <a:t>250 </a:t>
            </a:r>
            <a:r>
              <a:rPr lang="ru-RU" sz="1600" kern="0" dirty="0" smtClean="0">
                <a:solidFill>
                  <a:srgbClr val="4D4D4D"/>
                </a:solidFill>
                <a:latin typeface="Arial" panose="020B0604020202020204" pitchFamily="34" charset="0"/>
                <a:cs typeface="Arial" panose="020B0604020202020204" pitchFamily="34" charset="0"/>
              </a:rPr>
              <a:t>стран и групп</a:t>
            </a:r>
            <a:endParaRPr lang="en-US" sz="1600" kern="0" dirty="0" smtClean="0">
              <a:solidFill>
                <a:srgbClr val="4D4D4D"/>
              </a:solidFill>
              <a:latin typeface="Arial" panose="020B0604020202020204" pitchFamily="34" charset="0"/>
              <a:cs typeface="Arial" panose="020B0604020202020204" pitchFamily="34" charset="0"/>
            </a:endParaRPr>
          </a:p>
          <a:p>
            <a:r>
              <a:rPr lang="ru-RU" sz="1600" kern="0" dirty="0" err="1">
                <a:solidFill>
                  <a:srgbClr val="4D4D4D"/>
                </a:solidFill>
                <a:latin typeface="Arial" panose="020B0604020202020204" pitchFamily="34" charset="0"/>
                <a:cs typeface="Arial" panose="020B0604020202020204" pitchFamily="34" charset="0"/>
              </a:rPr>
              <a:t>о</a:t>
            </a:r>
            <a:r>
              <a:rPr lang="ru-RU" sz="1600" kern="0" dirty="0" err="1" smtClean="0">
                <a:solidFill>
                  <a:srgbClr val="4D4D4D"/>
                </a:solidFill>
                <a:latin typeface="Arial" panose="020B0604020202020204" pitchFamily="34" charset="0"/>
                <a:cs typeface="Arial" panose="020B0604020202020204" pitchFamily="34" charset="0"/>
              </a:rPr>
              <a:t>к</a:t>
            </a:r>
            <a:r>
              <a:rPr lang="ru-RU" sz="1600" kern="0" dirty="0" smtClean="0">
                <a:solidFill>
                  <a:srgbClr val="4D4D4D"/>
                </a:solidFill>
                <a:latin typeface="Arial" panose="020B0604020202020204" pitchFamily="34" charset="0"/>
                <a:cs typeface="Arial" panose="020B0604020202020204" pitchFamily="34" charset="0"/>
              </a:rPr>
              <a:t>. 17 млн. исследователей и групп</a:t>
            </a:r>
            <a:endParaRPr lang="en-US" sz="1600" kern="0" dirty="0">
              <a:solidFill>
                <a:srgbClr val="4D4D4D"/>
              </a:solidFill>
              <a:latin typeface="Arial" panose="020B0604020202020204" pitchFamily="34" charset="0"/>
              <a:cs typeface="Arial" panose="020B0604020202020204" pitchFamily="34" charset="0"/>
            </a:endParaRPr>
          </a:p>
          <a:p>
            <a:r>
              <a:rPr lang="ru-RU" sz="1600" kern="0" dirty="0" smtClean="0">
                <a:solidFill>
                  <a:srgbClr val="4D4D4D"/>
                </a:solidFill>
                <a:latin typeface="Arial" panose="020B0604020202020204" pitchFamily="34" charset="0"/>
                <a:cs typeface="Arial" panose="020B0604020202020204" pitchFamily="34" charset="0"/>
              </a:rPr>
              <a:t>Области исследований</a:t>
            </a:r>
            <a:endParaRPr lang="en-US" sz="1600" kern="0" dirty="0" smtClean="0">
              <a:solidFill>
                <a:srgbClr val="4D4D4D"/>
              </a:solidFill>
              <a:latin typeface="Arial" panose="020B0604020202020204" pitchFamily="34" charset="0"/>
              <a:cs typeface="Arial" panose="020B0604020202020204" pitchFamily="34" charset="0"/>
            </a:endParaRPr>
          </a:p>
        </p:txBody>
      </p:sp>
      <p:sp>
        <p:nvSpPr>
          <p:cNvPr id="4" name="Rectangle 3"/>
          <p:cNvSpPr/>
          <p:nvPr/>
        </p:nvSpPr>
        <p:spPr>
          <a:xfrm>
            <a:off x="14786" y="1931796"/>
            <a:ext cx="1814014" cy="2335403"/>
          </a:xfrm>
          <a:prstGeom prst="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194" name="Picture 2" descr="C:\Users\yakshonakg\Desktop\24-10-2014 14-00-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934" y="4603988"/>
            <a:ext cx="3903895" cy="2282445"/>
          </a:xfrm>
          <a:prstGeom prst="rect">
            <a:avLst/>
          </a:prstGeom>
          <a:noFill/>
          <a:ln w="952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79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11-05-2016 1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 y="1376050"/>
            <a:ext cx="6261101" cy="49117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747215" y="2038715"/>
            <a:ext cx="762000" cy="271753"/>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cxnSp>
        <p:nvCxnSpPr>
          <p:cNvPr id="12" name="Straight Connector 11"/>
          <p:cNvCxnSpPr/>
          <p:nvPr/>
        </p:nvCxnSpPr>
        <p:spPr bwMode="auto">
          <a:xfrm flipH="1">
            <a:off x="1575178" y="1095094"/>
            <a:ext cx="4368422" cy="943621"/>
          </a:xfrm>
          <a:prstGeom prst="line">
            <a:avLst/>
          </a:prstGeom>
          <a:solidFill>
            <a:schemeClr val="bg1"/>
          </a:solidFill>
          <a:ln w="28575" cap="flat" cmpd="sng" algn="ctr">
            <a:solidFill>
              <a:schemeClr val="accent1"/>
            </a:solidFill>
            <a:prstDash val="solid"/>
            <a:round/>
            <a:headEnd type="none" w="med" len="med"/>
            <a:tailEnd type="none" w="med" len="med"/>
          </a:ln>
          <a:effectLst/>
        </p:spPr>
      </p:cxnSp>
      <p:sp>
        <p:nvSpPr>
          <p:cNvPr id="14" name="Rectangle 13"/>
          <p:cNvSpPr/>
          <p:nvPr/>
        </p:nvSpPr>
        <p:spPr bwMode="auto">
          <a:xfrm>
            <a:off x="1575178" y="2100549"/>
            <a:ext cx="2272922" cy="148083"/>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17" name="Rounded Rectangular Callout 16"/>
          <p:cNvSpPr/>
          <p:nvPr/>
        </p:nvSpPr>
        <p:spPr bwMode="auto">
          <a:xfrm>
            <a:off x="838200" y="5762394"/>
            <a:ext cx="3327246" cy="990600"/>
          </a:xfrm>
          <a:prstGeom prst="wedgeRoundRectCallout">
            <a:avLst>
              <a:gd name="adj1" fmla="val 118532"/>
              <a:gd name="adj2" fmla="val -19273"/>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indent="-88900">
              <a:lnSpc>
                <a:spcPct val="130000"/>
              </a:lnSpc>
              <a:buClr>
                <a:srgbClr val="000000"/>
              </a:buClr>
            </a:pPr>
            <a:r>
              <a:rPr lang="ru-RU" sz="1400" dirty="0" smtClean="0">
                <a:solidFill>
                  <a:schemeClr val="bg1"/>
                </a:solidFill>
                <a:latin typeface="Arial" panose="020B0604020202020204" pitchFamily="34" charset="0"/>
                <a:cs typeface="Arial" panose="020B0604020202020204" pitchFamily="34" charset="0"/>
              </a:rPr>
              <a:t>Фильтр по 27 топ-предметным областям и </a:t>
            </a:r>
            <a:r>
              <a:rPr lang="en-US" sz="14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334 </a:t>
            </a:r>
            <a:r>
              <a:rPr lang="ru-RU" sz="1400" dirty="0" smtClean="0">
                <a:solidFill>
                  <a:schemeClr val="bg1"/>
                </a:solidFill>
                <a:latin typeface="Arial" panose="020B0604020202020204" pitchFamily="34" charset="0"/>
                <a:cs typeface="Arial" panose="020B0604020202020204" pitchFamily="34" charset="0"/>
              </a:rPr>
              <a:t>более узким областям (</a:t>
            </a:r>
            <a:r>
              <a:rPr lang="en-US" sz="1400" dirty="0" smtClean="0">
                <a:solidFill>
                  <a:schemeClr val="bg1"/>
                </a:solidFill>
                <a:latin typeface="Arial" panose="020B0604020202020204" pitchFamily="34" charset="0"/>
                <a:cs typeface="Arial" panose="020B0604020202020204" pitchFamily="34" charset="0"/>
              </a:rPr>
              <a:t>Scopus</a:t>
            </a:r>
            <a:r>
              <a:rPr lang="ru-RU"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 </a:t>
            </a:r>
            <a:r>
              <a:rPr lang="ru-RU"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ASJC)</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18" name="Rounded Rectangular Callout 17"/>
          <p:cNvSpPr/>
          <p:nvPr/>
        </p:nvSpPr>
        <p:spPr bwMode="auto">
          <a:xfrm>
            <a:off x="6858000" y="2359212"/>
            <a:ext cx="1900236" cy="519112"/>
          </a:xfrm>
          <a:prstGeom prst="wedgeRoundRectCallout">
            <a:avLst>
              <a:gd name="adj1" fmla="val -31674"/>
              <a:gd name="adj2" fmla="val -118045"/>
              <a:gd name="adj3" fmla="val 16667"/>
            </a:avLst>
          </a:prstGeom>
          <a:ln>
            <a:solidFill>
              <a:srgbClr val="00739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Варианты периодов</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pic>
        <p:nvPicPr>
          <p:cNvPr id="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le 1"/>
          <p:cNvSpPr>
            <a:spLocks noGrp="1"/>
          </p:cNvSpPr>
          <p:nvPr>
            <p:ph type="title"/>
          </p:nvPr>
        </p:nvSpPr>
        <p:spPr>
          <a:xfrm>
            <a:off x="914400" y="563583"/>
            <a:ext cx="8009719" cy="427017"/>
          </a:xfrm>
        </p:spPr>
        <p:txBody>
          <a:bodyPr/>
          <a:lstStyle/>
          <a:p>
            <a:r>
              <a:rPr lang="ru-RU" dirty="0" smtClean="0"/>
              <a:t>Изменение временного периода и предметной области</a:t>
            </a:r>
            <a:endParaRPr lang="en-US" dirty="0"/>
          </a:p>
        </p:txBody>
      </p:sp>
      <p:cxnSp>
        <p:nvCxnSpPr>
          <p:cNvPr id="15" name="Straight Connector 14"/>
          <p:cNvCxnSpPr/>
          <p:nvPr/>
        </p:nvCxnSpPr>
        <p:spPr bwMode="auto">
          <a:xfrm flipH="1" flipV="1">
            <a:off x="3848100" y="2248632"/>
            <a:ext cx="2628901" cy="1241186"/>
          </a:xfrm>
          <a:prstGeom prst="line">
            <a:avLst/>
          </a:prstGeom>
          <a:solidFill>
            <a:schemeClr val="bg1"/>
          </a:solidFill>
          <a:ln w="28575" cap="flat" cmpd="sng" algn="ctr">
            <a:solidFill>
              <a:srgbClr val="006699"/>
            </a:solidFill>
            <a:prstDash val="solid"/>
            <a:round/>
            <a:headEnd type="none" w="med" len="med"/>
            <a:tailEnd type="none" w="med" len="med"/>
          </a:ln>
          <a:effectLst/>
        </p:spPr>
      </p:cxnSp>
      <p:pic>
        <p:nvPicPr>
          <p:cNvPr id="2051" name="Picture 3" descr="C:\Users\yakshonakg\Desktop\10-04-2016 22-5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218956"/>
            <a:ext cx="1841712" cy="3639044"/>
          </a:xfrm>
          <a:prstGeom prst="rect">
            <a:avLst/>
          </a:prstGeom>
          <a:noFill/>
          <a:ln w="28575">
            <a:solidFill>
              <a:srgbClr val="006699"/>
            </a:solidFill>
          </a:ln>
          <a:extLst>
            <a:ext uri="{909E8E84-426E-40DD-AFC4-6F175D3DCCD1}">
              <a14:hiddenFill xmlns:a14="http://schemas.microsoft.com/office/drawing/2010/main">
                <a:solidFill>
                  <a:srgbClr val="FFFFFF"/>
                </a:solidFill>
              </a14:hiddenFill>
            </a:ext>
          </a:extLst>
        </p:spPr>
      </p:pic>
      <p:pic>
        <p:nvPicPr>
          <p:cNvPr id="6" name="Picture 3" descr="C:\Users\yakshonakg\Desktop\11-05-2016 15-14-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876614"/>
            <a:ext cx="1295400" cy="1405647"/>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78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Users\yakshonakg\Desktop\29-03-2016 23-0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066800"/>
            <a:ext cx="859155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533400"/>
            <a:ext cx="8238319" cy="418645"/>
          </a:xfrm>
        </p:spPr>
        <p:txBody>
          <a:bodyPr/>
          <a:lstStyle/>
          <a:p>
            <a:r>
              <a:rPr lang="ru-RU" dirty="0" smtClean="0"/>
              <a:t>Классификаторы журналов</a:t>
            </a:r>
            <a:endParaRPr lang="en-US" dirty="0"/>
          </a:p>
        </p:txBody>
      </p:sp>
      <p:sp>
        <p:nvSpPr>
          <p:cNvPr id="6" name="Flowchart: Process 5"/>
          <p:cNvSpPr/>
          <p:nvPr/>
        </p:nvSpPr>
        <p:spPr>
          <a:xfrm>
            <a:off x="5181600" y="1676400"/>
            <a:ext cx="457200" cy="304800"/>
          </a:xfrm>
          <a:prstGeom prst="flowChartProcess">
            <a:avLst/>
          </a:prstGeom>
          <a:noFill/>
          <a:ln w="57150">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228600" y="5359021"/>
            <a:ext cx="2819400" cy="1371600"/>
          </a:xfrm>
          <a:prstGeom prst="rect">
            <a:avLst/>
          </a:prstGeom>
          <a:solidFill>
            <a:schemeClr val="bg1"/>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ru-RU" sz="1600" kern="0" dirty="0" smtClean="0">
                <a:latin typeface="Arial" panose="020B0604020202020204" pitchFamily="34" charset="0"/>
                <a:cs typeface="Arial" panose="020B0604020202020204" pitchFamily="34" charset="0"/>
              </a:rPr>
              <a:t>Вариативность систем классификации позволяет проводить анализ в соответствии с различными требованиями</a:t>
            </a:r>
            <a:endParaRPr lang="en-US" sz="1600" kern="0" dirty="0" smtClean="0">
              <a:latin typeface="Arial" panose="020B0604020202020204" pitchFamily="34" charset="0"/>
              <a:cs typeface="Arial" panose="020B0604020202020204" pitchFamily="34" charset="0"/>
            </a:endParaRPr>
          </a:p>
        </p:txBody>
      </p:sp>
      <p:sp>
        <p:nvSpPr>
          <p:cNvPr id="3" name="Rounded Rectangle 2"/>
          <p:cNvSpPr/>
          <p:nvPr/>
        </p:nvSpPr>
        <p:spPr>
          <a:xfrm>
            <a:off x="276225" y="1066800"/>
            <a:ext cx="8591549" cy="457200"/>
          </a:xfrm>
          <a:prstGeom prst="roundRect">
            <a:avLst/>
          </a:prstGeom>
          <a:solidFill>
            <a:schemeClr val="bg1">
              <a:lumMod val="95000"/>
            </a:schemeClr>
          </a:solidFill>
          <a:ln>
            <a:solidFill>
              <a:schemeClr val="bg1">
                <a:lumMod val="9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278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yakshonakg\Desktop\02-04-2016 23-52-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210" y="3700083"/>
            <a:ext cx="4627803" cy="3034625"/>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pic>
        <p:nvPicPr>
          <p:cNvPr id="3075" name="Picture 3" descr="C:\Users\yakshonakg\Desktop\02-04-2016 23-5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994" y="1190628"/>
            <a:ext cx="3307996" cy="1490928"/>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pic>
        <p:nvPicPr>
          <p:cNvPr id="3074" name="Picture 2" descr="C:\Users\yakshonakg\Desktop\02-04-2016 23-45-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43" y="1524000"/>
            <a:ext cx="3469571" cy="2706504"/>
          </a:xfrm>
          <a:prstGeom prst="rect">
            <a:avLst/>
          </a:prstGeom>
          <a:noFill/>
          <a:ln w="28575">
            <a:solidFill>
              <a:srgbClr val="007398"/>
            </a:solidFill>
          </a:ln>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64243" y="2926693"/>
            <a:ext cx="2040198" cy="214303"/>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cxnSp>
        <p:nvCxnSpPr>
          <p:cNvPr id="17" name="Straight Arrow Connector 16"/>
          <p:cNvCxnSpPr/>
          <p:nvPr/>
        </p:nvCxnSpPr>
        <p:spPr bwMode="auto">
          <a:xfrm flipV="1">
            <a:off x="2204441" y="1828800"/>
            <a:ext cx="2252553" cy="1097894"/>
          </a:xfrm>
          <a:prstGeom prst="straightConnector1">
            <a:avLst/>
          </a:prstGeom>
          <a:solidFill>
            <a:schemeClr val="bg1"/>
          </a:solidFill>
          <a:ln w="28575" cap="flat" cmpd="sng" algn="ctr">
            <a:solidFill>
              <a:schemeClr val="accent1"/>
            </a:solidFill>
            <a:prstDash val="solid"/>
            <a:round/>
            <a:headEnd type="none" w="med" len="med"/>
            <a:tailEnd type="arrow"/>
          </a:ln>
          <a:effectLst/>
        </p:spPr>
      </p:cxnSp>
      <p:cxnSp>
        <p:nvCxnSpPr>
          <p:cNvPr id="24" name="Straight Arrow Connector 23"/>
          <p:cNvCxnSpPr/>
          <p:nvPr/>
        </p:nvCxnSpPr>
        <p:spPr bwMode="auto">
          <a:xfrm>
            <a:off x="5410200" y="2681556"/>
            <a:ext cx="0" cy="979221"/>
          </a:xfrm>
          <a:prstGeom prst="straightConnector1">
            <a:avLst/>
          </a:prstGeom>
          <a:solidFill>
            <a:schemeClr val="bg1"/>
          </a:solidFill>
          <a:ln w="28575" cap="flat" cmpd="sng" algn="ctr">
            <a:solidFill>
              <a:schemeClr val="accent1"/>
            </a:solidFill>
            <a:prstDash val="solid"/>
            <a:round/>
            <a:headEnd type="none" w="med" len="med"/>
            <a:tailEnd type="arrow"/>
          </a:ln>
          <a:effectLst/>
        </p:spPr>
      </p:cxnSp>
      <p:pic>
        <p:nvPicPr>
          <p:cNvPr id="1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a:spLocks noGrp="1"/>
          </p:cNvSpPr>
          <p:nvPr>
            <p:ph type="title"/>
          </p:nvPr>
        </p:nvSpPr>
        <p:spPr>
          <a:xfrm>
            <a:off x="762000" y="457200"/>
            <a:ext cx="8238319" cy="457200"/>
          </a:xfrm>
        </p:spPr>
        <p:txBody>
          <a:bodyPr/>
          <a:lstStyle/>
          <a:p>
            <a:r>
              <a:rPr lang="ru-RU" dirty="0" smtClean="0"/>
              <a:t>Обзор и по другим организациям</a:t>
            </a:r>
            <a:endParaRPr lang="en-US" dirty="0"/>
          </a:p>
        </p:txBody>
      </p:sp>
      <p:sp>
        <p:nvSpPr>
          <p:cNvPr id="19" name="Rounded Rectangular Callout 18"/>
          <p:cNvSpPr/>
          <p:nvPr/>
        </p:nvSpPr>
        <p:spPr bwMode="auto">
          <a:xfrm>
            <a:off x="317877" y="5180610"/>
            <a:ext cx="3162301" cy="495368"/>
          </a:xfrm>
          <a:prstGeom prst="wedgeRoundRectCallout">
            <a:avLst>
              <a:gd name="adj1" fmla="val -19002"/>
              <a:gd name="adj2" fmla="val -17192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30000"/>
              </a:lnSpc>
              <a:spcBef>
                <a:spcPct val="0"/>
              </a:spcBef>
              <a:spcAft>
                <a:spcPct val="0"/>
              </a:spcAft>
              <a:buClr>
                <a:srgbClr val="000000"/>
              </a:buClr>
              <a:buSzTx/>
              <a:tabLst/>
            </a:pPr>
            <a:r>
              <a:rPr lang="ru-RU" sz="1400" dirty="0" smtClean="0">
                <a:solidFill>
                  <a:schemeClr val="bg1"/>
                </a:solidFill>
                <a:latin typeface="Arial" panose="020B0604020202020204" pitchFamily="34" charset="0"/>
                <a:cs typeface="Arial" panose="020B0604020202020204" pitchFamily="34" charset="0"/>
              </a:rPr>
              <a:t>Добавьте организацию или группу</a:t>
            </a:r>
            <a:endParaRPr lang="en-US" sz="1400" dirty="0" smtClean="0">
              <a:solidFill>
                <a:schemeClr val="bg1"/>
              </a:solidFill>
              <a:latin typeface="Arial" panose="020B0604020202020204" pitchFamily="34" charset="0"/>
              <a:cs typeface="Arial" panose="020B0604020202020204" pitchFamily="34" charset="0"/>
            </a:endParaRPr>
          </a:p>
        </p:txBody>
      </p:sp>
      <p:sp>
        <p:nvSpPr>
          <p:cNvPr id="16" name="Rounded Rectangular Callout 22"/>
          <p:cNvSpPr/>
          <p:nvPr/>
        </p:nvSpPr>
        <p:spPr bwMode="auto">
          <a:xfrm>
            <a:off x="6830399" y="3141940"/>
            <a:ext cx="2292580" cy="1037674"/>
          </a:xfrm>
          <a:prstGeom prst="wedgeRoundRectCallout">
            <a:avLst>
              <a:gd name="adj1" fmla="val -51229"/>
              <a:gd name="adj2" fmla="val -9647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30000"/>
              </a:lnSpc>
              <a:spcBef>
                <a:spcPct val="0"/>
              </a:spcBef>
              <a:spcAft>
                <a:spcPct val="0"/>
              </a:spcAft>
              <a:buClr>
                <a:srgbClr val="000000"/>
              </a:buClr>
              <a:buSzTx/>
              <a:tabLst/>
            </a:pPr>
            <a:r>
              <a:rPr lang="ru-RU" sz="1400" dirty="0" smtClean="0">
                <a:solidFill>
                  <a:schemeClr val="bg1"/>
                </a:solidFill>
                <a:latin typeface="Arial" panose="020B0604020202020204" pitchFamily="34" charset="0"/>
                <a:cs typeface="Arial" panose="020B0604020202020204" pitchFamily="34" charset="0"/>
              </a:rPr>
              <a:t>Наберите название интересующей орг. и выберите из списка</a:t>
            </a:r>
            <a:endParaRPr lang="en-US" sz="1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14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kshonakg\Desktop\11-05-2016 15-17-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5614"/>
            <a:ext cx="3855717" cy="5492749"/>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4"/>
          <p:cNvSpPr txBox="1">
            <a:spLocks/>
          </p:cNvSpPr>
          <p:nvPr/>
        </p:nvSpPr>
        <p:spPr bwMode="auto">
          <a:xfrm>
            <a:off x="685800" y="381000"/>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ru-RU" sz="2400" dirty="0" smtClean="0">
                <a:solidFill>
                  <a:srgbClr val="006699"/>
                </a:solidFill>
                <a:latin typeface="+mj-lt"/>
              </a:rPr>
              <a:t>Получение всестороннего обзора и изучение деталей</a:t>
            </a:r>
            <a:endParaRPr lang="en-US" sz="2400" kern="0" dirty="0" smtClean="0">
              <a:solidFill>
                <a:srgbClr val="006699"/>
              </a:solidFill>
              <a:latin typeface="+mj-lt"/>
            </a:endParaRPr>
          </a:p>
        </p:txBody>
      </p:sp>
      <p:pic>
        <p:nvPicPr>
          <p:cNvPr id="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2500564" y="2256889"/>
            <a:ext cx="4124261" cy="4495800"/>
            <a:chOff x="2500564" y="2256889"/>
            <a:chExt cx="4124261" cy="4495800"/>
          </a:xfrm>
          <a:effectLst>
            <a:outerShdw blurRad="50800" dist="38100" dir="2700000" algn="tl" rotWithShape="0">
              <a:prstClr val="black">
                <a:alpha val="40000"/>
              </a:prstClr>
            </a:outerShdw>
          </a:effectLst>
        </p:grpSpPr>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564" y="2256889"/>
              <a:ext cx="4124261"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bwMode="auto">
            <a:xfrm>
              <a:off x="3615401" y="2290196"/>
              <a:ext cx="499399" cy="223828"/>
            </a:xfrm>
            <a:prstGeom prst="rect">
              <a:avLst/>
            </a:prstGeom>
            <a:noFill/>
            <a:ln w="28575">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grpSp>
      <p:sp>
        <p:nvSpPr>
          <p:cNvPr id="15" name="Rectangle 5"/>
          <p:cNvSpPr/>
          <p:nvPr/>
        </p:nvSpPr>
        <p:spPr>
          <a:xfrm>
            <a:off x="5153025" y="991124"/>
            <a:ext cx="3886200" cy="1815882"/>
          </a:xfrm>
          <a:prstGeom prst="rect">
            <a:avLst/>
          </a:prstGeom>
          <a:solidFill>
            <a:schemeClr val="bg1"/>
          </a:solidFill>
        </p:spPr>
        <p:txBody>
          <a:bodyPr wrap="square">
            <a:spAutoFit/>
          </a:bodyPr>
          <a:lstStyle/>
          <a:p>
            <a:r>
              <a:rPr lang="ru-RU" sz="1600" dirty="0" smtClean="0">
                <a:latin typeface="Arial" panose="020B0604020202020204" pitchFamily="34" charset="0"/>
                <a:cs typeface="Arial" panose="020B0604020202020204" pitchFamily="34" charset="0"/>
              </a:rPr>
              <a:t>Навигация по</a:t>
            </a:r>
            <a:r>
              <a:rPr lang="en-US" sz="1600" dirty="0" smtClean="0">
                <a:latin typeface="Arial" panose="020B0604020202020204" pitchFamily="34" charset="0"/>
                <a:cs typeface="Arial" panose="020B0604020202020204" pitchFamily="34" charset="0"/>
              </a:rPr>
              <a:t> </a:t>
            </a:r>
            <a:r>
              <a:rPr lang="ru-RU" sz="1600" b="1" dirty="0" smtClean="0">
                <a:latin typeface="Arial" panose="020B0604020202020204" pitchFamily="34" charset="0"/>
                <a:cs typeface="Arial" panose="020B0604020202020204" pitchFamily="34" charset="0"/>
              </a:rPr>
              <a:t>закладкам по разным метрикам </a:t>
            </a:r>
            <a:r>
              <a:rPr lang="ru-RU" sz="1600" dirty="0" smtClean="0">
                <a:latin typeface="Arial" panose="020B0604020202020204" pitchFamily="34" charset="0"/>
                <a:cs typeface="Arial" panose="020B0604020202020204" pitchFamily="34" charset="0"/>
              </a:rPr>
              <a:t>для получения всестороннего понимания выбранных исследовательских объектов основанных на публикациях</a:t>
            </a:r>
            <a:r>
              <a:rPr lang="en-US" sz="1600" dirty="0" smtClean="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цитировании, сотрудничестве и компетенциях</a:t>
            </a:r>
            <a:endParaRPr lang="en-US" sz="1600" dirty="0">
              <a:latin typeface="Arial" panose="020B0604020202020204" pitchFamily="34" charset="0"/>
              <a:cs typeface="Arial" panose="020B0604020202020204" pitchFamily="34" charset="0"/>
            </a:endParaRPr>
          </a:p>
        </p:txBody>
      </p:sp>
      <p:pic>
        <p:nvPicPr>
          <p:cNvPr id="9218" name="Picture 2" descr="C:\Users\yakshonakg\Desktop\24-10-2014 14-18-5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415" y="3505199"/>
            <a:ext cx="4505810" cy="3048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1899065"/>
            <a:ext cx="457200" cy="357824"/>
          </a:xfrm>
          <a:prstGeom prst="rect">
            <a:avLst/>
          </a:prstGeom>
          <a:noFill/>
          <a:ln>
            <a:solidFill>
              <a:srgbClr val="006699"/>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4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Новые метрики оценки результатов</a:t>
            </a:r>
            <a:endParaRPr lang="en-US" dirty="0"/>
          </a:p>
        </p:txBody>
      </p:sp>
      <p:pic>
        <p:nvPicPr>
          <p:cNvPr id="3074" name="Picture 2" descr="C:\Users\yakshonakg\Desktop\20-03-2016 22-0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79644"/>
            <a:ext cx="8283054" cy="5289718"/>
          </a:xfrm>
          <a:prstGeom prst="rect">
            <a:avLst/>
          </a:prstGeom>
          <a:noFill/>
          <a:ln>
            <a:solidFill>
              <a:srgbClr val="363636"/>
            </a:solidFill>
          </a:ln>
          <a:extLst>
            <a:ext uri="{909E8E84-426E-40DD-AFC4-6F175D3DCCD1}">
              <a14:hiddenFill xmlns:a14="http://schemas.microsoft.com/office/drawing/2010/main">
                <a:solidFill>
                  <a:srgbClr val="FFFFFF"/>
                </a:solidFill>
              </a14:hiddenFill>
            </a:ext>
          </a:extLst>
        </p:spPr>
      </p:pic>
      <p:pic>
        <p:nvPicPr>
          <p:cNvPr id="3075" name="Picture 3" descr="C:\Users\yakshonakg\Desktop\20-03-2016 22-10-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272" y="2346281"/>
            <a:ext cx="4979727" cy="4423081"/>
          </a:xfrm>
          <a:prstGeom prst="rect">
            <a:avLst/>
          </a:prstGeom>
          <a:noFill/>
          <a:ln>
            <a:solidFill>
              <a:srgbClr val="007398"/>
            </a:solidFill>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010400" y="3011606"/>
            <a:ext cx="1676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патентов, цитирующих статьи</a:t>
            </a:r>
            <a:endParaRPr lang="en-US" sz="1100" dirty="0"/>
          </a:p>
        </p:txBody>
      </p:sp>
      <p:sp>
        <p:nvSpPr>
          <p:cNvPr id="6" name="Rounded Rectangle 5"/>
          <p:cNvSpPr/>
          <p:nvPr/>
        </p:nvSpPr>
        <p:spPr>
          <a:xfrm>
            <a:off x="7020636" y="4514072"/>
            <a:ext cx="18288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статей  цитируемых в патентах</a:t>
            </a:r>
            <a:endParaRPr lang="en-US" sz="1100" dirty="0"/>
          </a:p>
        </p:txBody>
      </p:sp>
      <p:sp>
        <p:nvSpPr>
          <p:cNvPr id="7" name="Rounded Rectangle 6"/>
          <p:cNvSpPr/>
          <p:nvPr/>
        </p:nvSpPr>
        <p:spPr>
          <a:xfrm>
            <a:off x="7162800" y="5867400"/>
            <a:ext cx="1676400" cy="533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ссылок в патентах</a:t>
            </a:r>
            <a:endParaRPr lang="en-US" sz="1100" dirty="0"/>
          </a:p>
        </p:txBody>
      </p:sp>
      <p:sp>
        <p:nvSpPr>
          <p:cNvPr id="4" name="Rounded Rectangle 3"/>
          <p:cNvSpPr/>
          <p:nvPr/>
        </p:nvSpPr>
        <p:spPr>
          <a:xfrm>
            <a:off x="1447800" y="1981200"/>
            <a:ext cx="457200" cy="365081"/>
          </a:xfrm>
          <a:prstGeom prst="round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Rounded Rectangle 8"/>
          <p:cNvSpPr/>
          <p:nvPr/>
        </p:nvSpPr>
        <p:spPr>
          <a:xfrm>
            <a:off x="6425534" y="2346281"/>
            <a:ext cx="889665" cy="365081"/>
          </a:xfrm>
          <a:prstGeom prst="roundRect">
            <a:avLst/>
          </a:prstGeom>
          <a:noFill/>
          <a:ln>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ounded Rectangle 9"/>
          <p:cNvSpPr/>
          <p:nvPr/>
        </p:nvSpPr>
        <p:spPr>
          <a:xfrm>
            <a:off x="2270686" y="3349643"/>
            <a:ext cx="1893586" cy="77486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1100" dirty="0" smtClean="0"/>
              <a:t>Количество просмотров – это раннее подтверждение востребованности</a:t>
            </a:r>
            <a:endParaRPr lang="en-US" sz="1100" dirty="0"/>
          </a:p>
        </p:txBody>
      </p:sp>
    </p:spTree>
    <p:extLst>
      <p:ext uri="{BB962C8B-B14F-4D97-AF65-F5344CB8AC3E}">
        <p14:creationId xmlns:p14="http://schemas.microsoft.com/office/powerpoint/2010/main" val="11784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descr="C:\Users\yakshonakg\Desktop\20-03-2016 22-18-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399"/>
            <a:ext cx="8839200" cy="625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42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kshonakg\Desktop\11-05-2016 15-2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6540902"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712892" y="381001"/>
            <a:ext cx="8431108" cy="762000"/>
          </a:xfrm>
        </p:spPr>
        <p:txBody>
          <a:bodyPr/>
          <a:lstStyle/>
          <a:p>
            <a:r>
              <a:rPr lang="ru-RU" dirty="0" smtClean="0"/>
              <a:t>Определение исследовательских компетенций и междисциплинарных исследовательских тем</a:t>
            </a:r>
            <a:endParaRPr lang="en-US" dirty="0"/>
          </a:p>
        </p:txBody>
      </p:sp>
      <p:sp>
        <p:nvSpPr>
          <p:cNvPr id="13" name="Rectangle 12"/>
          <p:cNvSpPr/>
          <p:nvPr/>
        </p:nvSpPr>
        <p:spPr>
          <a:xfrm>
            <a:off x="5486400" y="1447800"/>
            <a:ext cx="3498260" cy="1077218"/>
          </a:xfrm>
          <a:prstGeom prst="rect">
            <a:avLst/>
          </a:prstGeom>
          <a:solidFill>
            <a:schemeClr val="bg1"/>
          </a:solidFill>
        </p:spPr>
        <p:txBody>
          <a:bodyPr wrap="square">
            <a:spAutoFit/>
          </a:bodyPr>
          <a:lstStyle/>
          <a:p>
            <a:pPr eaLnBrk="0" hangingPunct="0">
              <a:spcBef>
                <a:spcPct val="30000"/>
              </a:spcBef>
              <a:defRPr/>
            </a:pPr>
            <a:r>
              <a:rPr lang="ru-RU" sz="1600" dirty="0" smtClean="0"/>
              <a:t>Изучение карты компетенций  для определения сильных сторон и новых исследовательских трендов в междисциплинарных областях</a:t>
            </a:r>
            <a:r>
              <a:rPr lang="en-US" sz="1600" dirty="0" smtClean="0"/>
              <a:t>.</a:t>
            </a:r>
            <a:endParaRPr lang="en-US" sz="1600" dirty="0"/>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685800" cy="50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1600200"/>
            <a:ext cx="685800" cy="375791"/>
          </a:xfrm>
          <a:prstGeom prst="rect">
            <a:avLst/>
          </a:prstGeom>
          <a:noFill/>
          <a:ln w="28575">
            <a:solidFill>
              <a:srgbClr val="006699"/>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 name="Picture 3" descr="C:\Users\yakshonakg\Desktop\11-05-2016 15-3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8753" y="3352800"/>
            <a:ext cx="3505907" cy="30908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3581400" y="4572000"/>
            <a:ext cx="2096620" cy="1600200"/>
          </a:xfrm>
          <a:prstGeom prst="straightConnector1">
            <a:avLst/>
          </a:prstGeom>
          <a:ln>
            <a:solidFill>
              <a:srgbClr val="007398"/>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659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Модуль </a:t>
            </a:r>
            <a:r>
              <a:rPr lang="en-US" dirty="0" smtClean="0"/>
              <a:t>Benchmarking</a:t>
            </a:r>
            <a:endParaRPr lang="en-US" dirty="0"/>
          </a:p>
        </p:txBody>
      </p:sp>
    </p:spTree>
    <p:extLst>
      <p:ext uri="{BB962C8B-B14F-4D97-AF65-F5344CB8AC3E}">
        <p14:creationId xmlns:p14="http://schemas.microsoft.com/office/powerpoint/2010/main" val="126375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616" y="652689"/>
            <a:ext cx="8238319" cy="418645"/>
          </a:xfrm>
        </p:spPr>
        <p:txBody>
          <a:bodyPr/>
          <a:lstStyle/>
          <a:p>
            <a:r>
              <a:rPr lang="ru-RU" dirty="0" smtClean="0"/>
              <a:t>Определение эффективности вашего прогресса</a:t>
            </a:r>
            <a:endParaRPr lang="en-U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 name="Picture 23" descr="C:\Users\obai\AppData\Local\Temp\SNAGHTML9916d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2059621"/>
            <a:ext cx="5746349" cy="4493578"/>
          </a:xfrm>
          <a:prstGeom prst="rect">
            <a:avLst/>
          </a:prstGeom>
          <a:ln w="28575">
            <a:noFill/>
          </a:ln>
          <a:effectLst>
            <a:outerShdw blurRad="292100" dist="139700" dir="2700000" algn="tl" rotWithShape="0">
              <a:srgbClr val="333333">
                <a:alpha val="65000"/>
              </a:srgbClr>
            </a:outerShdw>
          </a:effectLst>
        </p:spPr>
      </p:pic>
      <p:sp>
        <p:nvSpPr>
          <p:cNvPr id="31" name="Rectangle 30"/>
          <p:cNvSpPr>
            <a:spLocks noChangeArrowheads="1"/>
          </p:cNvSpPr>
          <p:nvPr/>
        </p:nvSpPr>
        <p:spPr bwMode="auto">
          <a:xfrm>
            <a:off x="3505200" y="2059621"/>
            <a:ext cx="838200" cy="30924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p>
        </p:txBody>
      </p:sp>
      <p:sp>
        <p:nvSpPr>
          <p:cNvPr id="33" name="Rectangle 32"/>
          <p:cNvSpPr>
            <a:spLocks noChangeArrowheads="1"/>
          </p:cNvSpPr>
          <p:nvPr/>
        </p:nvSpPr>
        <p:spPr bwMode="auto">
          <a:xfrm>
            <a:off x="4877117" y="2807651"/>
            <a:ext cx="685165" cy="16637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sp>
        <p:nvSpPr>
          <p:cNvPr id="35" name="Rounded Rectangular Callout 34"/>
          <p:cNvSpPr/>
          <p:nvPr/>
        </p:nvSpPr>
        <p:spPr bwMode="auto">
          <a:xfrm>
            <a:off x="6248400" y="2047237"/>
            <a:ext cx="2590800" cy="543563"/>
          </a:xfrm>
          <a:prstGeom prst="wedgeRoundRectCallout">
            <a:avLst>
              <a:gd name="adj1" fmla="val -85502"/>
              <a:gd name="adj2" fmla="val 7862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dirty="0" smtClean="0">
                <a:solidFill>
                  <a:schemeClr val="bg1"/>
                </a:solidFill>
                <a:latin typeface="Arial" panose="020B0604020202020204" pitchFamily="34" charset="0"/>
                <a:cs typeface="Arial" panose="020B0604020202020204" pitchFamily="34" charset="0"/>
              </a:rPr>
              <a:t>Выбор временного промежутка с</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1996 </a:t>
            </a:r>
            <a:r>
              <a:rPr lang="ru-RU" sz="1200" dirty="0" smtClean="0">
                <a:solidFill>
                  <a:schemeClr val="bg1"/>
                </a:solidFill>
                <a:latin typeface="Arial" panose="020B0604020202020204" pitchFamily="34" charset="0"/>
                <a:cs typeface="Arial" panose="020B0604020202020204" pitchFamily="34" charset="0"/>
              </a:rPr>
              <a:t>по текущий год</a:t>
            </a:r>
            <a:r>
              <a:rPr lang="en-U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p:txBody>
      </p:sp>
      <p:grpSp>
        <p:nvGrpSpPr>
          <p:cNvPr id="37" name="Group 36"/>
          <p:cNvGrpSpPr>
            <a:grpSpLocks/>
          </p:cNvGrpSpPr>
          <p:nvPr/>
        </p:nvGrpSpPr>
        <p:grpSpPr bwMode="auto">
          <a:xfrm>
            <a:off x="297815" y="8905875"/>
            <a:ext cx="215900" cy="294005"/>
            <a:chOff x="428" y="5849"/>
            <a:chExt cx="340" cy="463"/>
          </a:xfrm>
        </p:grpSpPr>
        <p:sp>
          <p:nvSpPr>
            <p:cNvPr id="38" name="Oval 37"/>
            <p:cNvSpPr>
              <a:spLocks noChangeArrowheads="1"/>
            </p:cNvSpPr>
            <p:nvPr/>
          </p:nvSpPr>
          <p:spPr bwMode="auto">
            <a:xfrm>
              <a:off x="518" y="6030"/>
              <a:ext cx="202" cy="202"/>
            </a:xfrm>
            <a:prstGeom prst="ellipse">
              <a:avLst/>
            </a:prstGeom>
            <a:solidFill>
              <a:schemeClr val="accent2">
                <a:lumMod val="100000"/>
                <a:lumOff val="0"/>
              </a:schemeClr>
            </a:solidFill>
            <a:ln w="12700">
              <a:solidFill>
                <a:schemeClr val="accent3">
                  <a:lumMod val="100000"/>
                  <a:lumOff val="0"/>
                </a:schemeClr>
              </a:solidFill>
              <a:round/>
              <a:headEnd/>
              <a:tailEnd/>
            </a:ln>
            <a:effectLst>
              <a:outerShdw dist="17961" dir="2700000" algn="ctr" rotWithShape="0">
                <a:schemeClr val="accent2">
                  <a:lumMod val="50000"/>
                  <a:lumOff val="0"/>
                  <a:alpha val="50000"/>
                </a:schemeClr>
              </a:outerShdw>
            </a:effectLst>
          </p:spPr>
          <p:txBody>
            <a:bodyPr rot="0" vert="horz" wrap="square" lIns="74295" tIns="8890" rIns="74295" bIns="8890" anchor="t" anchorCtr="0" upright="1">
              <a:noAutofit/>
            </a:bodyPr>
            <a:lstStyle/>
            <a:p>
              <a:endParaRPr lang="en-US"/>
            </a:p>
          </p:txBody>
        </p:sp>
        <p:sp>
          <p:nvSpPr>
            <p:cNvPr id="39" name="Text Box 298"/>
            <p:cNvSpPr txBox="1">
              <a:spLocks noChangeArrowheads="1"/>
            </p:cNvSpPr>
            <p:nvPr/>
          </p:nvSpPr>
          <p:spPr bwMode="auto">
            <a:xfrm>
              <a:off x="428" y="5849"/>
              <a:ext cx="340"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900" b="1" kern="100">
                  <a:solidFill>
                    <a:srgbClr val="006699"/>
                  </a:solidFill>
                  <a:effectLst/>
                  <a:latin typeface="HelveticaNeueLT Std"/>
                  <a:ea typeface="HG丸ｺﾞｼｯｸM-PRO"/>
                  <a:cs typeface="Times New Roman"/>
                </a:rPr>
                <a:t>5</a:t>
              </a:r>
              <a:endParaRPr lang="en-US" sz="750" kern="100">
                <a:effectLst/>
                <a:latin typeface="Verdana"/>
                <a:ea typeface="HG丸ｺﾞｼｯｸM-PRO"/>
                <a:cs typeface="Times New Roman"/>
              </a:endParaRPr>
            </a:p>
          </p:txBody>
        </p:sp>
      </p:grpSp>
      <p:sp>
        <p:nvSpPr>
          <p:cNvPr id="16" name="Rectangle 19"/>
          <p:cNvSpPr>
            <a:spLocks noChangeArrowheads="1"/>
          </p:cNvSpPr>
          <p:nvPr/>
        </p:nvSpPr>
        <p:spPr bwMode="auto">
          <a:xfrm>
            <a:off x="2286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3"/>
          <p:cNvSpPr>
            <a:spLocks noChangeArrowheads="1"/>
          </p:cNvSpPr>
          <p:nvPr/>
        </p:nvSpPr>
        <p:spPr bwMode="auto">
          <a:xfrm>
            <a:off x="5638800" y="2819399"/>
            <a:ext cx="1828800" cy="16319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sp>
        <p:nvSpPr>
          <p:cNvPr id="41" name="Rounded Rectangular Callout 40"/>
          <p:cNvSpPr/>
          <p:nvPr/>
        </p:nvSpPr>
        <p:spPr bwMode="auto">
          <a:xfrm>
            <a:off x="7210425" y="3706652"/>
            <a:ext cx="1905000" cy="1017748"/>
          </a:xfrm>
          <a:prstGeom prst="wedgeRoundRectCallout">
            <a:avLst>
              <a:gd name="adj1" fmla="val -41269"/>
              <a:gd name="adj2" fmla="val -87733"/>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Фильтр по 27 топ-предметным областям и</a:t>
            </a:r>
            <a:r>
              <a:rPr lang="en-US" sz="1200" dirty="0" smtClean="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334 </a:t>
            </a:r>
            <a:r>
              <a:rPr lang="ru-RU" sz="1200" dirty="0" smtClean="0">
                <a:solidFill>
                  <a:schemeClr val="bg1"/>
                </a:solidFill>
                <a:latin typeface="Arial" panose="020B0604020202020204" pitchFamily="34" charset="0"/>
                <a:cs typeface="Arial" panose="020B0604020202020204" pitchFamily="34" charset="0"/>
              </a:rPr>
              <a:t>темам (</a:t>
            </a:r>
            <a:r>
              <a:rPr lang="en-US" sz="1200" dirty="0" smtClean="0">
                <a:solidFill>
                  <a:schemeClr val="bg1"/>
                </a:solidFill>
                <a:latin typeface="Arial" panose="020B0604020202020204" pitchFamily="34" charset="0"/>
                <a:cs typeface="Arial" panose="020B0604020202020204" pitchFamily="34" charset="0"/>
              </a:rPr>
              <a:t>Scopus ASJC</a:t>
            </a:r>
            <a:r>
              <a:rPr lang="ru-RU"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cxnSp>
        <p:nvCxnSpPr>
          <p:cNvPr id="28" name="AutoShape 1430"/>
          <p:cNvCxnSpPr>
            <a:cxnSpLocks noChangeShapeType="1"/>
          </p:cNvCxnSpPr>
          <p:nvPr/>
        </p:nvCxnSpPr>
        <p:spPr bwMode="auto">
          <a:xfrm rot="5400000">
            <a:off x="941864" y="4177029"/>
            <a:ext cx="1656715" cy="171450"/>
          </a:xfrm>
          <a:prstGeom prst="bentConnector3">
            <a:avLst>
              <a:gd name="adj1" fmla="val 50000"/>
            </a:avLst>
          </a:prstGeom>
          <a:noFill/>
          <a:ln w="28575">
            <a:solidFill>
              <a:schemeClr val="accent1"/>
            </a:solidFill>
            <a:miter lim="800000"/>
            <a:headEnd/>
            <a:tailEnd/>
          </a:ln>
          <a:extLst>
            <a:ext uri="{909E8E84-426E-40DD-AFC4-6F175D3DCCD1}">
              <a14:hiddenFill xmlns:a14="http://schemas.microsoft.com/office/drawing/2010/main">
                <a:noFill/>
              </a14:hiddenFill>
            </a:ext>
          </a:extLst>
        </p:spPr>
      </p:cxnSp>
      <p:sp>
        <p:nvSpPr>
          <p:cNvPr id="25" name="Rectangle 24"/>
          <p:cNvSpPr>
            <a:spLocks noChangeArrowheads="1"/>
          </p:cNvSpPr>
          <p:nvPr/>
        </p:nvSpPr>
        <p:spPr bwMode="auto">
          <a:xfrm>
            <a:off x="1855946" y="2672397"/>
            <a:ext cx="1447800" cy="2280602"/>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1684496" y="5130483"/>
            <a:ext cx="1619250" cy="278130"/>
          </a:xfrm>
          <a:prstGeom prst="rect">
            <a:avLst/>
          </a:prstGeom>
          <a:ln w="28575">
            <a:solidFill>
              <a:schemeClr val="accent1"/>
            </a:solidFill>
          </a:ln>
        </p:spPr>
      </p:pic>
      <p:sp>
        <p:nvSpPr>
          <p:cNvPr id="48" name="Rounded Rectangular Callout 47"/>
          <p:cNvSpPr/>
          <p:nvPr/>
        </p:nvSpPr>
        <p:spPr bwMode="auto">
          <a:xfrm>
            <a:off x="30004" y="3262181"/>
            <a:ext cx="1524000" cy="1081219"/>
          </a:xfrm>
          <a:prstGeom prst="wedgeRoundRectCallout">
            <a:avLst>
              <a:gd name="adj1" fmla="val 62448"/>
              <a:gd name="adj2" fmla="val -64074"/>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dirty="0" smtClean="0">
                <a:solidFill>
                  <a:schemeClr val="bg1"/>
                </a:solidFill>
                <a:latin typeface="Arial" panose="020B0604020202020204" pitchFamily="34" charset="0"/>
                <a:cs typeface="Arial" panose="020B0604020202020204" pitchFamily="34" charset="0"/>
              </a:rPr>
              <a:t>Выбор любой комбинации объектов для сравнения</a:t>
            </a:r>
            <a:r>
              <a:rPr lang="en-US" sz="1200" dirty="0" smtClean="0">
                <a:solidFill>
                  <a:schemeClr val="bg1"/>
                </a:solidFill>
                <a:latin typeface="Arial" panose="020B0604020202020204" pitchFamily="34" charset="0"/>
                <a:cs typeface="Arial" panose="020B0604020202020204" pitchFamily="34" charset="0"/>
              </a:rPr>
              <a:t>.</a:t>
            </a: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81012"/>
            <a:ext cx="130527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ounded Rectangular Callout 26"/>
          <p:cNvSpPr/>
          <p:nvPr/>
        </p:nvSpPr>
        <p:spPr bwMode="auto">
          <a:xfrm>
            <a:off x="68104" y="5562600"/>
            <a:ext cx="1760696" cy="990600"/>
          </a:xfrm>
          <a:prstGeom prst="wedgeRoundRectCallout">
            <a:avLst>
              <a:gd name="adj1" fmla="val 43698"/>
              <a:gd name="adj2" fmla="val -12465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Определение исследовательских групп и тем для сценариев и сравнения</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208120" y="1295401"/>
            <a:ext cx="8631079" cy="646331"/>
          </a:xfrm>
          <a:prstGeom prst="rect">
            <a:avLst/>
          </a:prstGeom>
        </p:spPr>
        <p:txBody>
          <a:bodyPr wrap="square">
            <a:spAutoFit/>
          </a:bodyPr>
          <a:lstStyle/>
          <a:p>
            <a:r>
              <a:rPr lang="ru-RU" dirty="0" smtClean="0"/>
              <a:t>Оценка ваших сильных и слабых сторон по собственной выборке исследовательских групп</a:t>
            </a:r>
            <a:r>
              <a:rPr lang="en-US" dirty="0" smtClean="0"/>
              <a:t>, </a:t>
            </a:r>
            <a:r>
              <a:rPr lang="ru-RU" dirty="0" smtClean="0"/>
              <a:t>индикаторов и предметных областей для сравнения</a:t>
            </a:r>
            <a:r>
              <a:rPr lang="en-US" dirty="0" smtClean="0"/>
              <a:t>.</a:t>
            </a:r>
            <a:endParaRPr lang="en-US" dirty="0"/>
          </a:p>
        </p:txBody>
      </p:sp>
    </p:spTree>
    <p:extLst>
      <p:ext uri="{BB962C8B-B14F-4D97-AF65-F5344CB8AC3E}">
        <p14:creationId xmlns:p14="http://schemas.microsoft.com/office/powerpoint/2010/main" val="315834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75" y="774003"/>
            <a:ext cx="8238319" cy="418645"/>
          </a:xfrm>
        </p:spPr>
        <p:txBody>
          <a:bodyPr/>
          <a:lstStyle/>
          <a:p>
            <a:r>
              <a:rPr lang="ru-RU" b="0" dirty="0"/>
              <a:t>Любое </a:t>
            </a:r>
            <a:r>
              <a:rPr lang="ru-RU" dirty="0"/>
              <a:t>научное исследование начинается</a:t>
            </a:r>
            <a:r>
              <a:rPr lang="ru-RU" b="0" dirty="0"/>
              <a:t> со сбора, систематизации и обобщения фактов, которые являются основными элементами научного </a:t>
            </a:r>
            <a:r>
              <a:rPr lang="ru-RU" b="0" dirty="0" smtClean="0"/>
              <a:t>знания</a:t>
            </a:r>
            <a:endParaRPr lang="en-US" dirty="0"/>
          </a:p>
        </p:txBody>
      </p:sp>
      <p:sp>
        <p:nvSpPr>
          <p:cNvPr id="5" name="Rounded Rectangular Callout 4"/>
          <p:cNvSpPr/>
          <p:nvPr/>
        </p:nvSpPr>
        <p:spPr>
          <a:xfrm>
            <a:off x="2688247" y="3962400"/>
            <a:ext cx="3880885" cy="1021556"/>
          </a:xfrm>
          <a:prstGeom prst="wedgeRoundRectCallout">
            <a:avLst>
              <a:gd name="adj1" fmla="val 30668"/>
              <a:gd name="adj2" fmla="val 97857"/>
              <a:gd name="adj3" fmla="val 16667"/>
            </a:avLst>
          </a:prstGeom>
          <a:ln w="38100">
            <a:solidFill>
              <a:schemeClr val="tx1">
                <a:lumMod val="65000"/>
                <a:lumOff val="35000"/>
              </a:schemeClr>
            </a:solidFill>
          </a:ln>
        </p:spPr>
        <p:txBody>
          <a:bodyPr wrap="square">
            <a:spAutoFit/>
          </a:bodyPr>
          <a:lstStyle/>
          <a:p>
            <a:r>
              <a:rPr lang="en-GB" dirty="0" smtClean="0"/>
              <a:t>“</a:t>
            </a:r>
            <a:r>
              <a:rPr lang="ru-RU" dirty="0" smtClean="0"/>
              <a:t>Как найти потенциальных партнеров для сотрудничества по интересующей нас тематике</a:t>
            </a:r>
            <a:r>
              <a:rPr lang="en-GB" dirty="0" smtClean="0"/>
              <a:t>”</a:t>
            </a:r>
            <a:endParaRPr lang="en-US" dirty="0"/>
          </a:p>
        </p:txBody>
      </p:sp>
      <p:sp>
        <p:nvSpPr>
          <p:cNvPr id="7" name="Rounded Rectangular Callout 6"/>
          <p:cNvSpPr/>
          <p:nvPr/>
        </p:nvSpPr>
        <p:spPr>
          <a:xfrm>
            <a:off x="287866" y="2438400"/>
            <a:ext cx="3965945" cy="715089"/>
          </a:xfrm>
          <a:prstGeom prst="wedgeRoundRectCallout">
            <a:avLst>
              <a:gd name="adj1" fmla="val -19456"/>
              <a:gd name="adj2" fmla="val 234268"/>
              <a:gd name="adj3" fmla="val 16667"/>
            </a:avLst>
          </a:prstGeom>
          <a:ln w="38100">
            <a:solidFill>
              <a:schemeClr val="tx1">
                <a:lumMod val="65000"/>
                <a:lumOff val="35000"/>
              </a:schemeClr>
            </a:solidFill>
          </a:ln>
        </p:spPr>
        <p:txBody>
          <a:bodyPr wrap="square">
            <a:spAutoFit/>
          </a:bodyPr>
          <a:lstStyle/>
          <a:p>
            <a:r>
              <a:rPr lang="en-GB" dirty="0" smtClean="0"/>
              <a:t>“</a:t>
            </a:r>
            <a:r>
              <a:rPr lang="ru-RU" dirty="0" smtClean="0"/>
              <a:t>Каковы наши сильные стороны? В чем наше преимущество? </a:t>
            </a:r>
            <a:r>
              <a:rPr lang="en-GB" dirty="0" smtClean="0"/>
              <a:t>”</a:t>
            </a:r>
            <a:endParaRPr lang="en-US" dirty="0"/>
          </a:p>
        </p:txBody>
      </p:sp>
      <p:sp>
        <p:nvSpPr>
          <p:cNvPr id="8" name="Rounded Rectangular Callout 7"/>
          <p:cNvSpPr/>
          <p:nvPr/>
        </p:nvSpPr>
        <p:spPr>
          <a:xfrm>
            <a:off x="4586159" y="1958813"/>
            <a:ext cx="3965945" cy="1328023"/>
          </a:xfrm>
          <a:prstGeom prst="wedgeRoundRectCallout">
            <a:avLst>
              <a:gd name="adj1" fmla="val 26313"/>
              <a:gd name="adj2" fmla="val 114704"/>
              <a:gd name="adj3" fmla="val 16667"/>
            </a:avLst>
          </a:prstGeom>
          <a:ln w="38100">
            <a:solidFill>
              <a:schemeClr val="tx1">
                <a:lumMod val="65000"/>
                <a:lumOff val="35000"/>
              </a:schemeClr>
            </a:solidFill>
          </a:ln>
        </p:spPr>
        <p:txBody>
          <a:bodyPr wrap="square">
            <a:spAutoFit/>
          </a:bodyPr>
          <a:lstStyle/>
          <a:p>
            <a:pPr lvl="0"/>
            <a:r>
              <a:rPr lang="en-GB" dirty="0" smtClean="0"/>
              <a:t>“</a:t>
            </a:r>
            <a:r>
              <a:rPr lang="ru-RU" dirty="0" smtClean="0"/>
              <a:t>Что конкретно изучают по интересующей меня тематике? Кто занимается этим научным исследованием в мире и где мы?</a:t>
            </a:r>
            <a:r>
              <a:rPr lang="en-GB" dirty="0" smtClean="0"/>
              <a:t>”</a:t>
            </a:r>
            <a:endParaRPr lang="en-US" dirty="0"/>
          </a:p>
        </p:txBody>
      </p:sp>
      <p:pic>
        <p:nvPicPr>
          <p:cNvPr id="2050" name="Picture 2" descr="C:\Users\jamesc\Documents\Pictures\Icons\Person 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3897807"/>
            <a:ext cx="996718" cy="1102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jamesc\Documents\Pictures\Icons\Person 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5335545"/>
            <a:ext cx="998096" cy="1163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jamesc\Documents\Pictures\Icons\Person 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342" y="4288101"/>
            <a:ext cx="874496" cy="11482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3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4803" y="652689"/>
            <a:ext cx="8238319" cy="418645"/>
          </a:xfrm>
        </p:spPr>
        <p:txBody>
          <a:bodyPr/>
          <a:lstStyle/>
          <a:p>
            <a:r>
              <a:rPr lang="ru-RU" dirty="0" smtClean="0"/>
              <a:t>Комбинация различного набора метрик</a:t>
            </a:r>
            <a:endParaRPr lang="en-US" dirty="0"/>
          </a:p>
        </p:txBody>
      </p:sp>
      <p:pic>
        <p:nvPicPr>
          <p:cNvPr id="4" name="Picture 3" descr="C:\Users\obai\AppData\Local\Temp\SNAGHTML9916d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911" y="1447800"/>
            <a:ext cx="6222606" cy="4866005"/>
          </a:xfrm>
          <a:prstGeom prst="rect">
            <a:avLst/>
          </a:prstGeom>
          <a:ln w="28575">
            <a:noFill/>
          </a:ln>
          <a:effectLst>
            <a:outerShdw blurRad="292100" dist="139700" dir="2700000" algn="tl" rotWithShape="0">
              <a:srgbClr val="333333">
                <a:alpha val="65000"/>
              </a:srgbClr>
            </a:outerShdw>
          </a:effectLst>
        </p:spPr>
      </p:pic>
      <p:sp>
        <p:nvSpPr>
          <p:cNvPr id="6" name="Rectangle 5"/>
          <p:cNvSpPr>
            <a:spLocks noChangeArrowheads="1"/>
          </p:cNvSpPr>
          <p:nvPr/>
        </p:nvSpPr>
        <p:spPr bwMode="auto">
          <a:xfrm>
            <a:off x="3048001" y="2957830"/>
            <a:ext cx="3657599" cy="15240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cxnSp>
        <p:nvCxnSpPr>
          <p:cNvPr id="7" name="AutoShape 1420"/>
          <p:cNvCxnSpPr>
            <a:cxnSpLocks noChangeShapeType="1"/>
            <a:stCxn id="6" idx="3"/>
          </p:cNvCxnSpPr>
          <p:nvPr/>
        </p:nvCxnSpPr>
        <p:spPr bwMode="auto">
          <a:xfrm>
            <a:off x="6705600" y="3034030"/>
            <a:ext cx="609600" cy="997266"/>
          </a:xfrm>
          <a:prstGeom prst="bentConnector2">
            <a:avLst/>
          </a:prstGeom>
          <a:noFill/>
          <a:ln w="28575">
            <a:solidFill>
              <a:schemeClr val="accent1"/>
            </a:solidFill>
            <a:miter lim="800000"/>
            <a:headEnd/>
            <a:tailEnd/>
          </a:ln>
          <a:extLst>
            <a:ext uri="{909E8E84-426E-40DD-AFC4-6F175D3DCCD1}">
              <a14:hiddenFill xmlns:a14="http://schemas.microsoft.com/office/drawing/2010/main">
                <a:noFill/>
              </a14:hiddenFill>
            </a:ext>
          </a:extLst>
        </p:spPr>
      </p:cxnSp>
      <p:sp>
        <p:nvSpPr>
          <p:cNvPr id="11" name="Rounded Rectangular Callout 10"/>
          <p:cNvSpPr/>
          <p:nvPr/>
        </p:nvSpPr>
        <p:spPr bwMode="auto">
          <a:xfrm>
            <a:off x="7391400" y="1977706"/>
            <a:ext cx="1752600" cy="903924"/>
          </a:xfrm>
          <a:prstGeom prst="wedgeRoundRectCallout">
            <a:avLst>
              <a:gd name="adj1" fmla="val -82225"/>
              <a:gd name="adj2" fmla="val 48951"/>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dirty="0" smtClean="0">
                <a:solidFill>
                  <a:schemeClr val="bg1"/>
                </a:solidFill>
                <a:latin typeface="Arial" panose="020B0604020202020204" pitchFamily="34" charset="0"/>
                <a:cs typeface="Arial" panose="020B0604020202020204" pitchFamily="34" charset="0"/>
              </a:rPr>
              <a:t>Выбор любой комбинации метрик из вариативного пула</a:t>
            </a:r>
            <a:endParaRPr lang="en-US" sz="1200" dirty="0">
              <a:solidFill>
                <a:schemeClr val="bg1"/>
              </a:solidFill>
              <a:latin typeface="Arial" panose="020B0604020202020204" pitchFamily="34" charset="0"/>
              <a:cs typeface="Arial" panose="020B0604020202020204" pitchFamily="34" charset="0"/>
            </a:endParaRPr>
          </a:p>
          <a:p>
            <a:pPr lvl="0"/>
            <a:endParaRPr lang="en-US" sz="1100" dirty="0">
              <a:solidFill>
                <a:schemeClr val="bg1"/>
              </a:solidFill>
              <a:latin typeface="Arial" panose="020B0604020202020204" pitchFamily="34" charset="0"/>
              <a:cs typeface="Arial" panose="020B0604020202020204" pitchFamily="34" charset="0"/>
            </a:endParaRPr>
          </a:p>
        </p:txBody>
      </p:sp>
      <p:sp>
        <p:nvSpPr>
          <p:cNvPr id="8" name="Rectangle 7"/>
          <p:cNvSpPr>
            <a:spLocks noChangeArrowheads="1"/>
          </p:cNvSpPr>
          <p:nvPr/>
        </p:nvSpPr>
        <p:spPr bwMode="auto">
          <a:xfrm>
            <a:off x="3019424" y="2600325"/>
            <a:ext cx="1438790" cy="224787"/>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latin typeface="Arial" panose="020B0604020202020204" pitchFamily="34" charset="0"/>
              <a:cs typeface="Arial" panose="020B0604020202020204" pitchFamily="34" charset="0"/>
            </a:endParaRPr>
          </a:p>
        </p:txBody>
      </p:sp>
      <p:sp>
        <p:nvSpPr>
          <p:cNvPr id="12" name="Rounded Rectangular Callout 11"/>
          <p:cNvSpPr/>
          <p:nvPr/>
        </p:nvSpPr>
        <p:spPr bwMode="auto">
          <a:xfrm>
            <a:off x="147814" y="1957702"/>
            <a:ext cx="1600200" cy="639129"/>
          </a:xfrm>
          <a:prstGeom prst="wedgeRoundRectCallout">
            <a:avLst>
              <a:gd name="adj1" fmla="val 122546"/>
              <a:gd name="adj2" fmla="val 55196"/>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Просмотр в виде графиков или таблицы.</a:t>
            </a:r>
            <a:endParaRPr lang="en-US" sz="1200" dirty="0">
              <a:solidFill>
                <a:schemeClr val="bg1"/>
              </a:solidFill>
              <a:latin typeface="Arial" panose="020B0604020202020204" pitchFamily="34" charset="0"/>
              <a:cs typeface="Arial" panose="020B0604020202020204" pitchFamily="34"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304800" y="4724400"/>
            <a:ext cx="1828800" cy="1066800"/>
          </a:xfrm>
          <a:prstGeom prst="rect">
            <a:avLst/>
          </a:prstGeom>
          <a:ln w="28575">
            <a:solidFill>
              <a:schemeClr val="accent1"/>
            </a:solidFill>
          </a:ln>
          <a:effectLst>
            <a:outerShdw blurRad="292100" dist="139700" dir="2700000" algn="tl" rotWithShape="0">
              <a:srgbClr val="333333">
                <a:alpha val="65000"/>
              </a:srgbClr>
            </a:outerShdw>
          </a:effectLst>
        </p:spPr>
      </p:pic>
      <p:cxnSp>
        <p:nvCxnSpPr>
          <p:cNvPr id="15" name="AutoShape 311"/>
          <p:cNvCxnSpPr>
            <a:cxnSpLocks noChangeShapeType="1"/>
          </p:cNvCxnSpPr>
          <p:nvPr/>
        </p:nvCxnSpPr>
        <p:spPr bwMode="auto">
          <a:xfrm rot="5400000">
            <a:off x="1531872" y="3236848"/>
            <a:ext cx="2013081" cy="962024"/>
          </a:xfrm>
          <a:prstGeom prst="bentConnector3">
            <a:avLst>
              <a:gd name="adj1" fmla="val -1101"/>
            </a:avLst>
          </a:prstGeom>
          <a:noFill/>
          <a:ln w="28575">
            <a:solidFill>
              <a:schemeClr val="accent1"/>
            </a:solidFill>
            <a:miter lim="800000"/>
            <a:headEnd/>
            <a:tailEnd/>
          </a:ln>
          <a:extLst>
            <a:ext uri="{909E8E84-426E-40DD-AFC4-6F175D3DCCD1}">
              <a14:hiddenFill xmlns:a14="http://schemas.microsoft.com/office/drawing/2010/main">
                <a:noFill/>
              </a14:hiddenFill>
            </a:ext>
          </a:extLst>
        </p:spPr>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1012"/>
            <a:ext cx="130527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yakshonakg\Desktop\20-03-2016 22-23-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640" y="3532663"/>
            <a:ext cx="3139520" cy="3159474"/>
          </a:xfrm>
          <a:prstGeom prst="rect">
            <a:avLst/>
          </a:prstGeom>
          <a:noFill/>
          <a:ln>
            <a:solidFill>
              <a:srgbClr val="00739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41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11-05-2016 15-39-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43965"/>
            <a:ext cx="8020050" cy="5614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33400"/>
            <a:ext cx="8238319" cy="418645"/>
          </a:xfrm>
        </p:spPr>
        <p:txBody>
          <a:bodyPr/>
          <a:lstStyle/>
          <a:p>
            <a:r>
              <a:rPr lang="ru-RU" dirty="0" smtClean="0"/>
              <a:t>Пример</a:t>
            </a:r>
            <a:endParaRPr lang="en-US" dirty="0"/>
          </a:p>
        </p:txBody>
      </p:sp>
    </p:spTree>
    <p:extLst>
      <p:ext uri="{BB962C8B-B14F-4D97-AF65-F5344CB8AC3E}">
        <p14:creationId xmlns:p14="http://schemas.microsoft.com/office/powerpoint/2010/main" val="3400602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533400"/>
            <a:ext cx="8238319" cy="418645"/>
          </a:xfrm>
        </p:spPr>
        <p:txBody>
          <a:bodyPr/>
          <a:lstStyle/>
          <a:p>
            <a:r>
              <a:rPr lang="ru-RU" dirty="0" smtClean="0"/>
              <a:t>Пример: табличный вид</a:t>
            </a:r>
            <a:endParaRPr lang="en-US" dirty="0"/>
          </a:p>
        </p:txBody>
      </p:sp>
      <p:pic>
        <p:nvPicPr>
          <p:cNvPr id="2" name="Picture 2" descr="C:\Users\yakshonakg\Desktop\11-05-2016 15-41-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447800"/>
            <a:ext cx="82677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71600" y="2133600"/>
            <a:ext cx="838200" cy="19050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760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kern="0" dirty="0" smtClean="0"/>
              <a:t>Возможный набор метрик</a:t>
            </a:r>
            <a:r>
              <a:rPr lang="en-US" kern="0" dirty="0"/>
              <a:t/>
            </a:r>
            <a:br>
              <a:rPr lang="en-US" kern="0" dirty="0"/>
            </a:br>
            <a:endParaRPr lang="en-US" dirty="0"/>
          </a:p>
        </p:txBody>
      </p:sp>
      <p:sp>
        <p:nvSpPr>
          <p:cNvPr id="4" name="Slide Number Placeholder 3"/>
          <p:cNvSpPr>
            <a:spLocks noGrp="1"/>
          </p:cNvSpPr>
          <p:nvPr>
            <p:ph type="sldNum" sz="quarter" idx="4294967295"/>
          </p:nvPr>
        </p:nvSpPr>
        <p:spPr>
          <a:xfrm>
            <a:off x="7239000" y="6248400"/>
            <a:ext cx="1905000" cy="457200"/>
          </a:xfrm>
          <a:prstGeom prst="rect">
            <a:avLst/>
          </a:prstGeom>
        </p:spPr>
        <p:txBody>
          <a:bodyPr/>
          <a:lstStyle/>
          <a:p>
            <a:fld id="{8EFDBB45-45C1-4E25-B5F2-3CECB47FD579}" type="slidenum">
              <a:rPr lang="en-US" smtClean="0"/>
              <a:pPr/>
              <a:t>23</a:t>
            </a:fld>
            <a:endParaRPr lang="en-US"/>
          </a:p>
        </p:txBody>
      </p:sp>
      <p:sp>
        <p:nvSpPr>
          <p:cNvPr id="6" name="TextBox 5"/>
          <p:cNvSpPr txBox="1"/>
          <p:nvPr/>
        </p:nvSpPr>
        <p:spPr>
          <a:xfrm>
            <a:off x="609600" y="2190017"/>
            <a:ext cx="2403222" cy="923330"/>
          </a:xfrm>
          <a:prstGeom prst="rect">
            <a:avLst/>
          </a:prstGeom>
          <a:noFill/>
        </p:spPr>
        <p:txBody>
          <a:bodyPr wrap="none" rtlCol="0">
            <a:spAutoFit/>
          </a:bodyPr>
          <a:lstStyle/>
          <a:p>
            <a:r>
              <a:rPr lang="en-US" b="1" dirty="0" smtClean="0">
                <a:solidFill>
                  <a:srgbClr val="00B0F0"/>
                </a:solidFill>
              </a:rPr>
              <a:t>Productivity metrics</a:t>
            </a:r>
          </a:p>
          <a:p>
            <a:r>
              <a:rPr lang="en-US" dirty="0" smtClean="0"/>
              <a:t>Scholarly Output</a:t>
            </a:r>
          </a:p>
          <a:p>
            <a:r>
              <a:rPr lang="en-US" i="1" dirty="0" smtClean="0"/>
              <a:t>h</a:t>
            </a:r>
            <a:r>
              <a:rPr lang="en-US" dirty="0" smtClean="0"/>
              <a:t>-indices (</a:t>
            </a:r>
            <a:r>
              <a:rPr lang="en-US" i="1" dirty="0" smtClean="0"/>
              <a:t>h</a:t>
            </a:r>
            <a:r>
              <a:rPr lang="en-US" dirty="0" smtClean="0"/>
              <a:t>, </a:t>
            </a:r>
            <a:r>
              <a:rPr lang="en-US" i="1" dirty="0" smtClean="0"/>
              <a:t>g</a:t>
            </a:r>
            <a:r>
              <a:rPr lang="en-US" dirty="0" smtClean="0"/>
              <a:t>, </a:t>
            </a:r>
            <a:r>
              <a:rPr lang="en-US" i="1" dirty="0" smtClean="0"/>
              <a:t>m</a:t>
            </a:r>
            <a:r>
              <a:rPr lang="en-US" dirty="0" smtClean="0"/>
              <a:t>)</a:t>
            </a:r>
          </a:p>
        </p:txBody>
      </p:sp>
      <p:sp>
        <p:nvSpPr>
          <p:cNvPr id="7" name="TextBox 6"/>
          <p:cNvSpPr txBox="1"/>
          <p:nvPr/>
        </p:nvSpPr>
        <p:spPr>
          <a:xfrm>
            <a:off x="609600" y="3244568"/>
            <a:ext cx="4480714" cy="2862322"/>
          </a:xfrm>
          <a:prstGeom prst="rect">
            <a:avLst/>
          </a:prstGeom>
          <a:noFill/>
        </p:spPr>
        <p:txBody>
          <a:bodyPr wrap="none" rtlCol="0">
            <a:spAutoFit/>
          </a:bodyPr>
          <a:lstStyle/>
          <a:p>
            <a:r>
              <a:rPr lang="en-US" b="1" dirty="0" smtClean="0">
                <a:solidFill>
                  <a:srgbClr val="00B0F0"/>
                </a:solidFill>
              </a:rPr>
              <a:t>Citation Impact metrics</a:t>
            </a:r>
          </a:p>
          <a:p>
            <a:r>
              <a:rPr lang="en-US" dirty="0" smtClean="0"/>
              <a:t>Citation Count</a:t>
            </a:r>
          </a:p>
          <a:p>
            <a:r>
              <a:rPr lang="en-US" dirty="0" smtClean="0"/>
              <a:t>Citations per Publication</a:t>
            </a:r>
          </a:p>
          <a:p>
            <a:r>
              <a:rPr lang="en-US" dirty="0" smtClean="0"/>
              <a:t>Cited Publications</a:t>
            </a:r>
          </a:p>
          <a:p>
            <a:r>
              <a:rPr lang="en-US" i="1" dirty="0" smtClean="0"/>
              <a:t>h</a:t>
            </a:r>
            <a:r>
              <a:rPr lang="en-US" dirty="0" smtClean="0"/>
              <a:t>-indices </a:t>
            </a:r>
            <a:r>
              <a:rPr lang="en-US" dirty="0"/>
              <a:t>(</a:t>
            </a:r>
            <a:r>
              <a:rPr lang="en-US" i="1" dirty="0"/>
              <a:t>h</a:t>
            </a:r>
            <a:r>
              <a:rPr lang="en-US" dirty="0"/>
              <a:t>, </a:t>
            </a:r>
            <a:r>
              <a:rPr lang="en-US" i="1" dirty="0"/>
              <a:t>g</a:t>
            </a:r>
            <a:r>
              <a:rPr lang="en-US" dirty="0"/>
              <a:t>, </a:t>
            </a:r>
            <a:r>
              <a:rPr lang="en-US" i="1" dirty="0"/>
              <a:t>m</a:t>
            </a:r>
            <a:r>
              <a:rPr lang="en-US" dirty="0" smtClean="0"/>
              <a:t>)</a:t>
            </a:r>
          </a:p>
          <a:p>
            <a:r>
              <a:rPr lang="en-US" dirty="0" smtClean="0"/>
              <a:t>Field-Weighted Citation Impact</a:t>
            </a:r>
          </a:p>
          <a:p>
            <a:r>
              <a:rPr lang="en-US" dirty="0" smtClean="0"/>
              <a:t>Publications in Top Percentiles</a:t>
            </a:r>
          </a:p>
          <a:p>
            <a:r>
              <a:rPr lang="en-US" dirty="0" smtClean="0"/>
              <a:t>Publications in Top Journal Percentiles</a:t>
            </a:r>
          </a:p>
          <a:p>
            <a:r>
              <a:rPr lang="en-US" dirty="0" smtClean="0"/>
              <a:t>Collaboration Impact (geographical)</a:t>
            </a:r>
          </a:p>
          <a:p>
            <a:r>
              <a:rPr lang="en-US" dirty="0" smtClean="0"/>
              <a:t>Academic-Corporate Collaboration Impact</a:t>
            </a:r>
            <a:endParaRPr lang="en-US" dirty="0"/>
          </a:p>
        </p:txBody>
      </p:sp>
      <p:sp>
        <p:nvSpPr>
          <p:cNvPr id="8" name="TextBox 7"/>
          <p:cNvSpPr txBox="1"/>
          <p:nvPr/>
        </p:nvSpPr>
        <p:spPr>
          <a:xfrm>
            <a:off x="5334000" y="3757694"/>
            <a:ext cx="2518638" cy="923330"/>
          </a:xfrm>
          <a:prstGeom prst="rect">
            <a:avLst/>
          </a:prstGeom>
          <a:noFill/>
        </p:spPr>
        <p:txBody>
          <a:bodyPr wrap="none" rtlCol="0">
            <a:spAutoFit/>
          </a:bodyPr>
          <a:lstStyle/>
          <a:p>
            <a:r>
              <a:rPr lang="en-US" b="1" dirty="0" err="1" smtClean="0">
                <a:solidFill>
                  <a:srgbClr val="00B0F0"/>
                </a:solidFill>
              </a:rPr>
              <a:t>Disciplinarity</a:t>
            </a:r>
            <a:r>
              <a:rPr lang="en-US" b="1" dirty="0" smtClean="0">
                <a:solidFill>
                  <a:srgbClr val="00B0F0"/>
                </a:solidFill>
              </a:rPr>
              <a:t> metrics</a:t>
            </a:r>
          </a:p>
          <a:p>
            <a:r>
              <a:rPr lang="en-US" dirty="0" smtClean="0"/>
              <a:t>Journal count</a:t>
            </a:r>
          </a:p>
          <a:p>
            <a:r>
              <a:rPr lang="en-US" dirty="0" smtClean="0"/>
              <a:t>Journal category count</a:t>
            </a:r>
            <a:endParaRPr lang="en-US" dirty="0"/>
          </a:p>
        </p:txBody>
      </p:sp>
      <p:sp>
        <p:nvSpPr>
          <p:cNvPr id="9" name="TextBox 8"/>
          <p:cNvSpPr txBox="1"/>
          <p:nvPr/>
        </p:nvSpPr>
        <p:spPr>
          <a:xfrm>
            <a:off x="5130800" y="2209800"/>
            <a:ext cx="3724096" cy="1477328"/>
          </a:xfrm>
          <a:prstGeom prst="rect">
            <a:avLst/>
          </a:prstGeom>
          <a:noFill/>
        </p:spPr>
        <p:txBody>
          <a:bodyPr wrap="none" rtlCol="0">
            <a:spAutoFit/>
          </a:bodyPr>
          <a:lstStyle/>
          <a:p>
            <a:r>
              <a:rPr lang="en-US" b="1" dirty="0" smtClean="0">
                <a:solidFill>
                  <a:srgbClr val="00B0F0"/>
                </a:solidFill>
              </a:rPr>
              <a:t>Collaboration metrics</a:t>
            </a:r>
          </a:p>
          <a:p>
            <a:r>
              <a:rPr lang="en-US" dirty="0" smtClean="0"/>
              <a:t>Authorship Count</a:t>
            </a:r>
          </a:p>
          <a:p>
            <a:r>
              <a:rPr lang="en-US" dirty="0" smtClean="0"/>
              <a:t>Number of Citing Countries</a:t>
            </a:r>
          </a:p>
          <a:p>
            <a:r>
              <a:rPr lang="en-US" dirty="0" smtClean="0"/>
              <a:t>Collaboration (geographical)</a:t>
            </a:r>
          </a:p>
          <a:p>
            <a:r>
              <a:rPr lang="en-US" dirty="0" smtClean="0"/>
              <a:t>Academic-Corporate Collaboration</a:t>
            </a:r>
            <a:endParaRPr lang="en-US" dirty="0"/>
          </a:p>
        </p:txBody>
      </p:sp>
      <p:pic>
        <p:nvPicPr>
          <p:cNvPr id="11" name="Picture 1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82113"/>
            <a:ext cx="327660" cy="361315"/>
          </a:xfrm>
          <a:prstGeom prst="rect">
            <a:avLst/>
          </a:prstGeom>
          <a:noFill/>
          <a:ln>
            <a:noFill/>
          </a:ln>
        </p:spPr>
      </p:pic>
      <p:pic>
        <p:nvPicPr>
          <p:cNvPr id="12" name="Picture 11"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62885"/>
            <a:ext cx="327660" cy="361315"/>
          </a:xfrm>
          <a:prstGeom prst="rect">
            <a:avLst/>
          </a:prstGeom>
          <a:noFill/>
          <a:ln>
            <a:noFill/>
          </a:ln>
        </p:spPr>
      </p:pic>
      <p:pic>
        <p:nvPicPr>
          <p:cNvPr id="13" name="Picture 12"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14985"/>
            <a:ext cx="327660" cy="361315"/>
          </a:xfrm>
          <a:prstGeom prst="rect">
            <a:avLst/>
          </a:prstGeom>
          <a:noFill/>
          <a:ln>
            <a:noFill/>
          </a:ln>
        </p:spPr>
      </p:pic>
      <p:pic>
        <p:nvPicPr>
          <p:cNvPr id="14" name="Picture 13"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820195"/>
            <a:ext cx="327660" cy="361315"/>
          </a:xfrm>
          <a:prstGeom prst="rect">
            <a:avLst/>
          </a:prstGeom>
          <a:noFill/>
          <a:ln>
            <a:noFill/>
          </a:ln>
        </p:spPr>
      </p:pic>
      <p:pic>
        <p:nvPicPr>
          <p:cNvPr id="17" name="Picture 16"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372010"/>
            <a:ext cx="327660" cy="361315"/>
          </a:xfrm>
          <a:prstGeom prst="rect">
            <a:avLst/>
          </a:prstGeom>
          <a:noFill/>
          <a:ln>
            <a:noFill/>
          </a:ln>
        </p:spPr>
      </p:pic>
      <p:pic>
        <p:nvPicPr>
          <p:cNvPr id="18" name="Picture 17"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620633"/>
            <a:ext cx="327660" cy="361315"/>
          </a:xfrm>
          <a:prstGeom prst="rect">
            <a:avLst/>
          </a:prstGeom>
          <a:noFill/>
          <a:ln>
            <a:noFill/>
          </a:ln>
        </p:spPr>
      </p:pic>
      <p:pic>
        <p:nvPicPr>
          <p:cNvPr id="19" name="Picture 18"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914340"/>
            <a:ext cx="327660" cy="361315"/>
          </a:xfrm>
          <a:prstGeom prst="rect">
            <a:avLst/>
          </a:prstGeom>
          <a:noFill/>
          <a:ln>
            <a:noFill/>
          </a:ln>
        </p:spPr>
      </p:pic>
      <p:pic>
        <p:nvPicPr>
          <p:cNvPr id="20" name="Picture 19"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027114"/>
            <a:ext cx="327660" cy="361315"/>
          </a:xfrm>
          <a:prstGeom prst="rect">
            <a:avLst/>
          </a:prstGeom>
          <a:noFill/>
          <a:ln>
            <a:noFill/>
          </a:ln>
        </p:spPr>
      </p:pic>
      <p:pic>
        <p:nvPicPr>
          <p:cNvPr id="21" name="Picture 20" descr="http://snowballmetrics.com/wp-content/uploads/blue_snowflake_01.fw_.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416947"/>
            <a:ext cx="327660" cy="361315"/>
          </a:xfrm>
          <a:prstGeom prst="rect">
            <a:avLst/>
          </a:prstGeom>
          <a:noFill/>
          <a:ln>
            <a:noFill/>
          </a:ln>
        </p:spPr>
      </p:pic>
      <p:sp>
        <p:nvSpPr>
          <p:cNvPr id="22" name="TextBox 21"/>
          <p:cNvSpPr txBox="1"/>
          <p:nvPr/>
        </p:nvSpPr>
        <p:spPr>
          <a:xfrm>
            <a:off x="539871" y="6396230"/>
            <a:ext cx="5506700" cy="369332"/>
          </a:xfrm>
          <a:prstGeom prst="rect">
            <a:avLst/>
          </a:prstGeom>
          <a:noFill/>
        </p:spPr>
        <p:txBody>
          <a:bodyPr wrap="none" rtlCol="0">
            <a:spAutoFit/>
          </a:bodyPr>
          <a:lstStyle/>
          <a:p>
            <a:r>
              <a:rPr lang="en-US" dirty="0" smtClean="0">
                <a:solidFill>
                  <a:schemeClr val="accent5">
                    <a:lumMod val="50000"/>
                  </a:schemeClr>
                </a:solidFill>
              </a:rPr>
              <a:t>Snowball Metric; </a:t>
            </a:r>
            <a:r>
              <a:rPr lang="en-US" dirty="0" smtClean="0">
                <a:hlinkClick r:id="rId4"/>
              </a:rPr>
              <a:t>www.snowballmetrics.com/metrics</a:t>
            </a:r>
            <a:r>
              <a:rPr lang="en-US" dirty="0" smtClean="0"/>
              <a:t> </a:t>
            </a:r>
            <a:endParaRPr lang="en-US" dirty="0"/>
          </a:p>
        </p:txBody>
      </p:sp>
      <p:sp>
        <p:nvSpPr>
          <p:cNvPr id="23" name="TextBox 22"/>
          <p:cNvSpPr txBox="1"/>
          <p:nvPr/>
        </p:nvSpPr>
        <p:spPr>
          <a:xfrm>
            <a:off x="359882" y="1219200"/>
            <a:ext cx="8252547" cy="646331"/>
          </a:xfrm>
          <a:prstGeom prst="rect">
            <a:avLst/>
          </a:prstGeom>
          <a:solidFill>
            <a:srgbClr val="0073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dirty="0" smtClean="0">
                <a:solidFill>
                  <a:schemeClr val="bg1"/>
                </a:solidFill>
              </a:rPr>
              <a:t>Детальное изучение данных о вас в различных аспектах для определения ключевых сильных позиций</a:t>
            </a:r>
            <a:r>
              <a:rPr lang="en-US" dirty="0" smtClean="0">
                <a:solidFill>
                  <a:schemeClr val="bg1"/>
                </a:solidFill>
              </a:rPr>
              <a:t> </a:t>
            </a:r>
            <a:endParaRPr lang="en-US" dirty="0">
              <a:solidFill>
                <a:schemeClr val="bg1"/>
              </a:solidFill>
            </a:endParaRPr>
          </a:p>
        </p:txBody>
      </p:sp>
      <p:sp>
        <p:nvSpPr>
          <p:cNvPr id="24" name="TextBox 23"/>
          <p:cNvSpPr txBox="1"/>
          <p:nvPr/>
        </p:nvSpPr>
        <p:spPr>
          <a:xfrm>
            <a:off x="5334000" y="4813990"/>
            <a:ext cx="3164328" cy="1200329"/>
          </a:xfrm>
          <a:prstGeom prst="rect">
            <a:avLst/>
          </a:prstGeom>
          <a:noFill/>
        </p:spPr>
        <p:txBody>
          <a:bodyPr wrap="none" rtlCol="0">
            <a:spAutoFit/>
          </a:bodyPr>
          <a:lstStyle/>
          <a:p>
            <a:r>
              <a:rPr lang="en-GB" b="1" dirty="0" smtClean="0">
                <a:solidFill>
                  <a:srgbClr val="00B0F0"/>
                </a:solidFill>
              </a:rPr>
              <a:t>Views</a:t>
            </a:r>
            <a:endParaRPr lang="en-US" b="1" dirty="0" smtClean="0">
              <a:solidFill>
                <a:srgbClr val="00B0F0"/>
              </a:solidFill>
            </a:endParaRPr>
          </a:p>
          <a:p>
            <a:r>
              <a:rPr lang="en-US" dirty="0" smtClean="0"/>
              <a:t>Views count</a:t>
            </a:r>
          </a:p>
          <a:p>
            <a:r>
              <a:rPr lang="en-US" dirty="0" smtClean="0"/>
              <a:t>Views per publication</a:t>
            </a:r>
          </a:p>
          <a:p>
            <a:r>
              <a:rPr lang="en-GB" dirty="0" smtClean="0"/>
              <a:t>Field-Weighted Views Impact</a:t>
            </a:r>
            <a:endParaRPr lang="en-US" dirty="0"/>
          </a:p>
        </p:txBody>
      </p:sp>
    </p:spTree>
    <p:extLst>
      <p:ext uri="{BB962C8B-B14F-4D97-AF65-F5344CB8AC3E}">
        <p14:creationId xmlns:p14="http://schemas.microsoft.com/office/powerpoint/2010/main" val="107157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SciVal Metrics Guidebook</a:t>
            </a:r>
            <a:endParaRPr lang="en-US" dirty="0"/>
          </a:p>
        </p:txBody>
      </p:sp>
      <p:sp>
        <p:nvSpPr>
          <p:cNvPr id="3" name="Content Placeholder 2"/>
          <p:cNvSpPr>
            <a:spLocks noGrp="1"/>
          </p:cNvSpPr>
          <p:nvPr>
            <p:ph type="body" sz="quarter" idx="4294967295"/>
          </p:nvPr>
        </p:nvSpPr>
        <p:spPr>
          <a:xfrm>
            <a:off x="5335588" y="2017713"/>
            <a:ext cx="3808412" cy="4306887"/>
          </a:xfrm>
          <a:prstGeom prst="rect">
            <a:avLst/>
          </a:prstGeom>
        </p:spPr>
        <p:txBody>
          <a:bodyPr/>
          <a:lstStyle/>
          <a:p>
            <a:r>
              <a:rPr lang="ru-RU" sz="1800" b="1" dirty="0" smtClean="0">
                <a:latin typeface="Arial" panose="020B0604020202020204" pitchFamily="34" charset="0"/>
                <a:cs typeface="Arial" panose="020B0604020202020204" pitchFamily="34" charset="0"/>
              </a:rPr>
              <a:t>Понимание метрик</a:t>
            </a:r>
            <a:endParaRPr lang="en-US" sz="1800" b="1"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Scopus </a:t>
            </a:r>
            <a:r>
              <a:rPr lang="ru-RU" sz="1600" dirty="0" smtClean="0">
                <a:latin typeface="Arial" panose="020B0604020202020204" pitchFamily="34" charset="0"/>
                <a:cs typeface="Arial" panose="020B0604020202020204" pitchFamily="34" charset="0"/>
              </a:rPr>
              <a:t>как источник информации</a:t>
            </a:r>
            <a:endParaRPr lang="en-US" sz="1600" dirty="0" smtClean="0">
              <a:latin typeface="Arial" panose="020B0604020202020204" pitchFamily="34" charset="0"/>
              <a:cs typeface="Arial" panose="020B0604020202020204" pitchFamily="34" charset="0"/>
            </a:endParaRPr>
          </a:p>
          <a:p>
            <a:pPr marL="457200" lvl="1" indent="0">
              <a:buNone/>
            </a:pPr>
            <a:endParaRPr lang="en-US" sz="1400" dirty="0" smtClean="0">
              <a:latin typeface="Arial" panose="020B0604020202020204" pitchFamily="34" charset="0"/>
              <a:cs typeface="Arial" panose="020B0604020202020204" pitchFamily="34" charset="0"/>
            </a:endParaRPr>
          </a:p>
          <a:p>
            <a:r>
              <a:rPr lang="ru-RU" sz="1800" b="1" dirty="0" smtClean="0">
                <a:latin typeface="Arial" panose="020B0604020202020204" pitchFamily="34" charset="0"/>
                <a:cs typeface="Arial" panose="020B0604020202020204" pitchFamily="34" charset="0"/>
              </a:rPr>
              <a:t>Выбор подходящих метрик</a:t>
            </a:r>
            <a:endParaRPr lang="en-US" sz="1800" b="1"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Что еще влияет на их значение</a:t>
            </a:r>
            <a:r>
              <a:rPr lang="en-US" sz="1600" dirty="0" smtClean="0">
                <a:latin typeface="Arial" panose="020B0604020202020204" pitchFamily="34" charset="0"/>
                <a:cs typeface="Arial" panose="020B0604020202020204" pitchFamily="34" charset="0"/>
              </a:rPr>
              <a:t>?</a:t>
            </a:r>
          </a:p>
          <a:p>
            <a:endParaRPr lang="en-US" sz="1800" b="1" dirty="0" smtClean="0">
              <a:latin typeface="Arial" panose="020B0604020202020204" pitchFamily="34" charset="0"/>
              <a:cs typeface="Arial" panose="020B0604020202020204" pitchFamily="34" charset="0"/>
            </a:endParaRPr>
          </a:p>
          <a:p>
            <a:r>
              <a:rPr lang="ru-RU" sz="1800" b="1" dirty="0" smtClean="0">
                <a:latin typeface="Arial" panose="020B0604020202020204" pitchFamily="34" charset="0"/>
                <a:cs typeface="Arial" panose="020B0604020202020204" pitchFamily="34" charset="0"/>
              </a:rPr>
              <a:t>Для каждой метрики</a:t>
            </a:r>
            <a:endParaRPr lang="en-US" sz="1800" b="1"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Ситуации в которых они используются</a:t>
            </a:r>
            <a:endParaRPr lang="en-US" sz="1600" dirty="0" smtClean="0">
              <a:latin typeface="Arial" panose="020B0604020202020204" pitchFamily="34" charset="0"/>
              <a:cs typeface="Arial" panose="020B0604020202020204" pitchFamily="34" charset="0"/>
            </a:endParaRPr>
          </a:p>
          <a:p>
            <a:pPr lvl="1"/>
            <a:r>
              <a:rPr lang="ru-RU" sz="1600" dirty="0" smtClean="0">
                <a:latin typeface="Arial" panose="020B0604020202020204" pitchFamily="34" charset="0"/>
                <a:cs typeface="Arial" panose="020B0604020202020204" pitchFamily="34" charset="0"/>
              </a:rPr>
              <a:t>Когда обратить внимание и как решать недочеты</a:t>
            </a:r>
          </a:p>
          <a:p>
            <a:pPr lvl="1"/>
            <a:r>
              <a:rPr lang="ru-RU" sz="1600" dirty="0" smtClean="0">
                <a:latin typeface="Arial" panose="020B0604020202020204" pitchFamily="34" charset="0"/>
                <a:cs typeface="Arial" panose="020B0604020202020204" pitchFamily="34" charset="0"/>
              </a:rPr>
              <a:t>Рабочие примеры</a:t>
            </a:r>
            <a:endParaRPr lang="en-US" sz="1600" dirty="0">
              <a:latin typeface="Arial" panose="020B0604020202020204" pitchFamily="34" charset="0"/>
              <a:cs typeface="Arial" panose="020B0604020202020204" pitchFamily="34" charset="0"/>
            </a:endParaRPr>
          </a:p>
        </p:txBody>
      </p:sp>
      <p:sp>
        <p:nvSpPr>
          <p:cNvPr id="5" name="TextBox 4"/>
          <p:cNvSpPr txBox="1"/>
          <p:nvPr/>
        </p:nvSpPr>
        <p:spPr>
          <a:xfrm>
            <a:off x="495300" y="5562600"/>
            <a:ext cx="4876800" cy="914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defPPr>
              <a:defRPr lang="en-US"/>
            </a:defPPr>
            <a:lvl1pPr marL="0" marR="0" indent="0" algn="ctr" defTabSz="914400" eaLnBrk="0" latinLnBrk="0" hangingPunct="0">
              <a:lnSpc>
                <a:spcPct val="100000"/>
              </a:lnSpc>
              <a:buClrTx/>
              <a:buSzTx/>
              <a:buFontTx/>
              <a:buNone/>
              <a:tabLst/>
              <a:defRPr kumimoji="0" sz="1600" b="1" i="0" u="none" strike="noStrike" cap="none" normalizeH="0">
                <a:ln>
                  <a:noFill/>
                </a:ln>
                <a:solidFill>
                  <a:schemeClr val="bg1"/>
                </a:solidFill>
                <a:effectLst/>
                <a:latin typeface="Calibri" panose="020F0502020204030204" pitchFamily="34" charset="0"/>
                <a:ea typeface="ＭＳ Ｐゴシック" charset="-128"/>
                <a:cs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n-US" sz="1400" dirty="0" smtClean="0"/>
              <a:t>Download the guidebook: </a:t>
            </a:r>
            <a:r>
              <a:rPr lang="en-US" sz="1400" u="sng" dirty="0" smtClean="0"/>
              <a:t>http</a:t>
            </a:r>
            <a:r>
              <a:rPr lang="en-US" sz="1400" u="sng" dirty="0"/>
              <a:t>://bit.ly/scival_metrics_guide </a:t>
            </a:r>
            <a:endParaRPr lang="en-US" sz="1400" u="sng" dirty="0" smtClean="0"/>
          </a:p>
          <a:p>
            <a:pPr algn="l"/>
            <a:r>
              <a:rPr lang="en-US" sz="1400" dirty="0" smtClean="0"/>
              <a:t>View the quick-start webinar</a:t>
            </a:r>
            <a:r>
              <a:rPr lang="en-US" sz="1400" dirty="0"/>
              <a:t>: </a:t>
            </a:r>
            <a:r>
              <a:rPr lang="en-US" sz="1400" u="sng" dirty="0"/>
              <a:t>http://youtu.be/oS-vTU9cqps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742" y="2603294"/>
            <a:ext cx="3730658" cy="261488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9600" y="939225"/>
            <a:ext cx="7898432" cy="646331"/>
          </a:xfrm>
          <a:prstGeom prst="rect">
            <a:avLst/>
          </a:prstGeom>
          <a:noFill/>
        </p:spPr>
        <p:txBody>
          <a:bodyPr wrap="square" rtlCol="0">
            <a:spAutoFit/>
          </a:bodyPr>
          <a:lstStyle/>
          <a:p>
            <a:r>
              <a:rPr lang="ru-RU" dirty="0" smtClean="0"/>
              <a:t>Это полное руководство поможет найти и определиться с нужными метриками для получения ответа на поставленные вопросы</a:t>
            </a:r>
            <a:r>
              <a:rPr lang="en-US" dirty="0" smtClean="0"/>
              <a:t>. </a:t>
            </a:r>
          </a:p>
        </p:txBody>
      </p:sp>
      <p:pic>
        <p:nvPicPr>
          <p:cNvPr id="14338" name="Picture 2" descr="C:\Users\yakshonakg\Desktop\25-10-2014 23-0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3" y="1752600"/>
            <a:ext cx="5460182" cy="700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0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Модуль </a:t>
            </a:r>
            <a:r>
              <a:rPr lang="en-US" dirty="0" smtClean="0"/>
              <a:t>Collaboration</a:t>
            </a:r>
            <a:endParaRPr lang="en-US" dirty="0"/>
          </a:p>
        </p:txBody>
      </p:sp>
    </p:spTree>
    <p:extLst>
      <p:ext uri="{BB962C8B-B14F-4D97-AF65-F5344CB8AC3E}">
        <p14:creationId xmlns:p14="http://schemas.microsoft.com/office/powerpoint/2010/main" val="296919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yakshonakg\Desktop\11-05-2016 15-47-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69994"/>
            <a:ext cx="6637975" cy="4648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447800" y="652049"/>
            <a:ext cx="7696200" cy="418645"/>
          </a:xfrm>
        </p:spPr>
        <p:txBody>
          <a:bodyPr/>
          <a:lstStyle/>
          <a:p>
            <a:r>
              <a:rPr lang="ru-RU" dirty="0" smtClean="0"/>
              <a:t>Определение и оценка существующих партнеров для сотрудничества для своей организации и конкурентов</a:t>
            </a:r>
            <a:endParaRPr lang="en-US" dirty="0"/>
          </a:p>
        </p:txBody>
      </p:sp>
      <p:sp>
        <p:nvSpPr>
          <p:cNvPr id="7" name="Rectangle 6"/>
          <p:cNvSpPr>
            <a:spLocks noChangeArrowheads="1"/>
          </p:cNvSpPr>
          <p:nvPr/>
        </p:nvSpPr>
        <p:spPr bwMode="auto">
          <a:xfrm>
            <a:off x="3015242" y="2057400"/>
            <a:ext cx="990601" cy="27571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lt1">
                    <a:lumMod val="100000"/>
                    <a:lumOff val="0"/>
                  </a:schemeClr>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74295" tIns="8890" rIns="74295" bIns="8890" anchor="t" anchorCtr="0" upright="1">
            <a:noAutofit/>
          </a:bodyPr>
          <a:lstStyle/>
          <a:p>
            <a:endParaRPr lang="en-US"/>
          </a:p>
        </p:txBody>
      </p:sp>
      <p:sp>
        <p:nvSpPr>
          <p:cNvPr id="8" name="Rectangle 7"/>
          <p:cNvSpPr>
            <a:spLocks noChangeArrowheads="1"/>
          </p:cNvSpPr>
          <p:nvPr/>
        </p:nvSpPr>
        <p:spPr bwMode="auto">
          <a:xfrm>
            <a:off x="1905001" y="3133724"/>
            <a:ext cx="762000" cy="219076"/>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6637974" y="4724400"/>
            <a:ext cx="2362200" cy="1714500"/>
          </a:xfrm>
          <a:prstGeom prst="rect">
            <a:avLst/>
          </a:prstGeom>
          <a:ln w="28575">
            <a:solidFill>
              <a:schemeClr val="accent1"/>
            </a:solidFill>
          </a:ln>
          <a:effectLst>
            <a:outerShdw blurRad="292100" dist="139700" dir="2700000" algn="tl" rotWithShape="0">
              <a:srgbClr val="333333">
                <a:alpha val="65000"/>
              </a:srgbClr>
            </a:outerShdw>
          </a:effectLst>
        </p:spPr>
      </p:pic>
      <p:cxnSp>
        <p:nvCxnSpPr>
          <p:cNvPr id="13" name="AutoShape 506"/>
          <p:cNvCxnSpPr>
            <a:cxnSpLocks noChangeShapeType="1"/>
          </p:cNvCxnSpPr>
          <p:nvPr/>
        </p:nvCxnSpPr>
        <p:spPr bwMode="auto">
          <a:xfrm flipH="1">
            <a:off x="5977720" y="4876800"/>
            <a:ext cx="660254" cy="495299"/>
          </a:xfrm>
          <a:prstGeom prst="straightConnector1">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14" name="AutoShape 507"/>
          <p:cNvCxnSpPr>
            <a:cxnSpLocks noChangeShapeType="1"/>
          </p:cNvCxnSpPr>
          <p:nvPr/>
        </p:nvCxnSpPr>
        <p:spPr bwMode="auto">
          <a:xfrm flipH="1" flipV="1">
            <a:off x="5977720" y="5715000"/>
            <a:ext cx="660254" cy="400052"/>
          </a:xfrm>
          <a:prstGeom prst="straightConnector1">
            <a:avLst/>
          </a:prstGeom>
          <a:noFill/>
          <a:ln w="19050">
            <a:solidFill>
              <a:schemeClr val="accent1"/>
            </a:solidFill>
            <a:round/>
            <a:headEnd/>
            <a:tailEnd/>
          </a:ln>
          <a:extLst>
            <a:ext uri="{909E8E84-426E-40DD-AFC4-6F175D3DCCD1}">
              <a14:hiddenFill xmlns:a14="http://schemas.microsoft.com/office/drawing/2010/main">
                <a:noFill/>
              </a14:hiddenFill>
            </a:ext>
          </a:extLst>
        </p:spPr>
      </p:cxn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85800" y="1411069"/>
            <a:ext cx="8314374" cy="646331"/>
          </a:xfrm>
          <a:prstGeom prst="rect">
            <a:avLst/>
          </a:prstGeom>
        </p:spPr>
        <p:txBody>
          <a:bodyPr wrap="square">
            <a:spAutoFit/>
          </a:bodyPr>
          <a:lstStyle/>
          <a:p>
            <a:r>
              <a:rPr lang="ru-RU" dirty="0" smtClean="0"/>
              <a:t>Определение и анализ существующих и потенциальных возможностей сотрудничества, основанных на анализе публикаций и цитирования.</a:t>
            </a:r>
            <a:endParaRPr lang="en-US" dirty="0"/>
          </a:p>
        </p:txBody>
      </p:sp>
      <p:sp>
        <p:nvSpPr>
          <p:cNvPr id="2" name="Rectangle 1"/>
          <p:cNvSpPr/>
          <p:nvPr/>
        </p:nvSpPr>
        <p:spPr>
          <a:xfrm>
            <a:off x="5418162" y="5372099"/>
            <a:ext cx="559558" cy="342901"/>
          </a:xfrm>
          <a:prstGeom prst="rect">
            <a:avLst/>
          </a:prstGeom>
          <a:noFill/>
          <a:ln w="28575">
            <a:solidFill>
              <a:srgbClr val="007398"/>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846219" y="4114800"/>
            <a:ext cx="2042956"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438400" y="2743200"/>
            <a:ext cx="2404587" cy="228600"/>
          </a:xfrm>
          <a:prstGeom prst="rect">
            <a:avLst/>
          </a:prstGeom>
          <a:noFill/>
          <a:ln>
            <a:solidFill>
              <a:srgbClr val="006699"/>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89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kshonakg\Desktop\11-05-2016 15-5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 y="1524142"/>
            <a:ext cx="6853053" cy="53054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86572" y="2528686"/>
            <a:ext cx="1031407" cy="290713"/>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bwMode="auto">
          <a:xfrm>
            <a:off x="5860156" y="1723071"/>
            <a:ext cx="2514600" cy="639129"/>
          </a:xfrm>
          <a:prstGeom prst="wedgeRoundRectCallout">
            <a:avLst>
              <a:gd name="adj1" fmla="val -232898"/>
              <a:gd name="adj2" fmla="val 107658"/>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r>
              <a:rPr lang="ru-RU" sz="1200" dirty="0" smtClean="0">
                <a:solidFill>
                  <a:schemeClr val="bg1"/>
                </a:solidFill>
                <a:latin typeface="Arial" panose="020B0604020202020204" pitchFamily="34" charset="0"/>
                <a:cs typeface="Arial" panose="020B0604020202020204" pitchFamily="34" charset="0"/>
              </a:rPr>
              <a:t>Просмотр в табличном виде списка сотрудничающих организаций.</a:t>
            </a:r>
            <a:endParaRPr lang="en-US" sz="1200" dirty="0">
              <a:solidFill>
                <a:schemeClr val="bg1"/>
              </a:solidFill>
              <a:latin typeface="Arial" panose="020B0604020202020204" pitchFamily="34" charset="0"/>
              <a:cs typeface="Arial" panose="020B0604020202020204" pitchFamily="34" charset="0"/>
            </a:endParaRPr>
          </a:p>
        </p:txBody>
      </p:sp>
      <p:sp>
        <p:nvSpPr>
          <p:cNvPr id="22" name="Rectangle 21"/>
          <p:cNvSpPr>
            <a:spLocks noChangeArrowheads="1"/>
          </p:cNvSpPr>
          <p:nvPr/>
        </p:nvSpPr>
        <p:spPr bwMode="auto">
          <a:xfrm>
            <a:off x="178611" y="4383357"/>
            <a:ext cx="1933577" cy="295276"/>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sp>
        <p:nvSpPr>
          <p:cNvPr id="12" name="Title 2"/>
          <p:cNvSpPr txBox="1">
            <a:spLocks/>
          </p:cNvSpPr>
          <p:nvPr/>
        </p:nvSpPr>
        <p:spPr>
          <a:xfrm>
            <a:off x="1447800" y="652049"/>
            <a:ext cx="7696200" cy="4186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dirty="0" smtClean="0"/>
              <a:t>Оценка существующих партнеров для сотрудничества</a:t>
            </a:r>
            <a:endParaRPr lang="en-US" dirty="0"/>
          </a:p>
        </p:txBody>
      </p:sp>
      <p:sp>
        <p:nvSpPr>
          <p:cNvPr id="20" name="Rounded Rectangular Callout 19"/>
          <p:cNvSpPr/>
          <p:nvPr/>
        </p:nvSpPr>
        <p:spPr bwMode="auto">
          <a:xfrm>
            <a:off x="394236" y="5791200"/>
            <a:ext cx="4482564" cy="1066800"/>
          </a:xfrm>
          <a:prstGeom prst="wedgeRoundRectCallout">
            <a:avLst>
              <a:gd name="adj1" fmla="val 57501"/>
              <a:gd name="adj2" fmla="val -118913"/>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a:r>
              <a:rPr lang="ru-RU" sz="1200" b="1" dirty="0" smtClean="0">
                <a:latin typeface="Arial" panose="020B0604020202020204" pitchFamily="34" charset="0"/>
                <a:cs typeface="Arial" panose="020B0604020202020204" pitchFamily="34" charset="0"/>
              </a:rPr>
              <a:t>Выбор организации </a:t>
            </a:r>
            <a:r>
              <a:rPr lang="ru-RU" sz="1200" dirty="0" smtClean="0">
                <a:latin typeface="Arial" panose="020B0604020202020204" pitchFamily="34" charset="0"/>
                <a:cs typeface="Arial" panose="020B0604020202020204" pitchFamily="34" charset="0"/>
              </a:rPr>
              <a:t>позволяет</a:t>
            </a:r>
            <a:r>
              <a:rPr lang="en-US" sz="1200" dirty="0" smtClean="0">
                <a:latin typeface="Arial" panose="020B0604020202020204" pitchFamily="34" charset="0"/>
                <a:cs typeface="Arial" panose="020B0604020202020204" pitchFamily="34" charset="0"/>
              </a:rPr>
              <a:t>:</a:t>
            </a:r>
          </a:p>
          <a:p>
            <a:pPr marL="171450" lvl="0" indent="-171450">
              <a:buFontTx/>
              <a:buChar char="-"/>
            </a:pPr>
            <a:r>
              <a:rPr lang="ru-RU" sz="1200" dirty="0" smtClean="0">
                <a:latin typeface="Arial" panose="020B0604020202020204" pitchFamily="34" charset="0"/>
                <a:cs typeface="Arial" panose="020B0604020202020204" pitchFamily="34" charset="0"/>
              </a:rPr>
              <a:t>Оценить публикационную активность и влияние работ написанных в соавторстве в рамках общей результативности организации</a:t>
            </a:r>
            <a:endParaRPr lang="en-US" sz="1200" dirty="0" smtClean="0">
              <a:latin typeface="Arial" panose="020B0604020202020204" pitchFamily="34" charset="0"/>
              <a:cs typeface="Arial" panose="020B0604020202020204" pitchFamily="34" charset="0"/>
            </a:endParaRPr>
          </a:p>
          <a:p>
            <a:pPr marL="171450" lvl="0" indent="-171450">
              <a:buFontTx/>
              <a:buChar char="-"/>
            </a:pPr>
            <a:r>
              <a:rPr lang="ru-RU" sz="1200" dirty="0" smtClean="0">
                <a:latin typeface="Arial" panose="020B0604020202020204" pitchFamily="34" charset="0"/>
                <a:cs typeface="Arial" panose="020B0604020202020204" pitchFamily="34" charset="0"/>
              </a:rPr>
              <a:t>Оценить предметные области соавторов</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cxnSp>
        <p:nvCxnSpPr>
          <p:cNvPr id="4" name="Straight Arrow Connector 3"/>
          <p:cNvCxnSpPr/>
          <p:nvPr/>
        </p:nvCxnSpPr>
        <p:spPr>
          <a:xfrm>
            <a:off x="2120149" y="4530995"/>
            <a:ext cx="3107014" cy="422005"/>
          </a:xfrm>
          <a:prstGeom prst="straightConnector1">
            <a:avLst/>
          </a:prstGeom>
          <a:ln>
            <a:solidFill>
              <a:srgbClr val="006699"/>
            </a:solidFill>
            <a:tailEnd type="arrow"/>
          </a:ln>
        </p:spPr>
        <p:style>
          <a:lnRef idx="2">
            <a:schemeClr val="accent1"/>
          </a:lnRef>
          <a:fillRef idx="0">
            <a:schemeClr val="accent1"/>
          </a:fillRef>
          <a:effectRef idx="1">
            <a:schemeClr val="accent1"/>
          </a:effectRef>
          <a:fontRef idx="minor">
            <a:schemeClr val="tx1"/>
          </a:fontRef>
        </p:style>
      </p:cxnSp>
      <p:pic>
        <p:nvPicPr>
          <p:cNvPr id="5" name="Picture 3" descr="C:\Users\yakshonakg\Desktop\11-05-2016 15-52-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8788" y="3886200"/>
            <a:ext cx="3784250" cy="2447924"/>
          </a:xfrm>
          <a:prstGeom prst="rect">
            <a:avLst/>
          </a:prstGeom>
          <a:noFill/>
          <a:ln w="28575">
            <a:solidFill>
              <a:srgbClr val="0066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78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akshonakg\Desktop\11-05-2016 15-57-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3" y="2209798"/>
            <a:ext cx="7163577" cy="45958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295401" y="533400"/>
            <a:ext cx="7924800" cy="418645"/>
          </a:xfrm>
        </p:spPr>
        <p:txBody>
          <a:bodyPr/>
          <a:lstStyle/>
          <a:p>
            <a:r>
              <a:rPr lang="ru-RU" dirty="0" smtClean="0"/>
              <a:t>Изучение потенциальных, </a:t>
            </a:r>
            <a:r>
              <a:rPr lang="ru-RU" u="sng" dirty="0" smtClean="0"/>
              <a:t>новых</a:t>
            </a:r>
            <a:r>
              <a:rPr lang="ru-RU" dirty="0" smtClean="0"/>
              <a:t> возможностей для сотрудничества</a:t>
            </a:r>
            <a:endParaRPr lang="en-US" dirty="0"/>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 y="498129"/>
            <a:ext cx="1213032" cy="72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17979" y="1066800"/>
            <a:ext cx="7525971" cy="923330"/>
          </a:xfrm>
          <a:prstGeom prst="rect">
            <a:avLst/>
          </a:prstGeom>
        </p:spPr>
        <p:txBody>
          <a:bodyPr wrap="square">
            <a:spAutoFit/>
          </a:bodyPr>
          <a:lstStyle/>
          <a:p>
            <a:r>
              <a:rPr lang="ru-RU" dirty="0" smtClean="0"/>
              <a:t>Доступ к списку организаций, ее экспертам, потенциальных для сотрудничества: у вас еще нет совместных публикаций, но есть схожие темы исследований.</a:t>
            </a:r>
            <a:endParaRPr lang="en-US" dirty="0"/>
          </a:p>
        </p:txBody>
      </p:sp>
      <p:sp>
        <p:nvSpPr>
          <p:cNvPr id="8" name="Rectangle 7"/>
          <p:cNvSpPr>
            <a:spLocks noChangeArrowheads="1"/>
          </p:cNvSpPr>
          <p:nvPr/>
        </p:nvSpPr>
        <p:spPr bwMode="auto">
          <a:xfrm>
            <a:off x="1778590" y="2601031"/>
            <a:ext cx="2412409" cy="273680"/>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cxnSp>
        <p:nvCxnSpPr>
          <p:cNvPr id="5" name="Straight Connector 4"/>
          <p:cNvCxnSpPr/>
          <p:nvPr/>
        </p:nvCxnSpPr>
        <p:spPr>
          <a:xfrm flipV="1">
            <a:off x="4190999" y="2209800"/>
            <a:ext cx="2590801" cy="3912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190999" y="2874711"/>
            <a:ext cx="2590801" cy="174688"/>
          </a:xfrm>
          <a:prstGeom prst="line">
            <a:avLst/>
          </a:prstGeom>
          <a:ln>
            <a:solidFill>
              <a:srgbClr val="006699"/>
            </a:solidFill>
          </a:ln>
        </p:spPr>
        <p:style>
          <a:lnRef idx="2">
            <a:schemeClr val="accent1"/>
          </a:lnRef>
          <a:fillRef idx="0">
            <a:schemeClr val="accent1"/>
          </a:fillRef>
          <a:effectRef idx="1">
            <a:schemeClr val="accent1"/>
          </a:effectRef>
          <a:fontRef idx="minor">
            <a:schemeClr val="tx1"/>
          </a:fontRef>
        </p:style>
      </p:cxnSp>
      <p:sp>
        <p:nvSpPr>
          <p:cNvPr id="15" name="Rectangle 14"/>
          <p:cNvSpPr>
            <a:spLocks noChangeArrowheads="1"/>
          </p:cNvSpPr>
          <p:nvPr/>
        </p:nvSpPr>
        <p:spPr bwMode="auto">
          <a:xfrm>
            <a:off x="1269033" y="3049399"/>
            <a:ext cx="1153236" cy="228600"/>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sp>
        <p:nvSpPr>
          <p:cNvPr id="16" name="Rectangle 15"/>
          <p:cNvSpPr>
            <a:spLocks noChangeArrowheads="1"/>
          </p:cNvSpPr>
          <p:nvPr/>
        </p:nvSpPr>
        <p:spPr bwMode="auto">
          <a:xfrm>
            <a:off x="85298" y="3748744"/>
            <a:ext cx="1972102" cy="541748"/>
          </a:xfrm>
          <a:prstGeom prst="rect">
            <a:avLst/>
          </a:prstGeom>
          <a:no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rot="0" vert="horz" wrap="square" lIns="74295" tIns="8890" rIns="74295" bIns="8890" anchor="t" anchorCtr="0" upright="1">
            <a:noAutofit/>
          </a:bodyPr>
          <a:lstStyle/>
          <a:p>
            <a:endParaRPr lang="en-US">
              <a:solidFill>
                <a:schemeClr val="bg1"/>
              </a:solidFill>
            </a:endParaRPr>
          </a:p>
        </p:txBody>
      </p:sp>
      <p:cxnSp>
        <p:nvCxnSpPr>
          <p:cNvPr id="13" name="Straight Arrow Connector 12"/>
          <p:cNvCxnSpPr/>
          <p:nvPr/>
        </p:nvCxnSpPr>
        <p:spPr>
          <a:xfrm>
            <a:off x="2057400" y="4290492"/>
            <a:ext cx="576617" cy="434421"/>
          </a:xfrm>
          <a:prstGeom prst="straightConnector1">
            <a:avLst/>
          </a:prstGeom>
          <a:ln>
            <a:solidFill>
              <a:srgbClr val="006699"/>
            </a:solidFill>
            <a:tailEnd type="arrow"/>
          </a:ln>
        </p:spPr>
        <p:style>
          <a:lnRef idx="2">
            <a:schemeClr val="accent1"/>
          </a:lnRef>
          <a:fillRef idx="0">
            <a:schemeClr val="accent1"/>
          </a:fillRef>
          <a:effectRef idx="1">
            <a:schemeClr val="accent1"/>
          </a:effectRef>
          <a:fontRef idx="minor">
            <a:schemeClr val="tx1"/>
          </a:fontRef>
        </p:style>
      </p:cxnSp>
      <p:pic>
        <p:nvPicPr>
          <p:cNvPr id="9" name="Picture 3" descr="C:\Users\yakshonakg\Desktop\11-05-2016 15-58-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957505"/>
            <a:ext cx="2298567" cy="3181350"/>
          </a:xfrm>
          <a:prstGeom prst="rect">
            <a:avLst/>
          </a:prstGeom>
          <a:noFill/>
          <a:ln w="28575">
            <a:solidFill>
              <a:srgbClr val="0066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63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 конкретных фамилий ученых/авторов</a:t>
            </a:r>
            <a:endParaRPr lang="en-US" dirty="0"/>
          </a:p>
        </p:txBody>
      </p:sp>
      <p:pic>
        <p:nvPicPr>
          <p:cNvPr id="3" name="Picture 2" descr="C:\Users\yakshonakg\Desktop\11-05-2016 15-5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539727" cy="458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51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470313" cy="418645"/>
          </a:xfrm>
        </p:spPr>
        <p:txBody>
          <a:bodyPr/>
          <a:lstStyle/>
          <a:p>
            <a:pPr algn="ctr"/>
            <a:r>
              <a:rPr lang="en-US" sz="2000" dirty="0" err="1" smtClean="0">
                <a:cs typeface="Calibri" panose="020F0502020204030204" pitchFamily="34" charset="0"/>
              </a:rPr>
              <a:t>SciVal</a:t>
            </a:r>
            <a:r>
              <a:rPr lang="ru-RU" sz="2000" dirty="0" smtClean="0">
                <a:cs typeface="Calibri" panose="020F0502020204030204" pitchFamily="34" charset="0"/>
              </a:rPr>
              <a:t> – не выдаст готового рецепта успеха, НО предоставит необходимую информацию для анализа и планирования УСПЕШНОГО развития научно-исследовательской деятельности</a:t>
            </a:r>
            <a:endParaRPr lang="en-US" sz="2000" dirty="0">
              <a:cs typeface="Calibri" panose="020F0502020204030204" pitchFamily="34" charset="0"/>
            </a:endParaRPr>
          </a:p>
        </p:txBody>
      </p:sp>
      <p:sp>
        <p:nvSpPr>
          <p:cNvPr id="7" name="TextBox 6"/>
          <p:cNvSpPr txBox="1"/>
          <p:nvPr/>
        </p:nvSpPr>
        <p:spPr>
          <a:xfrm>
            <a:off x="795670" y="2842736"/>
            <a:ext cx="1642730" cy="307777"/>
          </a:xfrm>
          <a:prstGeom prst="rect">
            <a:avLst/>
          </a:prstGeom>
          <a:noFill/>
        </p:spPr>
        <p:txBody>
          <a:bodyPr wrap="square" rtlCol="0">
            <a:spAutoFit/>
          </a:bodyPr>
          <a:lstStyle/>
          <a:p>
            <a:r>
              <a:rPr lang="en-GB" sz="1400" b="1" dirty="0" smtClean="0">
                <a:solidFill>
                  <a:srgbClr val="FF8200"/>
                </a:solidFill>
              </a:rPr>
              <a:t>Overview</a:t>
            </a:r>
            <a:endParaRPr lang="en-US" sz="1400" b="1" dirty="0">
              <a:solidFill>
                <a:srgbClr val="FF8200"/>
              </a:solidFill>
            </a:endParaRPr>
          </a:p>
        </p:txBody>
      </p:sp>
      <p:sp>
        <p:nvSpPr>
          <p:cNvPr id="15" name="TextBox 14"/>
          <p:cNvSpPr txBox="1"/>
          <p:nvPr/>
        </p:nvSpPr>
        <p:spPr>
          <a:xfrm>
            <a:off x="2971800" y="2842736"/>
            <a:ext cx="1447800" cy="307777"/>
          </a:xfrm>
          <a:prstGeom prst="rect">
            <a:avLst/>
          </a:prstGeom>
          <a:noFill/>
        </p:spPr>
        <p:txBody>
          <a:bodyPr wrap="square" rtlCol="0">
            <a:spAutoFit/>
          </a:bodyPr>
          <a:lstStyle/>
          <a:p>
            <a:r>
              <a:rPr lang="en-US" sz="1400" b="1" dirty="0" smtClean="0">
                <a:solidFill>
                  <a:srgbClr val="FF8200"/>
                </a:solidFill>
              </a:rPr>
              <a:t>Benchmark</a:t>
            </a:r>
            <a:r>
              <a:rPr lang="en-GB" sz="1400" b="1" dirty="0" err="1" smtClean="0">
                <a:solidFill>
                  <a:srgbClr val="FF8200"/>
                </a:solidFill>
              </a:rPr>
              <a:t>ing</a:t>
            </a:r>
            <a:endParaRPr lang="en-US" sz="1400" b="1" dirty="0">
              <a:solidFill>
                <a:srgbClr val="FF8200"/>
              </a:solidFill>
            </a:endParaRPr>
          </a:p>
        </p:txBody>
      </p:sp>
      <p:sp>
        <p:nvSpPr>
          <p:cNvPr id="16" name="TextBox 15"/>
          <p:cNvSpPr txBox="1"/>
          <p:nvPr/>
        </p:nvSpPr>
        <p:spPr>
          <a:xfrm>
            <a:off x="5334000" y="2842736"/>
            <a:ext cx="1371600" cy="307777"/>
          </a:xfrm>
          <a:prstGeom prst="rect">
            <a:avLst/>
          </a:prstGeom>
          <a:noFill/>
        </p:spPr>
        <p:txBody>
          <a:bodyPr wrap="square" rtlCol="0">
            <a:spAutoFit/>
          </a:bodyPr>
          <a:lstStyle/>
          <a:p>
            <a:r>
              <a:rPr lang="ru-RU" sz="1400" b="1" dirty="0" smtClean="0">
                <a:solidFill>
                  <a:srgbClr val="FF8200"/>
                </a:solidFill>
              </a:rPr>
              <a:t>С</a:t>
            </a:r>
            <a:r>
              <a:rPr lang="en-US" sz="1400" b="1" dirty="0" err="1" smtClean="0">
                <a:solidFill>
                  <a:srgbClr val="FF8200"/>
                </a:solidFill>
              </a:rPr>
              <a:t>ollaboration</a:t>
            </a:r>
            <a:endParaRPr lang="en-US" sz="1400" b="1" dirty="0">
              <a:solidFill>
                <a:srgbClr val="FF82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1880234"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4002" y="4724400"/>
            <a:ext cx="1881656"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826" y="4724400"/>
            <a:ext cx="204200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724400"/>
            <a:ext cx="204890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C:\Users\jamesc\Documents\Artfile Archive\SciVal\SciVal module icons\SV_Overview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877381"/>
            <a:ext cx="610914" cy="6075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amesc\Documents\Artfile Archive\SciVal\SciVal module icons\SV_Benchmarking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4002" y="2877381"/>
            <a:ext cx="605014" cy="6083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jamesc\Documents\Artfile Archive\SciVal\SciVal module icons\SV_Collaboration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0826" y="2877381"/>
            <a:ext cx="608386" cy="60754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jamesc\Documents\Artfile Archive\SciVal\SciVal module icons\SV_Trends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2877381"/>
            <a:ext cx="618499" cy="61597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543800" y="2803267"/>
            <a:ext cx="1371600" cy="307777"/>
          </a:xfrm>
          <a:prstGeom prst="rect">
            <a:avLst/>
          </a:prstGeom>
          <a:noFill/>
        </p:spPr>
        <p:txBody>
          <a:bodyPr wrap="square" rtlCol="0">
            <a:spAutoFit/>
          </a:bodyPr>
          <a:lstStyle/>
          <a:p>
            <a:r>
              <a:rPr lang="en-GB" sz="1400" b="1" dirty="0" smtClean="0">
                <a:solidFill>
                  <a:srgbClr val="FF8200"/>
                </a:solidFill>
              </a:rPr>
              <a:t>Trends</a:t>
            </a:r>
            <a:endParaRPr lang="en-US" sz="1400" b="1" dirty="0">
              <a:solidFill>
                <a:srgbClr val="FF8200"/>
              </a:solidFill>
            </a:endParaRPr>
          </a:p>
        </p:txBody>
      </p:sp>
      <p:sp>
        <p:nvSpPr>
          <p:cNvPr id="31" name="Rectangle 30"/>
          <p:cNvSpPr/>
          <p:nvPr/>
        </p:nvSpPr>
        <p:spPr>
          <a:xfrm>
            <a:off x="6858000" y="3617893"/>
            <a:ext cx="1981200" cy="954107"/>
          </a:xfrm>
          <a:prstGeom prst="rect">
            <a:avLst/>
          </a:prstGeom>
        </p:spPr>
        <p:txBody>
          <a:bodyPr wrap="square">
            <a:spAutoFit/>
          </a:bodyPr>
          <a:lstStyle/>
          <a:p>
            <a:r>
              <a:rPr lang="ru-RU" sz="1400" kern="0" dirty="0" smtClean="0">
                <a:solidFill>
                  <a:srgbClr val="4D4D4D"/>
                </a:solidFill>
              </a:rPr>
              <a:t>Анализ исследовательских трендов и востребованности</a:t>
            </a:r>
            <a:endParaRPr lang="en-US" sz="1400" kern="0" dirty="0">
              <a:solidFill>
                <a:srgbClr val="4D4D4D"/>
              </a:solidFill>
            </a:endParaRPr>
          </a:p>
        </p:txBody>
      </p:sp>
      <p:sp>
        <p:nvSpPr>
          <p:cNvPr id="21" name="Rectangle 20"/>
          <p:cNvSpPr/>
          <p:nvPr/>
        </p:nvSpPr>
        <p:spPr>
          <a:xfrm>
            <a:off x="342332" y="1858328"/>
            <a:ext cx="8458200" cy="923330"/>
          </a:xfrm>
          <a:prstGeom prst="rect">
            <a:avLst/>
          </a:prstGeom>
        </p:spPr>
        <p:txBody>
          <a:bodyPr wrap="square">
            <a:spAutoFit/>
          </a:bodyPr>
          <a:lstStyle/>
          <a:p>
            <a:pPr fontAlgn="auto">
              <a:spcBef>
                <a:spcPts val="0"/>
              </a:spcBef>
              <a:spcAft>
                <a:spcPts val="0"/>
              </a:spcAft>
            </a:pPr>
            <a:r>
              <a:rPr lang="en-US" dirty="0" err="1" smtClean="0">
                <a:solidFill>
                  <a:srgbClr val="4D4D4D"/>
                </a:solidFill>
                <a:latin typeface="Arial"/>
              </a:rPr>
              <a:t>SciVal</a:t>
            </a:r>
            <a:r>
              <a:rPr lang="en-US" dirty="0" smtClean="0">
                <a:solidFill>
                  <a:srgbClr val="4D4D4D"/>
                </a:solidFill>
                <a:latin typeface="Arial"/>
              </a:rPr>
              <a:t> </a:t>
            </a:r>
            <a:r>
              <a:rPr lang="ru-RU" dirty="0" smtClean="0">
                <a:solidFill>
                  <a:srgbClr val="4D4D4D"/>
                </a:solidFill>
                <a:latin typeface="Arial"/>
              </a:rPr>
              <a:t>предлагает быстрый и простой доступ к обзору и анализу результатов научной деятельности по </a:t>
            </a:r>
            <a:r>
              <a:rPr lang="en-US" dirty="0" smtClean="0">
                <a:solidFill>
                  <a:srgbClr val="4D4D4D"/>
                </a:solidFill>
                <a:latin typeface="Arial"/>
              </a:rPr>
              <a:t>250 </a:t>
            </a:r>
            <a:r>
              <a:rPr lang="ru-RU" dirty="0" smtClean="0">
                <a:solidFill>
                  <a:srgbClr val="4D4D4D"/>
                </a:solidFill>
                <a:latin typeface="Arial"/>
              </a:rPr>
              <a:t>странам и</a:t>
            </a:r>
            <a:r>
              <a:rPr lang="en-US" dirty="0" smtClean="0">
                <a:solidFill>
                  <a:srgbClr val="4D4D4D"/>
                </a:solidFill>
                <a:latin typeface="Arial"/>
              </a:rPr>
              <a:t> 7,500 </a:t>
            </a:r>
            <a:r>
              <a:rPr lang="ru-RU" dirty="0" smtClean="0">
                <a:solidFill>
                  <a:srgbClr val="4D4D4D"/>
                </a:solidFill>
                <a:latin typeface="Arial"/>
              </a:rPr>
              <a:t>исследовательским организациям по всему миру</a:t>
            </a:r>
            <a:r>
              <a:rPr lang="en-US" dirty="0" smtClean="0">
                <a:solidFill>
                  <a:srgbClr val="4D4D4D"/>
                </a:solidFill>
                <a:latin typeface="Arial"/>
              </a:rPr>
              <a:t>, </a:t>
            </a:r>
            <a:r>
              <a:rPr lang="ru-RU" dirty="0" smtClean="0">
                <a:solidFill>
                  <a:srgbClr val="4D4D4D"/>
                </a:solidFill>
                <a:latin typeface="Arial"/>
              </a:rPr>
              <a:t>группам стран, организаций и исследователей</a:t>
            </a:r>
            <a:r>
              <a:rPr lang="en-US" dirty="0" smtClean="0">
                <a:solidFill>
                  <a:srgbClr val="4D4D4D"/>
                </a:solidFill>
                <a:latin typeface="Arial"/>
              </a:rPr>
              <a:t>. </a:t>
            </a:r>
            <a:endParaRPr lang="en-US" dirty="0">
              <a:solidFill>
                <a:srgbClr val="4D4D4D"/>
              </a:solidFill>
              <a:latin typeface="Arial"/>
            </a:endParaRPr>
          </a:p>
        </p:txBody>
      </p:sp>
      <p:sp>
        <p:nvSpPr>
          <p:cNvPr id="22" name="Rectangle 21"/>
          <p:cNvSpPr/>
          <p:nvPr/>
        </p:nvSpPr>
        <p:spPr>
          <a:xfrm>
            <a:off x="359735" y="3571726"/>
            <a:ext cx="2002465" cy="738664"/>
          </a:xfrm>
          <a:prstGeom prst="rect">
            <a:avLst/>
          </a:prstGeom>
        </p:spPr>
        <p:txBody>
          <a:bodyPr wrap="square">
            <a:spAutoFit/>
          </a:bodyPr>
          <a:lstStyle/>
          <a:p>
            <a:pPr fontAlgn="auto">
              <a:spcBef>
                <a:spcPts val="0"/>
              </a:spcBef>
              <a:spcAft>
                <a:spcPts val="0"/>
              </a:spcAft>
            </a:pPr>
            <a:r>
              <a:rPr lang="ru-RU" sz="1400" kern="0" dirty="0" smtClean="0">
                <a:solidFill>
                  <a:srgbClr val="4D4D4D"/>
                </a:solidFill>
                <a:latin typeface="Arial"/>
              </a:rPr>
              <a:t>Готовая к просмотру картина по любому выбранному объекту</a:t>
            </a:r>
            <a:r>
              <a:rPr lang="en-US" sz="1400" kern="0" dirty="0" smtClean="0">
                <a:solidFill>
                  <a:srgbClr val="4D4D4D"/>
                </a:solidFill>
                <a:latin typeface="Arial"/>
              </a:rPr>
              <a:t> </a:t>
            </a:r>
            <a:endParaRPr lang="en-US" sz="1400" kern="0" dirty="0">
              <a:solidFill>
                <a:srgbClr val="4D4D4D"/>
              </a:solidFill>
              <a:latin typeface="Arial"/>
            </a:endParaRPr>
          </a:p>
        </p:txBody>
      </p:sp>
      <p:sp>
        <p:nvSpPr>
          <p:cNvPr id="23" name="Rectangle 22"/>
          <p:cNvSpPr/>
          <p:nvPr/>
        </p:nvSpPr>
        <p:spPr>
          <a:xfrm>
            <a:off x="2438400" y="3493352"/>
            <a:ext cx="2362200" cy="954107"/>
          </a:xfrm>
          <a:prstGeom prst="rect">
            <a:avLst/>
          </a:prstGeom>
        </p:spPr>
        <p:txBody>
          <a:bodyPr wrap="square">
            <a:spAutoFit/>
          </a:bodyPr>
          <a:lstStyle/>
          <a:p>
            <a:pPr fontAlgn="auto">
              <a:spcBef>
                <a:spcPts val="0"/>
              </a:spcBef>
              <a:spcAft>
                <a:spcPts val="0"/>
              </a:spcAft>
            </a:pPr>
            <a:r>
              <a:rPr lang="ru-RU" sz="1400" kern="0" dirty="0" smtClean="0">
                <a:solidFill>
                  <a:srgbClr val="4D4D4D"/>
                </a:solidFill>
                <a:latin typeface="Arial"/>
              </a:rPr>
              <a:t>Гибкость в создании и сравнении любых исследовательских наборов данных</a:t>
            </a:r>
            <a:endParaRPr lang="en-US" sz="1400" kern="0" dirty="0">
              <a:solidFill>
                <a:srgbClr val="4D4D4D"/>
              </a:solidFill>
              <a:latin typeface="Arial"/>
            </a:endParaRPr>
          </a:p>
        </p:txBody>
      </p:sp>
      <p:sp>
        <p:nvSpPr>
          <p:cNvPr id="24" name="Rectangle 23"/>
          <p:cNvSpPr/>
          <p:nvPr/>
        </p:nvSpPr>
        <p:spPr>
          <a:xfrm>
            <a:off x="4571999" y="3617893"/>
            <a:ext cx="2595249" cy="1169551"/>
          </a:xfrm>
          <a:prstGeom prst="rect">
            <a:avLst/>
          </a:prstGeom>
        </p:spPr>
        <p:txBody>
          <a:bodyPr wrap="square">
            <a:spAutoFit/>
          </a:bodyPr>
          <a:lstStyle/>
          <a:p>
            <a:pPr fontAlgn="auto">
              <a:spcBef>
                <a:spcPts val="0"/>
              </a:spcBef>
              <a:spcAft>
                <a:spcPts val="0"/>
              </a:spcAft>
            </a:pPr>
            <a:r>
              <a:rPr lang="ru-RU" sz="1400" kern="0" dirty="0" smtClean="0">
                <a:solidFill>
                  <a:srgbClr val="4D4D4D"/>
                </a:solidFill>
                <a:latin typeface="Arial"/>
              </a:rPr>
              <a:t>Определение и анализ существующих и потенциальных возможностей сотрудничества</a:t>
            </a:r>
            <a:endParaRPr lang="en-US" sz="1400" kern="0" dirty="0">
              <a:solidFill>
                <a:srgbClr val="4D4D4D"/>
              </a:solidFill>
              <a:latin typeface="Arial"/>
            </a:endParaRPr>
          </a:p>
        </p:txBody>
      </p:sp>
    </p:spTree>
    <p:extLst>
      <p:ext uri="{BB962C8B-B14F-4D97-AF65-F5344CB8AC3E}">
        <p14:creationId xmlns:p14="http://schemas.microsoft.com/office/powerpoint/2010/main" val="1434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Модуль </a:t>
            </a:r>
            <a:r>
              <a:rPr lang="en-GB" dirty="0" smtClean="0"/>
              <a:t>Trends </a:t>
            </a:r>
            <a:endParaRPr lang="en-US" dirty="0"/>
          </a:p>
        </p:txBody>
      </p:sp>
    </p:spTree>
    <p:extLst>
      <p:ext uri="{BB962C8B-B14F-4D97-AF65-F5344CB8AC3E}">
        <p14:creationId xmlns:p14="http://schemas.microsoft.com/office/powerpoint/2010/main" val="2529741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0" y="1322696"/>
            <a:ext cx="5029200" cy="685800"/>
          </a:xfrm>
        </p:spPr>
        <p:txBody>
          <a:bodyPr/>
          <a:lstStyle/>
          <a:p>
            <a:r>
              <a:rPr lang="ru-RU" sz="1600" dirty="0" smtClean="0"/>
              <a:t>Позволяет ответить на вопросы</a:t>
            </a:r>
            <a:r>
              <a:rPr lang="ru-RU" dirty="0" smtClean="0"/>
              <a:t>:</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31</a:t>
            </a:fld>
            <a:endParaRPr lang="en-US">
              <a:solidFill>
                <a:srgbClr val="FFFFFF"/>
              </a:solidFill>
            </a:endParaRPr>
          </a:p>
        </p:txBody>
      </p:sp>
      <p:pic>
        <p:nvPicPr>
          <p:cNvPr id="1026" name="Picture 4" descr="image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97" y="1319284"/>
            <a:ext cx="3018503" cy="279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866" y="2653002"/>
            <a:ext cx="2904334" cy="252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533400" y="457200"/>
            <a:ext cx="5867400" cy="6858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z="2800" dirty="0"/>
              <a:t>М</a:t>
            </a:r>
            <a:r>
              <a:rPr lang="ru-RU" sz="2800" dirty="0" smtClean="0"/>
              <a:t>одуль </a:t>
            </a:r>
            <a:r>
              <a:rPr lang="en-GB" sz="2800" dirty="0" smtClean="0"/>
              <a:t>Trends</a:t>
            </a:r>
            <a:endParaRPr lang="en-US" sz="2800" dirty="0"/>
          </a:p>
        </p:txBody>
      </p:sp>
      <p:pic>
        <p:nvPicPr>
          <p:cNvPr id="8" name="Picture 9" descr="image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43400"/>
            <a:ext cx="2895599" cy="254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953000" y="2081284"/>
            <a:ext cx="4495800" cy="2031241"/>
          </a:xfrm>
          <a:solidFill>
            <a:schemeClr val="bg1"/>
          </a:solidFill>
        </p:spPr>
        <p:txBody>
          <a:bodyPr>
            <a:normAutofit lnSpcReduction="10000"/>
          </a:bodyPr>
          <a:lstStyle/>
          <a:p>
            <a:pPr lvl="0"/>
            <a:r>
              <a:rPr lang="ru-RU" sz="1600" dirty="0" smtClean="0"/>
              <a:t>Каковы развивающиеся тренды и основные разработки в определенной исследовательской области</a:t>
            </a:r>
            <a:r>
              <a:rPr lang="en-US" sz="1600" dirty="0" smtClean="0"/>
              <a:t>?</a:t>
            </a:r>
            <a:endParaRPr lang="en-US" sz="1600" dirty="0"/>
          </a:p>
          <a:p>
            <a:pPr lvl="0"/>
            <a:r>
              <a:rPr lang="ru-RU" sz="1600" dirty="0" smtClean="0"/>
              <a:t>Какие страны, организации и научные сотрудники активны в этих направлениях?</a:t>
            </a:r>
            <a:r>
              <a:rPr lang="en-US" sz="1600" dirty="0" smtClean="0"/>
              <a:t> </a:t>
            </a:r>
            <a:endParaRPr lang="en-US" sz="1600" dirty="0"/>
          </a:p>
          <a:p>
            <a:pPr lvl="0"/>
            <a:r>
              <a:rPr lang="ru-RU" sz="1600" dirty="0" smtClean="0"/>
              <a:t>Чьи результаты растут быстрее</a:t>
            </a:r>
            <a:r>
              <a:rPr lang="en-US" sz="1600" dirty="0" smtClean="0"/>
              <a:t>?</a:t>
            </a:r>
            <a:endParaRPr lang="en-US" sz="1600" dirty="0"/>
          </a:p>
          <a:p>
            <a:pPr lvl="0"/>
            <a:r>
              <a:rPr lang="ru-RU" sz="1600" dirty="0" smtClean="0"/>
              <a:t>Чьи результаты лучше и почему</a:t>
            </a:r>
            <a:r>
              <a:rPr lang="en-US" sz="1600" dirty="0" smtClean="0"/>
              <a:t>?</a:t>
            </a:r>
            <a:endParaRPr lang="en-US" sz="1600" dirty="0"/>
          </a:p>
          <a:p>
            <a:endParaRPr lang="en-US" dirty="0"/>
          </a:p>
        </p:txBody>
      </p:sp>
      <p:sp>
        <p:nvSpPr>
          <p:cNvPr id="10" name="Content Placeholder 2"/>
          <p:cNvSpPr txBox="1">
            <a:spLocks/>
          </p:cNvSpPr>
          <p:nvPr/>
        </p:nvSpPr>
        <p:spPr>
          <a:xfrm>
            <a:off x="2895600" y="5181600"/>
            <a:ext cx="6400800" cy="2019299"/>
          </a:xfrm>
          <a:prstGeom prst="rect">
            <a:avLst/>
          </a:prstGeom>
        </p:spPr>
        <p:txBody>
          <a:bodyPr vert="horz" lIns="91440" tIns="45720" rIns="91440" bIns="45720" rtlCol="0">
            <a:norm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None/>
            </a:pPr>
            <a:r>
              <a:rPr lang="ru-RU" sz="1600" b="1" dirty="0">
                <a:solidFill>
                  <a:schemeClr val="accent1"/>
                </a:solidFill>
                <a:latin typeface="Arial Bold"/>
                <a:ea typeface="+mj-ea"/>
                <a:cs typeface="Arial Bold"/>
              </a:rPr>
              <a:t>Новый модуль </a:t>
            </a:r>
            <a:r>
              <a:rPr lang="ru-RU" sz="1600" b="1" dirty="0" smtClean="0">
                <a:solidFill>
                  <a:schemeClr val="accent1"/>
                </a:solidFill>
                <a:latin typeface="Arial Bold"/>
                <a:ea typeface="+mj-ea"/>
                <a:cs typeface="Arial Bold"/>
              </a:rPr>
              <a:t>включает </a:t>
            </a:r>
            <a:r>
              <a:rPr lang="ru-RU" sz="1600" b="1" dirty="0">
                <a:solidFill>
                  <a:schemeClr val="accent1"/>
                </a:solidFill>
                <a:latin typeface="Arial Bold"/>
                <a:ea typeface="+mj-ea"/>
                <a:cs typeface="Arial Bold"/>
              </a:rPr>
              <a:t>метрики по использованию</a:t>
            </a:r>
            <a:r>
              <a:rPr lang="en-US" sz="1600" b="1" dirty="0">
                <a:solidFill>
                  <a:schemeClr val="accent1"/>
                </a:solidFill>
                <a:latin typeface="Arial Bold"/>
                <a:ea typeface="+mj-ea"/>
                <a:cs typeface="Arial Bold"/>
              </a:rPr>
              <a:t> </a:t>
            </a:r>
            <a:r>
              <a:rPr lang="en-US" sz="1600" b="1" dirty="0" smtClean="0">
                <a:solidFill>
                  <a:schemeClr val="accent1"/>
                </a:solidFill>
                <a:latin typeface="Arial Bold"/>
                <a:ea typeface="+mj-ea"/>
                <a:cs typeface="Arial Bold"/>
              </a:rPr>
              <a:t>(</a:t>
            </a:r>
            <a:r>
              <a:rPr lang="ru-RU" sz="1600" b="1" dirty="0" smtClean="0">
                <a:solidFill>
                  <a:schemeClr val="accent1"/>
                </a:solidFill>
                <a:latin typeface="Arial Bold"/>
                <a:ea typeface="+mj-ea"/>
                <a:cs typeface="Arial Bold"/>
              </a:rPr>
              <a:t>просмотры</a:t>
            </a:r>
            <a:r>
              <a:rPr lang="en-US" sz="1600" b="1" dirty="0" smtClean="0">
                <a:solidFill>
                  <a:schemeClr val="accent1"/>
                </a:solidFill>
                <a:latin typeface="Arial Bold"/>
                <a:ea typeface="+mj-ea"/>
                <a:cs typeface="Arial Bold"/>
              </a:rPr>
              <a:t>)</a:t>
            </a:r>
            <a:r>
              <a:rPr lang="ru-RU" sz="1600" b="1" dirty="0">
                <a:solidFill>
                  <a:schemeClr val="accent1"/>
                </a:solidFill>
                <a:latin typeface="Arial Bold"/>
                <a:ea typeface="+mj-ea"/>
                <a:cs typeface="Arial Bold"/>
              </a:rPr>
              <a:t>, которые помогут</a:t>
            </a:r>
            <a:r>
              <a:rPr lang="en-US" sz="1700" b="1" dirty="0">
                <a:solidFill>
                  <a:schemeClr val="accent1"/>
                </a:solidFill>
                <a:latin typeface="Arial Bold"/>
                <a:ea typeface="+mj-ea"/>
                <a:cs typeface="Arial Bold"/>
              </a:rPr>
              <a:t>: </a:t>
            </a:r>
          </a:p>
          <a:p>
            <a:r>
              <a:rPr lang="ru-RU" sz="1600" dirty="0" smtClean="0"/>
              <a:t>отслеживать самые свежие направления деятельности</a:t>
            </a:r>
            <a:endParaRPr lang="en-US" sz="1600" dirty="0" smtClean="0"/>
          </a:p>
          <a:p>
            <a:r>
              <a:rPr lang="ru-RU" sz="1600" dirty="0" smtClean="0"/>
              <a:t>выявлять и демонстрировать влияние, которое не всегда можно выявить через анализ цитируемости</a:t>
            </a:r>
            <a:endParaRPr lang="en-US" sz="1600" dirty="0"/>
          </a:p>
        </p:txBody>
      </p:sp>
    </p:spTree>
    <p:extLst>
      <p:ext uri="{BB962C8B-B14F-4D97-AF65-F5344CB8AC3E}">
        <p14:creationId xmlns:p14="http://schemas.microsoft.com/office/powerpoint/2010/main" val="210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akshonakg\Desktop\07-04-2016 00-0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3045"/>
            <a:ext cx="9143999" cy="51649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7143" y="609600"/>
            <a:ext cx="8662916" cy="685800"/>
          </a:xfrm>
        </p:spPr>
        <p:txBody>
          <a:bodyPr/>
          <a:lstStyle/>
          <a:p>
            <a:r>
              <a:rPr lang="ru-RU" dirty="0" smtClean="0"/>
              <a:t>Подробный анализ по предметной области: кто публикует, кто читает, цитирует, тенденции развития и анализ схожих понятий (</a:t>
            </a:r>
            <a:r>
              <a:rPr lang="en-GB" dirty="0" smtClean="0"/>
              <a:t>Fingerprint Engine)</a:t>
            </a:r>
            <a:endParaRPr lang="en-US" dirty="0"/>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32</a:t>
            </a:fld>
            <a:endParaRPr lang="en-US">
              <a:solidFill>
                <a:srgbClr val="FFFFFF"/>
              </a:solidFill>
            </a:endParaRPr>
          </a:p>
        </p:txBody>
      </p:sp>
      <p:sp>
        <p:nvSpPr>
          <p:cNvPr id="3" name="Скругленная прямоугольная выноска 2"/>
          <p:cNvSpPr/>
          <p:nvPr/>
        </p:nvSpPr>
        <p:spPr>
          <a:xfrm>
            <a:off x="1219200" y="5458535"/>
            <a:ext cx="2362200" cy="1295400"/>
          </a:xfrm>
          <a:prstGeom prst="wedgeRoundRectCallout">
            <a:avLst>
              <a:gd name="adj1" fmla="val -20810"/>
              <a:gd name="adj2" fmla="val -98369"/>
              <a:gd name="adj3" fmla="val 16667"/>
            </a:avLst>
          </a:prstGeom>
          <a:solidFill>
            <a:srgbClr val="007398"/>
          </a:solidFill>
          <a:ln>
            <a:solidFill>
              <a:srgbClr val="006699"/>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ru-RU" sz="1200" dirty="0" smtClean="0">
                <a:solidFill>
                  <a:schemeClr val="bg1"/>
                </a:solidFill>
              </a:rPr>
              <a:t>Предлагается анализ или по 334 «</a:t>
            </a:r>
            <a:r>
              <a:rPr lang="ru-RU" sz="1200" dirty="0" err="1" smtClean="0">
                <a:solidFill>
                  <a:schemeClr val="bg1"/>
                </a:solidFill>
              </a:rPr>
              <a:t>предсозданным</a:t>
            </a:r>
            <a:r>
              <a:rPr lang="ru-RU" sz="1200" dirty="0" smtClean="0">
                <a:solidFill>
                  <a:schemeClr val="bg1"/>
                </a:solidFill>
              </a:rPr>
              <a:t>» предметным подобластям или по самостоятельно созданным</a:t>
            </a:r>
            <a:endParaRPr lang="ru-RU" sz="1200" dirty="0">
              <a:solidFill>
                <a:schemeClr val="bg1"/>
              </a:solidFill>
            </a:endParaRPr>
          </a:p>
        </p:txBody>
      </p:sp>
    </p:spTree>
    <p:extLst>
      <p:ext uri="{BB962C8B-B14F-4D97-AF65-F5344CB8AC3E}">
        <p14:creationId xmlns:p14="http://schemas.microsoft.com/office/powerpoint/2010/main" val="386266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475C23E-1427-4651-8D2C-9DE5C77431A0}" type="slidenum">
              <a:rPr lang="en-US" smtClean="0">
                <a:solidFill>
                  <a:srgbClr val="FFFFFF"/>
                </a:solidFill>
              </a:rPr>
              <a:pPr>
                <a:defRPr/>
              </a:pPr>
              <a:t>33</a:t>
            </a:fld>
            <a:endParaRPr lang="en-US">
              <a:solidFill>
                <a:srgbClr val="FFFFFF"/>
              </a:solidFill>
            </a:endParaRPr>
          </a:p>
        </p:txBody>
      </p:sp>
      <p:pic>
        <p:nvPicPr>
          <p:cNvPr id="8194" name="Picture 2" descr="C:\Users\yakshonakg\Desktop\26-02-2015 21-4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87"/>
            <a:ext cx="4308088" cy="3438767"/>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pic>
        <p:nvPicPr>
          <p:cNvPr id="8196" name="Picture 4" descr="C:\Users\yakshonakg\Desktop\26-02-2015 21-5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60927"/>
            <a:ext cx="4380150" cy="3200215"/>
          </a:xfrm>
          <a:prstGeom prst="rect">
            <a:avLst/>
          </a:prstGeom>
          <a:noFill/>
          <a:ln>
            <a:solidFill>
              <a:srgbClr val="006699"/>
            </a:solidFill>
          </a:ln>
          <a:extLst>
            <a:ext uri="{909E8E84-426E-40DD-AFC4-6F175D3DCCD1}">
              <a14:hiddenFill xmlns:a14="http://schemas.microsoft.com/office/drawing/2010/main">
                <a:solidFill>
                  <a:srgbClr val="FFFFFF"/>
                </a:solidFill>
              </a14:hiddenFill>
            </a:ext>
          </a:extLst>
        </p:spPr>
      </p:pic>
      <p:pic>
        <p:nvPicPr>
          <p:cNvPr id="13314" name="Picture 2" descr="C:\Users\yakshonakg\Desktop\03-04-2016 22-50-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088" y="-6487"/>
            <a:ext cx="4835911" cy="3439568"/>
          </a:xfrm>
          <a:prstGeom prst="rect">
            <a:avLst/>
          </a:prstGeom>
          <a:noFill/>
          <a:ln w="12700">
            <a:solidFill>
              <a:srgbClr val="007398"/>
            </a:solidFill>
          </a:ln>
          <a:extLst>
            <a:ext uri="{909E8E84-426E-40DD-AFC4-6F175D3DCCD1}">
              <a14:hiddenFill xmlns:a14="http://schemas.microsoft.com/office/drawing/2010/main">
                <a:solidFill>
                  <a:srgbClr val="FFFFFF"/>
                </a:solidFill>
              </a14:hiddenFill>
            </a:ext>
          </a:extLst>
        </p:spPr>
      </p:pic>
      <p:pic>
        <p:nvPicPr>
          <p:cNvPr id="3" name="Picture 2" descr="C:\Users\yakshonakg\Desktop\07-04-2016 00-1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044" y="3562759"/>
            <a:ext cx="4571998" cy="323250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167562" cy="1504604"/>
          </a:xfrm>
        </p:spPr>
        <p:txBody>
          <a:bodyPr/>
          <a:lstStyle/>
          <a:p>
            <a:r>
              <a:rPr lang="ru-RU" dirty="0" smtClean="0"/>
              <a:t>Создание собственной области исследования для анализа или собственного набора публикаций</a:t>
            </a:r>
            <a:endParaRPr lang="en-US" dirty="0"/>
          </a:p>
        </p:txBody>
      </p:sp>
    </p:spTree>
    <p:extLst>
      <p:ext uri="{BB962C8B-B14F-4D97-AF65-F5344CB8AC3E}">
        <p14:creationId xmlns:p14="http://schemas.microsoft.com/office/powerpoint/2010/main" val="2699695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219200"/>
            <a:ext cx="8642111" cy="1016387"/>
          </a:xfrm>
        </p:spPr>
        <p:txBody>
          <a:bodyPr>
            <a:normAutofit/>
          </a:bodyPr>
          <a:lstStyle/>
          <a:p>
            <a:pPr marL="0" indent="0">
              <a:buNone/>
            </a:pPr>
            <a:r>
              <a:rPr lang="ru-RU" sz="1800" dirty="0" smtClean="0">
                <a:solidFill>
                  <a:srgbClr val="4D4D4D"/>
                </a:solidFill>
              </a:rPr>
              <a:t>В </a:t>
            </a:r>
            <a:r>
              <a:rPr lang="en-US" sz="1800" dirty="0" err="1" smtClean="0">
                <a:solidFill>
                  <a:srgbClr val="4D4D4D"/>
                </a:solidFill>
              </a:rPr>
              <a:t>SciVal</a:t>
            </a:r>
            <a:r>
              <a:rPr lang="en-US" sz="1800" dirty="0" smtClean="0">
                <a:solidFill>
                  <a:srgbClr val="4D4D4D"/>
                </a:solidFill>
              </a:rPr>
              <a:t> </a:t>
            </a:r>
            <a:r>
              <a:rPr lang="ru-RU" sz="1800" dirty="0" smtClean="0">
                <a:solidFill>
                  <a:srgbClr val="4D4D4D"/>
                </a:solidFill>
              </a:rPr>
              <a:t>есть готовые данные по</a:t>
            </a:r>
            <a:r>
              <a:rPr lang="en-US" sz="1800" dirty="0" smtClean="0">
                <a:solidFill>
                  <a:srgbClr val="4D4D4D"/>
                </a:solidFill>
              </a:rPr>
              <a:t> 7,500 </a:t>
            </a:r>
            <a:r>
              <a:rPr lang="ru-RU" sz="1800" dirty="0" smtClean="0">
                <a:solidFill>
                  <a:srgbClr val="4D4D4D"/>
                </a:solidFill>
              </a:rPr>
              <a:t>организациям и</a:t>
            </a:r>
            <a:r>
              <a:rPr lang="en-US" sz="1800" dirty="0" smtClean="0">
                <a:solidFill>
                  <a:srgbClr val="4D4D4D"/>
                </a:solidFill>
              </a:rPr>
              <a:t> 250 </a:t>
            </a:r>
            <a:r>
              <a:rPr lang="ru-RU" sz="1800" dirty="0" smtClean="0">
                <a:solidFill>
                  <a:srgbClr val="4D4D4D"/>
                </a:solidFill>
              </a:rPr>
              <a:t>странам</a:t>
            </a:r>
            <a:r>
              <a:rPr lang="en-US" sz="1800" dirty="0" smtClean="0">
                <a:solidFill>
                  <a:srgbClr val="4D4D4D"/>
                </a:solidFill>
              </a:rPr>
              <a:t>, </a:t>
            </a:r>
            <a:r>
              <a:rPr lang="ru-RU" sz="1800" dirty="0" smtClean="0">
                <a:solidFill>
                  <a:srgbClr val="4D4D4D"/>
                </a:solidFill>
              </a:rPr>
              <a:t>и дополнительная возможность для группировки этих данных по необходимости.</a:t>
            </a:r>
            <a:endParaRPr lang="en-US" sz="1800" dirty="0" smtClean="0">
              <a:solidFill>
                <a:srgbClr val="4D4D4D"/>
              </a:solidFill>
            </a:endParaRPr>
          </a:p>
          <a:p>
            <a:pPr>
              <a:buNone/>
            </a:pPr>
            <a:endParaRPr lang="en-US" sz="1800" dirty="0" smtClean="0">
              <a:solidFill>
                <a:srgbClr val="4D4D4D"/>
              </a:solidFill>
            </a:endParaRPr>
          </a:p>
          <a:p>
            <a:endParaRPr lang="en-US" sz="1800" dirty="0">
              <a:solidFill>
                <a:srgbClr val="4D4D4D"/>
              </a:solidFill>
            </a:endParaRPr>
          </a:p>
        </p:txBody>
      </p:sp>
      <p:sp>
        <p:nvSpPr>
          <p:cNvPr id="5" name="Content Placeholder 2"/>
          <p:cNvSpPr txBox="1">
            <a:spLocks/>
          </p:cNvSpPr>
          <p:nvPr/>
        </p:nvSpPr>
        <p:spPr bwMode="auto">
          <a:xfrm>
            <a:off x="5188108" y="2635617"/>
            <a:ext cx="3737781" cy="3091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ru-RU" sz="1600" kern="0" dirty="0" smtClean="0">
                <a:solidFill>
                  <a:srgbClr val="4D4D4D"/>
                </a:solidFill>
              </a:rPr>
              <a:t>Доступ к готовым данным</a:t>
            </a:r>
            <a:r>
              <a:rPr lang="en-US" sz="1600" kern="0" dirty="0" smtClean="0">
                <a:solidFill>
                  <a:srgbClr val="4D4D4D"/>
                </a:solidFill>
              </a:rPr>
              <a:t> 7500+ </a:t>
            </a:r>
            <a:r>
              <a:rPr lang="ru-RU" sz="1600" kern="0" dirty="0" err="1" smtClean="0">
                <a:solidFill>
                  <a:srgbClr val="4D4D4D"/>
                </a:solidFill>
              </a:rPr>
              <a:t>орг</a:t>
            </a:r>
            <a:r>
              <a:rPr lang="ru-RU" sz="1600" kern="0" dirty="0" smtClean="0">
                <a:solidFill>
                  <a:srgbClr val="4D4D4D"/>
                </a:solidFill>
              </a:rPr>
              <a:t>, </a:t>
            </a:r>
            <a:r>
              <a:rPr lang="en-US" sz="1600" kern="0" dirty="0" smtClean="0">
                <a:solidFill>
                  <a:srgbClr val="4D4D4D"/>
                </a:solidFill>
              </a:rPr>
              <a:t> 250 </a:t>
            </a:r>
            <a:r>
              <a:rPr lang="ru-RU" sz="1600" kern="0" dirty="0" smtClean="0">
                <a:solidFill>
                  <a:srgbClr val="4D4D4D"/>
                </a:solidFill>
              </a:rPr>
              <a:t>странам и группам</a:t>
            </a:r>
            <a:r>
              <a:rPr lang="en-US" sz="1600" kern="0" dirty="0" smtClean="0">
                <a:solidFill>
                  <a:srgbClr val="4D4D4D"/>
                </a:solidFill>
              </a:rPr>
              <a:t> (</a:t>
            </a:r>
            <a:r>
              <a:rPr lang="ru-RU" sz="1600" kern="0" dirty="0" smtClean="0">
                <a:solidFill>
                  <a:srgbClr val="4D4D4D"/>
                </a:solidFill>
              </a:rPr>
              <a:t>напр.</a:t>
            </a:r>
            <a:r>
              <a:rPr lang="en-US" sz="1600" kern="0" dirty="0" smtClean="0">
                <a:solidFill>
                  <a:srgbClr val="4D4D4D"/>
                </a:solidFill>
              </a:rPr>
              <a:t> EU28, US states</a:t>
            </a:r>
            <a:r>
              <a:rPr lang="en-US" sz="1600" kern="0" dirty="0">
                <a:solidFill>
                  <a:srgbClr val="4D4D4D"/>
                </a:solidFill>
              </a:rPr>
              <a:t>, German </a:t>
            </a:r>
            <a:r>
              <a:rPr lang="en-US" sz="1600" dirty="0" err="1" smtClean="0">
                <a:solidFill>
                  <a:srgbClr val="4D4D4D"/>
                </a:solidFill>
              </a:rPr>
              <a:t>Bundesländer</a:t>
            </a:r>
            <a:r>
              <a:rPr lang="en-US" sz="1600" dirty="0" smtClean="0">
                <a:solidFill>
                  <a:srgbClr val="4D4D4D"/>
                </a:solidFill>
              </a:rPr>
              <a:t>, Russell </a:t>
            </a:r>
            <a:r>
              <a:rPr lang="ru-RU" sz="1600" dirty="0" smtClean="0">
                <a:solidFill>
                  <a:srgbClr val="4D4D4D"/>
                </a:solidFill>
              </a:rPr>
              <a:t>группа и др.</a:t>
            </a:r>
            <a:r>
              <a:rPr lang="en-US" sz="1600" dirty="0" smtClean="0">
                <a:solidFill>
                  <a:srgbClr val="4D4D4D"/>
                </a:solidFill>
              </a:rPr>
              <a:t>)</a:t>
            </a:r>
          </a:p>
          <a:p>
            <a:pPr marL="0" indent="0">
              <a:buNone/>
            </a:pPr>
            <a:endParaRPr lang="en-US" sz="1600" kern="0" dirty="0" smtClean="0">
              <a:solidFill>
                <a:srgbClr val="4D4D4D"/>
              </a:solidFill>
            </a:endParaRPr>
          </a:p>
          <a:p>
            <a:r>
              <a:rPr lang="ru-RU" sz="1600" b="1" u="sng" kern="0" dirty="0" smtClean="0">
                <a:solidFill>
                  <a:srgbClr val="4D4D4D"/>
                </a:solidFill>
              </a:rPr>
              <a:t>Возможность создания любой группировки данных, группы  исследователей, группы по выборке публикаций</a:t>
            </a:r>
            <a:endParaRPr lang="en-US" sz="1600" b="1" u="sng" kern="0" dirty="0" smtClean="0">
              <a:solidFill>
                <a:srgbClr val="4D4D4D"/>
              </a:solidFill>
            </a:endParaRPr>
          </a:p>
          <a:p>
            <a:endParaRPr lang="en-US" sz="2000" kern="0" dirty="0" smtClean="0">
              <a:solidFill>
                <a:srgbClr val="4D4D4D"/>
              </a:solidFill>
            </a:endParaRPr>
          </a:p>
          <a:p>
            <a:pPr>
              <a:buFontTx/>
              <a:buNone/>
            </a:pPr>
            <a:endParaRPr lang="en-US" sz="2000" kern="0" dirty="0" smtClean="0">
              <a:solidFill>
                <a:srgbClr val="4D4D4D"/>
              </a:solidFill>
            </a:endParaRPr>
          </a:p>
          <a:p>
            <a:endParaRPr lang="en-US" sz="2000" kern="0" dirty="0">
              <a:solidFill>
                <a:srgbClr val="4D4D4D"/>
              </a:solidFill>
            </a:endParaRPr>
          </a:p>
        </p:txBody>
      </p:sp>
      <p:sp>
        <p:nvSpPr>
          <p:cNvPr id="10" name="Title 1"/>
          <p:cNvSpPr txBox="1">
            <a:spLocks/>
          </p:cNvSpPr>
          <p:nvPr/>
        </p:nvSpPr>
        <p:spPr bwMode="auto">
          <a:xfrm>
            <a:off x="1322929" y="258941"/>
            <a:ext cx="7772400" cy="7476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en-US" kern="0" dirty="0" smtClean="0"/>
              <a:t>Flexibility</a:t>
            </a:r>
            <a:endParaRPr lang="en-US" kern="0" dirty="0"/>
          </a:p>
        </p:txBody>
      </p:sp>
      <p:sp>
        <p:nvSpPr>
          <p:cNvPr id="8" name="Rounded Rectangle 7"/>
          <p:cNvSpPr/>
          <p:nvPr/>
        </p:nvSpPr>
        <p:spPr bwMode="auto">
          <a:xfrm>
            <a:off x="304799" y="1905000"/>
            <a:ext cx="4522567" cy="441960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sp>
        <p:nvSpPr>
          <p:cNvPr id="17" name="Content Placeholder 2"/>
          <p:cNvSpPr txBox="1">
            <a:spLocks/>
          </p:cNvSpPr>
          <p:nvPr/>
        </p:nvSpPr>
        <p:spPr bwMode="auto">
          <a:xfrm>
            <a:off x="717330" y="2057400"/>
            <a:ext cx="3992782"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Calibri" pitchFamily="34" charset="0"/>
                <a:ea typeface="+mn-ea"/>
                <a:cs typeface="ＭＳ Ｐゴシック"/>
              </a:defRPr>
            </a:lvl1pPr>
            <a:lvl2pPr marL="742950" indent="-285750" algn="l" rtl="0" eaLnBrk="0" fontAlgn="base" hangingPunct="0">
              <a:spcBef>
                <a:spcPct val="20000"/>
              </a:spcBef>
              <a:spcAft>
                <a:spcPct val="0"/>
              </a:spcAft>
              <a:buChar char="–"/>
              <a:defRPr sz="1600" baseline="0">
                <a:solidFill>
                  <a:schemeClr val="tx1"/>
                </a:solidFill>
                <a:latin typeface="Calibri" pitchFamily="34" charset="0"/>
                <a:ea typeface="+mn-ea"/>
                <a:cs typeface="ＭＳ Ｐゴシック"/>
              </a:defRPr>
            </a:lvl2pPr>
            <a:lvl3pPr marL="11430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3pPr>
            <a:lvl4pPr marL="16002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4pPr>
            <a:lvl5pPr marL="2057400" indent="-228600" algn="l" rtl="0" eaLnBrk="0" fontAlgn="base" hangingPunct="0">
              <a:spcBef>
                <a:spcPct val="20000"/>
              </a:spcBef>
              <a:spcAft>
                <a:spcPct val="0"/>
              </a:spcAft>
              <a:buChar char="»"/>
              <a:defRPr sz="1400" baseline="0">
                <a:solidFill>
                  <a:schemeClr val="tx1"/>
                </a:solidFill>
                <a:latin typeface="Calibri" pitchFamily="34" charset="0"/>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Tx/>
              <a:buNone/>
            </a:pPr>
            <a:r>
              <a:rPr lang="ru-RU" sz="1600" b="1" kern="0" dirty="0" smtClean="0">
                <a:solidFill>
                  <a:srgbClr val="006699"/>
                </a:solidFill>
                <a:latin typeface="+mn-lt"/>
              </a:rPr>
              <a:t>Готовые данные</a:t>
            </a:r>
            <a:r>
              <a:rPr lang="en-GB" sz="1600" b="1" kern="0" dirty="0" smtClean="0">
                <a:solidFill>
                  <a:srgbClr val="006699"/>
                </a:solidFill>
                <a:latin typeface="+mn-lt"/>
              </a:rPr>
              <a:t> &amp; </a:t>
            </a:r>
            <a:r>
              <a:rPr lang="ru-RU" sz="1600" b="1" kern="0" dirty="0" smtClean="0">
                <a:solidFill>
                  <a:srgbClr val="006699"/>
                </a:solidFill>
                <a:latin typeface="+mn-lt"/>
              </a:rPr>
              <a:t>Создание своих</a:t>
            </a:r>
            <a:endParaRPr lang="en-GB" sz="1600" kern="0" dirty="0" smtClean="0">
              <a:solidFill>
                <a:srgbClr val="006699"/>
              </a:solidFill>
              <a:latin typeface="+mn-lt"/>
            </a:endParaRPr>
          </a:p>
          <a:p>
            <a:endParaRPr lang="en-GB" sz="1600" kern="0" dirty="0" smtClean="0">
              <a:solidFill>
                <a:srgbClr val="006699"/>
              </a:solidFill>
              <a:latin typeface="+mn-lt"/>
            </a:endParaRPr>
          </a:p>
          <a:p>
            <a:endParaRPr lang="en-US" sz="1600" kern="0" dirty="0">
              <a:solidFill>
                <a:srgbClr val="006699"/>
              </a:solidFill>
              <a:latin typeface="+mn-lt"/>
            </a:endParaRPr>
          </a:p>
        </p:txBody>
      </p:sp>
      <p:sp>
        <p:nvSpPr>
          <p:cNvPr id="14" name="Title 1"/>
          <p:cNvSpPr>
            <a:spLocks noGrp="1"/>
          </p:cNvSpPr>
          <p:nvPr>
            <p:ph type="title"/>
          </p:nvPr>
        </p:nvSpPr>
        <p:spPr>
          <a:xfrm>
            <a:off x="304799" y="497304"/>
            <a:ext cx="8790530" cy="593559"/>
          </a:xfrm>
        </p:spPr>
        <p:txBody>
          <a:bodyPr/>
          <a:lstStyle/>
          <a:p>
            <a:r>
              <a:rPr lang="ru-RU" dirty="0" smtClean="0"/>
              <a:t>Готовое решение с уже созданными объектами/данными и возможностью создавать свои</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98" y="3711081"/>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C:\Users\obai\Desktop\large-icons-ikuko\large-icons-ikuko\icon_publicationset_userdefined_x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60" y="5727286"/>
            <a:ext cx="372413" cy="37241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obai\Desktop\large-icons-ikuko\large-icons-ikuko\icon_researcher_userdefined_x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408" y="5129816"/>
            <a:ext cx="411382" cy="4113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obai\Desktop\large-icons-ikuko\large-icons-ikuko\icon_institute_userdefined_x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408" y="2635617"/>
            <a:ext cx="367563" cy="367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3182" y="2417326"/>
            <a:ext cx="2667000" cy="3754874"/>
          </a:xfrm>
          <a:prstGeom prst="rect">
            <a:avLst/>
          </a:prstGeom>
          <a:noFill/>
        </p:spPr>
        <p:txBody>
          <a:bodyPr wrap="square" rtlCol="0">
            <a:spAutoFit/>
          </a:bodyPr>
          <a:lstStyle/>
          <a:p>
            <a:pPr>
              <a:lnSpc>
                <a:spcPct val="250000"/>
              </a:lnSpc>
            </a:pPr>
            <a:r>
              <a:rPr lang="en-US" sz="1400" dirty="0" smtClean="0"/>
              <a:t>Institutions (+ groups)</a:t>
            </a:r>
          </a:p>
          <a:p>
            <a:pPr>
              <a:lnSpc>
                <a:spcPct val="250000"/>
              </a:lnSpc>
            </a:pPr>
            <a:r>
              <a:rPr lang="en-US" sz="1400" dirty="0" smtClean="0"/>
              <a:t>Countries (+ groups)</a:t>
            </a:r>
          </a:p>
          <a:p>
            <a:pPr>
              <a:lnSpc>
                <a:spcPct val="250000"/>
              </a:lnSpc>
            </a:pPr>
            <a:r>
              <a:rPr lang="en-US" sz="1400" b="1" u="sng" dirty="0" smtClean="0"/>
              <a:t>Research Areas </a:t>
            </a:r>
          </a:p>
          <a:p>
            <a:pPr marL="628650" lvl="1" indent="-171450">
              <a:lnSpc>
                <a:spcPct val="150000"/>
              </a:lnSpc>
              <a:buFont typeface="Arial" panose="020B0604020202020204" pitchFamily="34" charset="0"/>
              <a:buChar char="•"/>
            </a:pPr>
            <a:r>
              <a:rPr lang="en-US" sz="1400" b="1" u="sng" dirty="0" smtClean="0"/>
              <a:t>Search terms</a:t>
            </a:r>
          </a:p>
          <a:p>
            <a:pPr marL="628650" lvl="1" indent="-171450">
              <a:lnSpc>
                <a:spcPct val="150000"/>
              </a:lnSpc>
              <a:buFont typeface="Arial" panose="020B0604020202020204" pitchFamily="34" charset="0"/>
              <a:buChar char="•"/>
            </a:pPr>
            <a:r>
              <a:rPr lang="en-US" sz="1400" b="1" u="sng" dirty="0" smtClean="0"/>
              <a:t>Entities</a:t>
            </a:r>
          </a:p>
          <a:p>
            <a:pPr marL="628650" lvl="1" indent="-171450">
              <a:lnSpc>
                <a:spcPct val="150000"/>
              </a:lnSpc>
              <a:buFont typeface="Arial" panose="020B0604020202020204" pitchFamily="34" charset="0"/>
              <a:buChar char="•"/>
            </a:pPr>
            <a:r>
              <a:rPr lang="en-US" sz="1400" b="1" u="sng" dirty="0" smtClean="0"/>
              <a:t>Competencies</a:t>
            </a:r>
          </a:p>
          <a:p>
            <a:pPr>
              <a:lnSpc>
                <a:spcPct val="250000"/>
              </a:lnSpc>
            </a:pPr>
            <a:r>
              <a:rPr lang="en-US" sz="1400" b="1" u="sng" dirty="0" smtClean="0"/>
              <a:t>Researchers (+ groups)</a:t>
            </a:r>
          </a:p>
          <a:p>
            <a:pPr>
              <a:lnSpc>
                <a:spcPct val="250000"/>
              </a:lnSpc>
            </a:pPr>
            <a:r>
              <a:rPr lang="en-US" sz="1400" b="1" u="sng" dirty="0" smtClean="0"/>
              <a:t>Publication sets (+ groups)</a:t>
            </a:r>
            <a:endParaRPr lang="en-US" sz="1400" b="1" u="sng"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630" y="3124200"/>
            <a:ext cx="5143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0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015162" cy="1504604"/>
          </a:xfrm>
        </p:spPr>
        <p:txBody>
          <a:bodyPr/>
          <a:lstStyle/>
          <a:p>
            <a:r>
              <a:rPr lang="ru-RU" dirty="0" smtClean="0"/>
              <a:t>Создание области исследований (</a:t>
            </a:r>
            <a:r>
              <a:rPr lang="en-US" dirty="0" smtClean="0"/>
              <a:t>Research Areas</a:t>
            </a:r>
            <a:r>
              <a:rPr lang="ru-RU" dirty="0" smtClean="0"/>
              <a:t>)</a:t>
            </a:r>
            <a:endParaRPr lang="en-US" dirty="0"/>
          </a:p>
        </p:txBody>
      </p:sp>
    </p:spTree>
    <p:extLst>
      <p:ext uri="{BB962C8B-B14F-4D97-AF65-F5344CB8AC3E}">
        <p14:creationId xmlns:p14="http://schemas.microsoft.com/office/powerpoint/2010/main" val="410851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15400" cy="418645"/>
          </a:xfrm>
        </p:spPr>
        <p:txBody>
          <a:bodyPr/>
          <a:lstStyle/>
          <a:p>
            <a:r>
              <a:rPr lang="en-US" sz="2000" dirty="0" err="1"/>
              <a:t>SciVal</a:t>
            </a:r>
            <a:r>
              <a:rPr lang="en-US" sz="2000" dirty="0"/>
              <a:t> </a:t>
            </a:r>
            <a:r>
              <a:rPr lang="ru-RU" sz="2000" dirty="0" smtClean="0"/>
              <a:t>единственное решение, которое позволяет создавать собственные области исследований для изучения и мониторинга, которые бы отражали фокусную, именно для вас, тематику</a:t>
            </a:r>
            <a:endParaRPr lang="en-US" sz="2000" dirty="0"/>
          </a:p>
        </p:txBody>
      </p:sp>
      <p:sp>
        <p:nvSpPr>
          <p:cNvPr id="5" name="Rectangle 4"/>
          <p:cNvSpPr/>
          <p:nvPr/>
        </p:nvSpPr>
        <p:spPr>
          <a:xfrm>
            <a:off x="457200" y="1828800"/>
            <a:ext cx="7772400" cy="4801314"/>
          </a:xfrm>
          <a:prstGeom prst="rect">
            <a:avLst/>
          </a:prstGeom>
        </p:spPr>
        <p:txBody>
          <a:bodyPr wrap="square">
            <a:spAutoFit/>
          </a:bodyPr>
          <a:lstStyle/>
          <a:p>
            <a:r>
              <a:rPr lang="en-US" b="1" dirty="0"/>
              <a:t>Research Areas </a:t>
            </a:r>
            <a:r>
              <a:rPr lang="ru-RU" dirty="0" smtClean="0"/>
              <a:t>может представлять собой стратегические приоритеты, развивающиеся направления в исследованиях или любую другую интересную для вас тему основываясь на следующих компонентах, используемых для ее создания</a:t>
            </a:r>
            <a:r>
              <a:rPr lang="en-US" dirty="0" smtClean="0"/>
              <a:t>:</a:t>
            </a:r>
          </a:p>
          <a:p>
            <a:endParaRPr lang="en-US" dirty="0"/>
          </a:p>
          <a:p>
            <a:pPr marL="742950" lvl="1" indent="-285750">
              <a:buFont typeface="Arial" panose="020B0604020202020204" pitchFamily="34" charset="0"/>
              <a:buChar char="•"/>
            </a:pPr>
            <a:r>
              <a:rPr lang="en-US" b="1" dirty="0"/>
              <a:t>Search </a:t>
            </a:r>
            <a:r>
              <a:rPr lang="en-US" b="1" dirty="0" smtClean="0"/>
              <a:t>terms </a:t>
            </a:r>
            <a:r>
              <a:rPr lang="en-US" dirty="0" smtClean="0"/>
              <a:t>– </a:t>
            </a:r>
            <a:r>
              <a:rPr lang="ru-RU" dirty="0" smtClean="0"/>
              <a:t>поиск по публикациям с использованием ключевых слов.</a:t>
            </a:r>
            <a:endParaRPr lang="en-US" sz="8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Entities </a:t>
            </a:r>
            <a:r>
              <a:rPr lang="en-US" dirty="0" smtClean="0"/>
              <a:t>– </a:t>
            </a:r>
            <a:r>
              <a:rPr lang="ru-RU" dirty="0" smtClean="0"/>
              <a:t>выбор и комбинация любых из представленных данных</a:t>
            </a:r>
            <a:endParaRPr lang="en-US" sz="800" dirty="0"/>
          </a:p>
          <a:p>
            <a:pPr marL="1200150" lvl="2" indent="-285750">
              <a:buFont typeface="Courier New" panose="02070309020205020404" pitchFamily="49" charset="0"/>
              <a:buChar char="o"/>
            </a:pPr>
            <a:r>
              <a:rPr lang="en-US" dirty="0"/>
              <a:t>Institutions (+ groups)</a:t>
            </a:r>
            <a:endParaRPr lang="en-US" sz="800" dirty="0"/>
          </a:p>
          <a:p>
            <a:pPr marL="1200150" lvl="2" indent="-285750">
              <a:buFont typeface="Courier New" panose="02070309020205020404" pitchFamily="49" charset="0"/>
              <a:buChar char="o"/>
            </a:pPr>
            <a:r>
              <a:rPr lang="en-US" dirty="0"/>
              <a:t>Countries (+ groups)</a:t>
            </a:r>
            <a:endParaRPr lang="en-US" sz="800" dirty="0"/>
          </a:p>
          <a:p>
            <a:pPr marL="1200150" lvl="2" indent="-285750">
              <a:buFont typeface="Courier New" panose="02070309020205020404" pitchFamily="49" charset="0"/>
              <a:buChar char="o"/>
            </a:pPr>
            <a:r>
              <a:rPr lang="en-US" dirty="0"/>
              <a:t>Journals and journal categories</a:t>
            </a:r>
            <a:endParaRPr lang="en-US" sz="800"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b="1" dirty="0" smtClean="0"/>
              <a:t>Competencies </a:t>
            </a:r>
            <a:r>
              <a:rPr lang="en-US" dirty="0" smtClean="0"/>
              <a:t>– </a:t>
            </a:r>
            <a:r>
              <a:rPr lang="ru-RU" dirty="0" smtClean="0"/>
              <a:t>выбор и комбинация компетенций для любой организации или страны</a:t>
            </a:r>
            <a:endParaRPr lang="en-US" sz="800" dirty="0"/>
          </a:p>
          <a:p>
            <a:endParaRPr lang="en-US" dirty="0"/>
          </a:p>
        </p:txBody>
      </p:sp>
    </p:spTree>
    <p:extLst>
      <p:ext uri="{BB962C8B-B14F-4D97-AF65-F5344CB8AC3E}">
        <p14:creationId xmlns:p14="http://schemas.microsoft.com/office/powerpoint/2010/main" val="106004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281" y="476477"/>
            <a:ext cx="8238319" cy="418645"/>
          </a:xfrm>
        </p:spPr>
        <p:txBody>
          <a:bodyPr/>
          <a:lstStyle/>
          <a:p>
            <a:pPr marL="457200" indent="-457200"/>
            <a:r>
              <a:rPr lang="ru-RU" dirty="0" smtClean="0"/>
              <a:t>Создание исследовательской области</a:t>
            </a:r>
            <a:endParaRPr lang="en-US" dirty="0"/>
          </a:p>
        </p:txBody>
      </p:sp>
      <p:sp>
        <p:nvSpPr>
          <p:cNvPr id="27" name="Rounded Rectangular Callout 26"/>
          <p:cNvSpPr/>
          <p:nvPr/>
        </p:nvSpPr>
        <p:spPr bwMode="auto">
          <a:xfrm>
            <a:off x="4133850" y="1708489"/>
            <a:ext cx="1371600" cy="357710"/>
          </a:xfrm>
          <a:prstGeom prst="wedgeRoundRectCallout">
            <a:avLst>
              <a:gd name="adj1" fmla="val 4520"/>
              <a:gd name="adj2" fmla="val 133979"/>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200" dirty="0" smtClean="0">
                <a:solidFill>
                  <a:schemeClr val="bg1"/>
                </a:solidFill>
                <a:latin typeface="Arial" panose="020B0604020202020204" pitchFamily="34" charset="0"/>
                <a:cs typeface="Arial" panose="020B0604020202020204" pitchFamily="34" charset="0"/>
              </a:rPr>
              <a:t>Search by name</a:t>
            </a:r>
            <a:endParaRPr lang="en-US" sz="12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429000" y="763190"/>
            <a:ext cx="5591175" cy="369332"/>
          </a:xfrm>
          <a:prstGeom prst="rect">
            <a:avLst/>
          </a:prstGeom>
        </p:spPr>
        <p:txBody>
          <a:bodyPr wrap="square">
            <a:spAutoFit/>
          </a:bodyPr>
          <a:lstStyle/>
          <a:p>
            <a:r>
              <a:rPr lang="ru-RU" b="1" dirty="0" smtClean="0"/>
              <a:t>Например, с использованием ключевых слов</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277131"/>
            <a:ext cx="2173878" cy="1775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604" y="1322540"/>
            <a:ext cx="3743127" cy="1730150"/>
          </a:xfrm>
          <a:prstGeom prst="rect">
            <a:avLst/>
          </a:prstGeom>
          <a:ln>
            <a:noFill/>
          </a:ln>
          <a:effectLst>
            <a:outerShdw blurRad="292100" dist="139700" dir="2700000" algn="tl" rotWithShape="0">
              <a:srgbClr val="333333">
                <a:alpha val="65000"/>
              </a:srgbClr>
            </a:outerShdw>
          </a:effec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47" y="3352800"/>
            <a:ext cx="4136028" cy="3297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ular Callout 21"/>
          <p:cNvSpPr/>
          <p:nvPr/>
        </p:nvSpPr>
        <p:spPr bwMode="auto">
          <a:xfrm>
            <a:off x="6629399" y="1275697"/>
            <a:ext cx="2390776" cy="790502"/>
          </a:xfrm>
          <a:prstGeom prst="wedgeRoundRectCallout">
            <a:avLst>
              <a:gd name="adj1" fmla="val -104313"/>
              <a:gd name="adj2" fmla="val 35776"/>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Поиск по ключевым словам (</a:t>
            </a:r>
            <a:r>
              <a:rPr lang="en-US" sz="1200" dirty="0" smtClean="0">
                <a:solidFill>
                  <a:schemeClr val="bg1"/>
                </a:solidFill>
                <a:latin typeface="Arial" panose="020B0604020202020204" pitchFamily="34" charset="0"/>
                <a:cs typeface="Arial" panose="020B0604020202020204" pitchFamily="34" charset="0"/>
              </a:rPr>
              <a:t>keywords</a:t>
            </a:r>
            <a:r>
              <a:rPr lang="ru-RU" sz="1200" dirty="0" smtClean="0">
                <a:solidFill>
                  <a:schemeClr val="bg1"/>
                </a:solidFill>
                <a:latin typeface="Arial" panose="020B0604020202020204" pitchFamily="34" charset="0"/>
                <a:cs typeface="Arial" panose="020B0604020202020204" pitchFamily="34" charset="0"/>
              </a:rPr>
              <a:t>), данным или компетенциям</a:t>
            </a:r>
            <a:endParaRPr lang="en-US" sz="1200" dirty="0">
              <a:solidFill>
                <a:schemeClr val="bg1"/>
              </a:solidFill>
              <a:latin typeface="Arial" panose="020B0604020202020204" pitchFamily="34" charset="0"/>
              <a:cs typeface="Arial" panose="020B0604020202020204" pitchFamily="34" charset="0"/>
            </a:endParaRPr>
          </a:p>
        </p:txBody>
      </p:sp>
      <p:sp>
        <p:nvSpPr>
          <p:cNvPr id="15" name="Rounded Rectangular Callout 14"/>
          <p:cNvSpPr/>
          <p:nvPr/>
        </p:nvSpPr>
        <p:spPr bwMode="auto">
          <a:xfrm>
            <a:off x="3429000" y="3200400"/>
            <a:ext cx="1390650" cy="838200"/>
          </a:xfrm>
          <a:prstGeom prst="wedgeRoundRectCallout">
            <a:avLst>
              <a:gd name="adj1" fmla="val -54709"/>
              <a:gd name="adj2" fmla="val 67787"/>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Использование фильтров для уточнения результатов</a:t>
            </a:r>
            <a:endParaRPr lang="en-US" sz="1200" dirty="0">
              <a:solidFill>
                <a:schemeClr val="bg1"/>
              </a:solidFill>
              <a:latin typeface="Arial" panose="020B0604020202020204" pitchFamily="34" charset="0"/>
              <a:cs typeface="Arial" panose="020B0604020202020204" pitchFamily="34" charset="0"/>
            </a:endParaRPr>
          </a:p>
        </p:txBody>
      </p: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168" y="3619500"/>
            <a:ext cx="3590925" cy="1231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bwMode="auto">
          <a:xfrm>
            <a:off x="6493525" y="5181600"/>
            <a:ext cx="1583675" cy="457200"/>
          </a:xfrm>
          <a:prstGeom prst="wedgeRoundRectCallout">
            <a:avLst>
              <a:gd name="adj1" fmla="val -19706"/>
              <a:gd name="adj2" fmla="val -96533"/>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Даете название и сохраняете</a:t>
            </a:r>
            <a:endParaRPr lang="en-US" sz="1200" dirty="0">
              <a:solidFill>
                <a:schemeClr val="bg1"/>
              </a:solidFill>
              <a:latin typeface="Arial" panose="020B0604020202020204" pitchFamily="34" charset="0"/>
              <a:cs typeface="Arial" panose="020B0604020202020204" pitchFamily="34" charset="0"/>
            </a:endParaRPr>
          </a:p>
        </p:txBody>
      </p:sp>
      <p:cxnSp>
        <p:nvCxnSpPr>
          <p:cNvPr id="5" name="Straight Arrow Connector 4"/>
          <p:cNvCxnSpPr/>
          <p:nvPr/>
        </p:nvCxnSpPr>
        <p:spPr>
          <a:xfrm>
            <a:off x="2671861" y="2066199"/>
            <a:ext cx="4523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671861" y="2819400"/>
            <a:ext cx="452339" cy="2332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822033" y="4235164"/>
            <a:ext cx="2833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ular Callout 15"/>
          <p:cNvSpPr/>
          <p:nvPr/>
        </p:nvSpPr>
        <p:spPr bwMode="auto">
          <a:xfrm>
            <a:off x="1733550" y="1058996"/>
            <a:ext cx="1390650" cy="693603"/>
          </a:xfrm>
          <a:prstGeom prst="wedgeRoundRectCallout">
            <a:avLst>
              <a:gd name="adj1" fmla="val -48486"/>
              <a:gd name="adj2" fmla="val 205573"/>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Выбор</a:t>
            </a:r>
            <a:r>
              <a:rPr lang="en-US" sz="1200" dirty="0" smtClean="0">
                <a:solidFill>
                  <a:schemeClr val="bg1"/>
                </a:solidFill>
                <a:latin typeface="Arial" panose="020B0604020202020204" pitchFamily="34" charset="0"/>
                <a:cs typeface="Arial" panose="020B0604020202020204" pitchFamily="34" charset="0"/>
              </a:rPr>
              <a:t> “Define a new Research Area”</a:t>
            </a:r>
            <a:endParaRPr lang="en-US" sz="1200" dirty="0">
              <a:solidFill>
                <a:schemeClr val="bg1"/>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97746"/>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a:stCxn id="11266" idx="1"/>
          </p:cNvCxnSpPr>
          <p:nvPr/>
        </p:nvCxnSpPr>
        <p:spPr>
          <a:xfrm flipV="1">
            <a:off x="133350" y="2164910"/>
            <a:ext cx="1466850" cy="1"/>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288604" y="2066199"/>
            <a:ext cx="2045396"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603847" y="4099871"/>
            <a:ext cx="843953" cy="800620"/>
          </a:xfrm>
          <a:prstGeom prst="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92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8600" y="1057150"/>
            <a:ext cx="3305175" cy="646331"/>
          </a:xfrm>
          <a:prstGeom prst="rect">
            <a:avLst/>
          </a:prstGeom>
        </p:spPr>
        <p:txBody>
          <a:bodyPr wrap="square">
            <a:spAutoFit/>
          </a:bodyPr>
          <a:lstStyle/>
          <a:p>
            <a:r>
              <a:rPr lang="ru-RU" b="1" dirty="0" smtClean="0"/>
              <a:t>Использования </a:t>
            </a:r>
            <a:r>
              <a:rPr lang="ru-RU" b="1" dirty="0"/>
              <a:t>уже существующих </a:t>
            </a:r>
            <a:r>
              <a:rPr lang="ru-RU" b="1" dirty="0" smtClean="0"/>
              <a:t>категорий</a:t>
            </a:r>
            <a:endParaRPr lang="en-US"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4230963" cy="4633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4302380" cy="4633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543425" y="1066800"/>
            <a:ext cx="4067175" cy="646331"/>
          </a:xfrm>
          <a:prstGeom prst="rect">
            <a:avLst/>
          </a:prstGeom>
        </p:spPr>
        <p:txBody>
          <a:bodyPr wrap="square">
            <a:spAutoFit/>
          </a:bodyPr>
          <a:lstStyle/>
          <a:p>
            <a:r>
              <a:rPr lang="ru-RU" b="1" dirty="0" smtClean="0"/>
              <a:t>Использования компетенций любой организации или страны</a:t>
            </a:r>
            <a:endParaRPr lang="en-US" b="1" dirty="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7746"/>
            <a:ext cx="411382" cy="34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753281" y="476477"/>
            <a:ext cx="8238319" cy="418645"/>
          </a:xfrm>
        </p:spPr>
        <p:txBody>
          <a:bodyPr/>
          <a:lstStyle/>
          <a:p>
            <a:pPr marL="457200" indent="-457200"/>
            <a:r>
              <a:rPr lang="ru-RU" dirty="0" smtClean="0"/>
              <a:t>Создание исследовательской области на основе:</a:t>
            </a:r>
            <a:endParaRPr lang="en-US" dirty="0"/>
          </a:p>
        </p:txBody>
      </p:sp>
      <p:sp>
        <p:nvSpPr>
          <p:cNvPr id="2" name="Rounded Rectangle 1"/>
          <p:cNvSpPr/>
          <p:nvPr/>
        </p:nvSpPr>
        <p:spPr>
          <a:xfrm>
            <a:off x="1371600" y="1752600"/>
            <a:ext cx="972481" cy="381000"/>
          </a:xfrm>
          <a:prstGeom prst="round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ounded Rectangle 10"/>
          <p:cNvSpPr/>
          <p:nvPr/>
        </p:nvSpPr>
        <p:spPr>
          <a:xfrm>
            <a:off x="6720986" y="1757718"/>
            <a:ext cx="1280014" cy="381000"/>
          </a:xfrm>
          <a:prstGeom prst="roundRect">
            <a:avLst/>
          </a:prstGeom>
          <a:noFill/>
          <a:ln w="38100">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81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a:t>Д</a:t>
            </a:r>
            <a:r>
              <a:rPr lang="ru-RU" dirty="0" smtClean="0"/>
              <a:t>анные</a:t>
            </a:r>
            <a:r>
              <a:rPr lang="en-US" dirty="0" smtClean="0"/>
              <a:t> SciVal</a:t>
            </a:r>
            <a:endParaRPr lang="en-US" dirty="0"/>
          </a:p>
        </p:txBody>
      </p:sp>
    </p:spTree>
    <p:extLst>
      <p:ext uri="{BB962C8B-B14F-4D97-AF65-F5344CB8AC3E}">
        <p14:creationId xmlns:p14="http://schemas.microsoft.com/office/powerpoint/2010/main" val="1093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kshonakg\Desktop\11-05-2016 16-11-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295400"/>
            <a:ext cx="8181975"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ru-RU" dirty="0" smtClean="0"/>
              <a:t>Анализ по самостоятельно созданной предметной области</a:t>
            </a:r>
            <a:endParaRPr lang="en-US" dirty="0"/>
          </a:p>
        </p:txBody>
      </p:sp>
      <p:cxnSp>
        <p:nvCxnSpPr>
          <p:cNvPr id="4" name="Straight Connector 3"/>
          <p:cNvCxnSpPr/>
          <p:nvPr/>
        </p:nvCxnSpPr>
        <p:spPr>
          <a:xfrm>
            <a:off x="381000" y="2895600"/>
            <a:ext cx="1676400"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98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kshonakg\Desktop\11-05-2016 16-14-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611615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yakshonakg\Desktop\26-02-2015 21-0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95674"/>
            <a:ext cx="4705107" cy="3362325"/>
          </a:xfrm>
          <a:prstGeom prst="rect">
            <a:avLst/>
          </a:prstGeom>
          <a:noFill/>
          <a:ln>
            <a:solidFill>
              <a:srgbClr val="007398"/>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770728" y="1066800"/>
            <a:ext cx="3352800" cy="5355312"/>
          </a:xfrm>
          <a:prstGeom prst="rect">
            <a:avLst/>
          </a:prstGeom>
          <a:solidFill>
            <a:schemeClr val="bg1"/>
          </a:solidFill>
        </p:spPr>
        <p:txBody>
          <a:bodyPr wrap="square">
            <a:spAutoFit/>
          </a:bodyPr>
          <a:lstStyle/>
          <a:p>
            <a:r>
              <a:rPr lang="ru-RU" dirty="0" smtClean="0"/>
              <a:t>Уникальная возможность создавать любую исследовательскую область (набор публикаций на основе ключевых слов, или принадлежащих конкретной организации или на основе компетенций любой организации и </a:t>
            </a:r>
            <a:r>
              <a:rPr lang="ru-RU" dirty="0" err="1" smtClean="0"/>
              <a:t>тп</a:t>
            </a:r>
            <a:r>
              <a:rPr lang="ru-RU" dirty="0" smtClean="0"/>
              <a:t>) позволяет </a:t>
            </a:r>
            <a:r>
              <a:rPr lang="en-US" dirty="0" smtClean="0"/>
              <a:t> </a:t>
            </a:r>
            <a:r>
              <a:rPr lang="ru-RU" dirty="0" smtClean="0"/>
              <a:t>не только проанализировать эту область, но и изучить тренды, сравнить ее по метрикам с другими областями и найти потенциальных партнеров для сотрудничества именно по данной исследовательской области!</a:t>
            </a:r>
            <a:endParaRPr lang="en-US" dirty="0" smtClean="0"/>
          </a:p>
          <a:p>
            <a:endParaRPr lang="en-US" dirty="0"/>
          </a:p>
        </p:txBody>
      </p:sp>
    </p:spTree>
    <p:extLst>
      <p:ext uri="{BB962C8B-B14F-4D97-AF65-F5344CB8AC3E}">
        <p14:creationId xmlns:p14="http://schemas.microsoft.com/office/powerpoint/2010/main" val="5641963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Потенциал сотрудничества по созданной области исследований</a:t>
            </a:r>
            <a:endParaRPr lang="en-US" dirty="0"/>
          </a:p>
        </p:txBody>
      </p:sp>
      <p:pic>
        <p:nvPicPr>
          <p:cNvPr id="3" name="Picture 2" descr="C:\Users\yakshonakg\Desktop\11-05-2016 16-17-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8961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017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Анализ на основе отдельных публикаций: </a:t>
            </a:r>
            <a:r>
              <a:rPr lang="en-GB" dirty="0" smtClean="0"/>
              <a:t>Import</a:t>
            </a:r>
            <a:endParaRPr lang="en-US" dirty="0"/>
          </a:p>
        </p:txBody>
      </p:sp>
    </p:spTree>
    <p:extLst>
      <p:ext uri="{BB962C8B-B14F-4D97-AF65-F5344CB8AC3E}">
        <p14:creationId xmlns:p14="http://schemas.microsoft.com/office/powerpoint/2010/main" val="298784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 </a:t>
            </a:r>
            <a:r>
              <a:rPr lang="ru-RU" dirty="0" smtClean="0"/>
              <a:t>и создание </a:t>
            </a:r>
            <a:r>
              <a:rPr lang="en-GB" dirty="0" smtClean="0"/>
              <a:t>Publication Set</a:t>
            </a:r>
            <a:endParaRPr lang="en-US" dirty="0"/>
          </a:p>
        </p:txBody>
      </p:sp>
      <p:sp>
        <p:nvSpPr>
          <p:cNvPr id="3" name="Rectangle 2"/>
          <p:cNvSpPr/>
          <p:nvPr/>
        </p:nvSpPr>
        <p:spPr>
          <a:xfrm>
            <a:off x="4334301" y="1066800"/>
            <a:ext cx="4800600" cy="3693319"/>
          </a:xfrm>
          <a:prstGeom prst="rect">
            <a:avLst/>
          </a:prstGeom>
        </p:spPr>
        <p:txBody>
          <a:bodyPr wrap="square">
            <a:spAutoFit/>
          </a:bodyPr>
          <a:lstStyle/>
          <a:p>
            <a:r>
              <a:rPr lang="ru-RU" dirty="0"/>
              <a:t>При создании Набора публикаций (</a:t>
            </a:r>
            <a:r>
              <a:rPr lang="en-GB" dirty="0"/>
              <a:t>Publication Set </a:t>
            </a:r>
            <a:r>
              <a:rPr lang="ru-RU" dirty="0"/>
              <a:t>– на основании </a:t>
            </a:r>
            <a:r>
              <a:rPr lang="en-GB" dirty="0"/>
              <a:t>EID</a:t>
            </a:r>
            <a:r>
              <a:rPr lang="ru-RU" dirty="0"/>
              <a:t>) или Группы авторов (</a:t>
            </a:r>
            <a:r>
              <a:rPr lang="en-GB" dirty="0"/>
              <a:t>Researchers Group </a:t>
            </a:r>
            <a:r>
              <a:rPr lang="ru-RU" dirty="0"/>
              <a:t>– на основании </a:t>
            </a:r>
            <a:r>
              <a:rPr lang="en-GB" dirty="0"/>
              <a:t>AU</a:t>
            </a:r>
            <a:r>
              <a:rPr lang="ru-RU" dirty="0"/>
              <a:t>-</a:t>
            </a:r>
            <a:r>
              <a:rPr lang="en-GB" dirty="0"/>
              <a:t>ID</a:t>
            </a:r>
            <a:r>
              <a:rPr lang="ru-RU" dirty="0"/>
              <a:t>) </a:t>
            </a:r>
            <a:endParaRPr lang="en-US" dirty="0"/>
          </a:p>
          <a:p>
            <a:r>
              <a:rPr lang="ru-RU" dirty="0"/>
              <a:t>в </a:t>
            </a:r>
            <a:r>
              <a:rPr lang="en-GB" dirty="0" err="1"/>
              <a:t>SciVal</a:t>
            </a:r>
            <a:r>
              <a:rPr lang="en-GB" dirty="0"/>
              <a:t> </a:t>
            </a:r>
            <a:r>
              <a:rPr lang="ru-RU" dirty="0"/>
              <a:t>путем загрузки файла в формате </a:t>
            </a:r>
            <a:r>
              <a:rPr lang="en-GB" dirty="0"/>
              <a:t>txt</a:t>
            </a:r>
            <a:r>
              <a:rPr lang="ru-RU" dirty="0"/>
              <a:t>, обратите внимание на кодировку этого файла</a:t>
            </a:r>
            <a:r>
              <a:rPr lang="ru-RU" dirty="0" smtClean="0"/>
              <a:t>:</a:t>
            </a:r>
            <a:r>
              <a:rPr lang="en-GB" dirty="0" smtClean="0"/>
              <a:t> </a:t>
            </a:r>
            <a:r>
              <a:rPr lang="ru-RU" dirty="0" smtClean="0"/>
              <a:t>она </a:t>
            </a:r>
            <a:r>
              <a:rPr lang="ru-RU" dirty="0"/>
              <a:t>должна быть </a:t>
            </a:r>
            <a:r>
              <a:rPr lang="en-GB" dirty="0" smtClean="0"/>
              <a:t>ANSI</a:t>
            </a:r>
            <a:r>
              <a:rPr lang="ru-RU" dirty="0" smtClean="0"/>
              <a:t>.</a:t>
            </a:r>
            <a:endParaRPr lang="en-US" dirty="0"/>
          </a:p>
          <a:p>
            <a:r>
              <a:rPr lang="ru-RU" dirty="0"/>
              <a:t>После подготовки файла для загрузки, вы можете перейти в </a:t>
            </a:r>
            <a:r>
              <a:rPr lang="en-GB" dirty="0" err="1"/>
              <a:t>SciVal</a:t>
            </a:r>
            <a:r>
              <a:rPr lang="ru-RU" dirty="0"/>
              <a:t>: закладка </a:t>
            </a:r>
            <a:r>
              <a:rPr lang="ru-RU" dirty="0" err="1"/>
              <a:t>My</a:t>
            </a:r>
            <a:r>
              <a:rPr lang="ru-RU" dirty="0"/>
              <a:t> </a:t>
            </a:r>
            <a:r>
              <a:rPr lang="ru-RU" dirty="0" err="1"/>
              <a:t>SciVal</a:t>
            </a:r>
            <a:r>
              <a:rPr lang="ru-RU" dirty="0"/>
              <a:t> – </a:t>
            </a:r>
            <a:r>
              <a:rPr lang="ru-RU" dirty="0" err="1"/>
              <a:t>Publication</a:t>
            </a:r>
            <a:r>
              <a:rPr lang="ru-RU" dirty="0"/>
              <a:t> </a:t>
            </a:r>
            <a:r>
              <a:rPr lang="ru-RU" dirty="0" err="1"/>
              <a:t>Sets</a:t>
            </a:r>
            <a:r>
              <a:rPr lang="ru-RU" dirty="0"/>
              <a:t> – </a:t>
            </a:r>
            <a:r>
              <a:rPr lang="ru-RU" dirty="0" err="1"/>
              <a:t>Define</a:t>
            </a:r>
            <a:r>
              <a:rPr lang="ru-RU" dirty="0"/>
              <a:t> a </a:t>
            </a:r>
            <a:r>
              <a:rPr lang="ru-RU" dirty="0" err="1"/>
              <a:t>new</a:t>
            </a:r>
            <a:r>
              <a:rPr lang="ru-RU" dirty="0"/>
              <a:t> </a:t>
            </a:r>
            <a:r>
              <a:rPr lang="ru-RU" dirty="0" err="1"/>
              <a:t>entity</a:t>
            </a:r>
            <a:r>
              <a:rPr lang="ru-RU" dirty="0"/>
              <a:t> – </a:t>
            </a:r>
            <a:r>
              <a:rPr lang="ru-RU" dirty="0" err="1"/>
              <a:t>Import</a:t>
            </a:r>
            <a:r>
              <a:rPr lang="ru-RU" dirty="0"/>
              <a:t> </a:t>
            </a:r>
            <a:r>
              <a:rPr lang="ru-RU" dirty="0" err="1"/>
              <a:t>Publication</a:t>
            </a:r>
            <a:r>
              <a:rPr lang="ru-RU" dirty="0"/>
              <a:t> </a:t>
            </a:r>
            <a:r>
              <a:rPr lang="ru-RU" dirty="0" err="1" smtClean="0"/>
              <a:t>Set</a:t>
            </a:r>
            <a:r>
              <a:rPr lang="ru-RU" dirty="0" smtClean="0"/>
              <a:t> </a:t>
            </a:r>
            <a:r>
              <a:rPr lang="ru-RU" dirty="0"/>
              <a:t>и загрузить подготовленный файл. Дать имя этой выборке и сохранить.</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191000" cy="298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01" y="5037118"/>
            <a:ext cx="7543800" cy="1716722"/>
          </a:xfrm>
          <a:prstGeom prst="rect">
            <a:avLst/>
          </a:prstGeom>
          <a:noFill/>
          <a:ln w="28575">
            <a:solidFill>
              <a:srgbClr val="00739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783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Импорт данных из </a:t>
            </a:r>
            <a:r>
              <a:rPr lang="en-GB" dirty="0" smtClean="0"/>
              <a:t>Scopus </a:t>
            </a:r>
            <a:r>
              <a:rPr lang="ru-RU" dirty="0" smtClean="0"/>
              <a:t>через </a:t>
            </a:r>
            <a:r>
              <a:rPr lang="en-GB" dirty="0" smtClean="0"/>
              <a:t>My List (1)</a:t>
            </a:r>
            <a:endParaRPr lang="en-US" dirty="0"/>
          </a:p>
        </p:txBody>
      </p:sp>
      <p:pic>
        <p:nvPicPr>
          <p:cNvPr id="4098" name="Picture 2" descr="C:\Users\yakshonakg\Desktop\25-04-2015 22-20-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0" y="1431539"/>
            <a:ext cx="9114430" cy="542646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09800" y="3124200"/>
            <a:ext cx="3810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7239000" y="4038600"/>
            <a:ext cx="8382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9218" name="Picture 2" descr="C:\Users\yakshonakg\Desktop\20-03-2016 22-4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0" y="2514600"/>
            <a:ext cx="4313830" cy="39877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00400" y="1905000"/>
            <a:ext cx="1295400" cy="609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165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8238319" cy="418645"/>
          </a:xfrm>
        </p:spPr>
        <p:txBody>
          <a:bodyPr/>
          <a:lstStyle/>
          <a:p>
            <a:r>
              <a:rPr lang="ru-RU" dirty="0" smtClean="0"/>
              <a:t>Импорт данных из </a:t>
            </a:r>
            <a:r>
              <a:rPr lang="en-GB" dirty="0" smtClean="0"/>
              <a:t>Scopus </a:t>
            </a:r>
            <a:r>
              <a:rPr lang="ru-RU" dirty="0" smtClean="0"/>
              <a:t>через </a:t>
            </a:r>
            <a:r>
              <a:rPr lang="en-GB" dirty="0" smtClean="0"/>
              <a:t>My List (2)</a:t>
            </a:r>
            <a:endParaRPr lang="en-US" dirty="0"/>
          </a:p>
        </p:txBody>
      </p:sp>
      <p:pic>
        <p:nvPicPr>
          <p:cNvPr id="5122" name="Picture 2" descr="C:\Users\yakshonakg\Desktop\25-04-2015 22-25-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9" y="1309146"/>
            <a:ext cx="8296772" cy="5548853"/>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438400" y="3048000"/>
            <a:ext cx="4572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ounded Rectangle 5"/>
          <p:cNvSpPr/>
          <p:nvPr/>
        </p:nvSpPr>
        <p:spPr>
          <a:xfrm>
            <a:off x="3429000" y="1828800"/>
            <a:ext cx="1752600" cy="609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ounded Rectangle 6"/>
          <p:cNvSpPr/>
          <p:nvPr/>
        </p:nvSpPr>
        <p:spPr>
          <a:xfrm>
            <a:off x="3048000" y="2743200"/>
            <a:ext cx="16764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 name="Picture 2" descr="C:\Users\yakshonakg\Desktop\25-04-2015 22-27-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86200"/>
            <a:ext cx="3893439" cy="2645818"/>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8238319" cy="418645"/>
          </a:xfrm>
        </p:spPr>
        <p:txBody>
          <a:bodyPr/>
          <a:lstStyle/>
          <a:p>
            <a:r>
              <a:rPr lang="ru-RU" dirty="0" smtClean="0"/>
              <a:t>Импорт данных из </a:t>
            </a:r>
            <a:r>
              <a:rPr lang="en-GB" dirty="0" smtClean="0"/>
              <a:t>Scopus </a:t>
            </a:r>
            <a:r>
              <a:rPr lang="ru-RU" dirty="0" smtClean="0"/>
              <a:t>через </a:t>
            </a:r>
            <a:r>
              <a:rPr lang="en-GB" dirty="0" smtClean="0"/>
              <a:t>My List (3)</a:t>
            </a:r>
            <a:endParaRPr lang="en-US" dirty="0"/>
          </a:p>
        </p:txBody>
      </p:sp>
      <p:pic>
        <p:nvPicPr>
          <p:cNvPr id="6147" name="Picture 3" descr="C:\Users\yakshonakg\Desktop\25-04-2015 22-3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1"/>
            <a:ext cx="3886899" cy="2438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6148" name="Picture 4" descr="C:\Users\yakshonakg\Desktop\25-04-2015 22-33-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818" y="3505200"/>
            <a:ext cx="7924800" cy="277851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302018" y="1676400"/>
            <a:ext cx="4689582" cy="923330"/>
          </a:xfrm>
          <a:prstGeom prst="rect">
            <a:avLst/>
          </a:prstGeom>
        </p:spPr>
        <p:txBody>
          <a:bodyPr wrap="square">
            <a:spAutoFit/>
          </a:bodyPr>
          <a:lstStyle/>
          <a:p>
            <a:r>
              <a:rPr lang="ru-RU" dirty="0"/>
              <a:t>При </a:t>
            </a:r>
            <a:r>
              <a:rPr lang="ru-RU" dirty="0" smtClean="0"/>
              <a:t>импорте данных, созданный набор публикаций появляется в </a:t>
            </a:r>
            <a:r>
              <a:rPr lang="en-GB" dirty="0" err="1" smtClean="0"/>
              <a:t>SciVal</a:t>
            </a:r>
            <a:r>
              <a:rPr lang="en-GB" dirty="0" smtClean="0"/>
              <a:t> </a:t>
            </a:r>
            <a:r>
              <a:rPr lang="ru-RU" dirty="0" smtClean="0"/>
              <a:t>в разделе </a:t>
            </a:r>
            <a:r>
              <a:rPr lang="en-GB" dirty="0" smtClean="0"/>
              <a:t>Publication Set</a:t>
            </a:r>
            <a:endParaRPr lang="en-US" dirty="0"/>
          </a:p>
        </p:txBody>
      </p:sp>
    </p:spTree>
    <p:extLst>
      <p:ext uri="{BB962C8B-B14F-4D97-AF65-F5344CB8AC3E}">
        <p14:creationId xmlns:p14="http://schemas.microsoft.com/office/powerpoint/2010/main" val="2670237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04" y="838200"/>
            <a:ext cx="8238319" cy="418645"/>
          </a:xfrm>
        </p:spPr>
        <p:txBody>
          <a:bodyPr/>
          <a:lstStyle/>
          <a:p>
            <a:r>
              <a:rPr lang="ru-RU" dirty="0" smtClean="0"/>
              <a:t>Полноценный анализ выборки публикаций</a:t>
            </a:r>
            <a:r>
              <a:rPr lang="en-GB" dirty="0" smtClean="0"/>
              <a:t> </a:t>
            </a:r>
            <a:r>
              <a:rPr lang="ru-RU" dirty="0" smtClean="0"/>
              <a:t>в модулях </a:t>
            </a:r>
            <a:r>
              <a:rPr lang="en-GB" dirty="0" smtClean="0"/>
              <a:t>Overview, Benchmarking, Trends</a:t>
            </a:r>
            <a:endParaRPr lang="en-US" dirty="0"/>
          </a:p>
        </p:txBody>
      </p:sp>
      <p:pic>
        <p:nvPicPr>
          <p:cNvPr id="7170" name="Picture 2" descr="C:\Users\yakshonakg\Desktop\25-04-2015 22-39-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70" y="1828800"/>
            <a:ext cx="8740230" cy="44760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yakshonakg\Desktop\25-04-2015 22-4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 y="1676400"/>
            <a:ext cx="897226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0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Исследователи и группы исследователей</a:t>
            </a:r>
            <a:endParaRPr lang="en-US" dirty="0"/>
          </a:p>
        </p:txBody>
      </p:sp>
    </p:spTree>
    <p:extLst>
      <p:ext uri="{BB962C8B-B14F-4D97-AF65-F5344CB8AC3E}">
        <p14:creationId xmlns:p14="http://schemas.microsoft.com/office/powerpoint/2010/main" val="142273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16"/>
          <p:cNvSpPr txBox="1">
            <a:spLocks noChangeArrowheads="1"/>
          </p:cNvSpPr>
          <p:nvPr/>
        </p:nvSpPr>
        <p:spPr bwMode="auto">
          <a:xfrm>
            <a:off x="420690" y="43459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itchFamily="34" charset="0"/>
                <a:ea typeface="ＭＳ Ｐゴシック" pitchFamily="50" charset="-128"/>
              </a:defRPr>
            </a:lvl1pPr>
            <a:lvl2pPr marL="74295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fontAlgn="auto">
              <a:spcBef>
                <a:spcPts val="0"/>
              </a:spcBef>
              <a:spcAft>
                <a:spcPts val="0"/>
              </a:spcAft>
            </a:pPr>
            <a:r>
              <a:rPr lang="en-US" b="1" baseline="0" dirty="0" err="1" smtClean="0">
                <a:solidFill>
                  <a:srgbClr val="007398"/>
                </a:solidFill>
                <a:cs typeface="Arial" pitchFamily="34" charset="0"/>
              </a:rPr>
              <a:t>SciVal</a:t>
            </a:r>
            <a:r>
              <a:rPr lang="en-US" b="1" baseline="0" dirty="0" smtClean="0">
                <a:solidFill>
                  <a:srgbClr val="007398"/>
                </a:solidFill>
                <a:cs typeface="Arial" pitchFamily="34" charset="0"/>
              </a:rPr>
              <a:t> </a:t>
            </a:r>
            <a:r>
              <a:rPr lang="ru-RU" b="1" baseline="0" dirty="0" smtClean="0">
                <a:solidFill>
                  <a:srgbClr val="007398"/>
                </a:solidFill>
                <a:cs typeface="Arial" pitchFamily="34" charset="0"/>
              </a:rPr>
              <a:t>анализирует данные </a:t>
            </a:r>
            <a:r>
              <a:rPr lang="en-US" b="1" baseline="0" dirty="0" smtClean="0">
                <a:solidFill>
                  <a:srgbClr val="007398"/>
                </a:solidFill>
                <a:cs typeface="Arial" pitchFamily="34" charset="0"/>
              </a:rPr>
              <a:t>Scopus</a:t>
            </a:r>
            <a:r>
              <a:rPr lang="en-US" sz="1600" b="1" baseline="30000" dirty="0">
                <a:solidFill>
                  <a:srgbClr val="007398"/>
                </a:solidFill>
                <a:cs typeface="Arial" pitchFamily="34" charset="0"/>
              </a:rPr>
              <a:t>®</a:t>
            </a:r>
            <a:endParaRPr lang="en-US" b="1" baseline="0" dirty="0">
              <a:solidFill>
                <a:srgbClr val="007398"/>
              </a:solidFill>
              <a:cs typeface="Arial" pitchFamily="34" charset="0"/>
            </a:endParaRPr>
          </a:p>
        </p:txBody>
      </p:sp>
      <p:sp>
        <p:nvSpPr>
          <p:cNvPr id="159750" name="Text Box 25"/>
          <p:cNvSpPr txBox="1">
            <a:spLocks noChangeArrowheads="1"/>
          </p:cNvSpPr>
          <p:nvPr/>
        </p:nvSpPr>
        <p:spPr bwMode="auto">
          <a:xfrm>
            <a:off x="4060853" y="426214"/>
            <a:ext cx="4865687" cy="598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baseline="-25000">
                <a:solidFill>
                  <a:schemeClr val="tx1"/>
                </a:solidFill>
                <a:latin typeface="Arial" pitchFamily="34" charset="0"/>
                <a:ea typeface="ＭＳ Ｐゴシック" pitchFamily="50" charset="-128"/>
              </a:defRPr>
            </a:lvl1pPr>
            <a:lvl2pPr marL="1028700" indent="-285750" eaLnBrk="0" hangingPunct="0">
              <a:defRPr sz="2400" baseline="-25000">
                <a:solidFill>
                  <a:schemeClr val="tx1"/>
                </a:solidFill>
                <a:latin typeface="Arial" pitchFamily="34" charset="0"/>
                <a:ea typeface="ＭＳ Ｐゴシック" pitchFamily="50" charset="-128"/>
              </a:defRPr>
            </a:lvl2pPr>
            <a:lvl3pPr marL="1143000" indent="-228600" eaLnBrk="0" hangingPunct="0">
              <a:defRPr sz="2400" baseline="-25000">
                <a:solidFill>
                  <a:schemeClr val="tx1"/>
                </a:solidFill>
                <a:latin typeface="Arial" pitchFamily="34" charset="0"/>
                <a:ea typeface="ＭＳ Ｐゴシック" pitchFamily="50" charset="-128"/>
              </a:defRPr>
            </a:lvl3pPr>
            <a:lvl4pPr marL="1600200" indent="-228600" eaLnBrk="0" hangingPunct="0">
              <a:defRPr sz="2400" baseline="-25000">
                <a:solidFill>
                  <a:schemeClr val="tx1"/>
                </a:solidFill>
                <a:latin typeface="Arial" pitchFamily="34" charset="0"/>
                <a:ea typeface="ＭＳ Ｐゴシック" pitchFamily="50" charset="-128"/>
              </a:defRPr>
            </a:lvl4pPr>
            <a:lvl5pPr marL="2057400" indent="-228600" eaLnBrk="0" hangingPunct="0">
              <a:defRPr sz="2400" baseline="-250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50" charset="-128"/>
              </a:defRPr>
            </a:lvl9pPr>
          </a:lstStyle>
          <a:p>
            <a:pPr fontAlgn="auto">
              <a:spcBef>
                <a:spcPct val="50000"/>
              </a:spcBef>
              <a:spcAft>
                <a:spcPts val="0"/>
              </a:spcAft>
              <a:buClr>
                <a:srgbClr val="046799"/>
              </a:buClr>
              <a:buFont typeface="Arial" pitchFamily="34" charset="0"/>
              <a:buChar char="•"/>
            </a:pPr>
            <a:r>
              <a:rPr lang="ru-RU" altLang="ja-JP" sz="1400" baseline="0" dirty="0" smtClean="0">
                <a:solidFill>
                  <a:srgbClr val="474746"/>
                </a:solidFill>
              </a:rPr>
              <a:t>Крупнейшая реферативно-аналитическая база данных с </a:t>
            </a:r>
            <a:r>
              <a:rPr lang="en-US" altLang="ja-JP" sz="1400" b="1" baseline="0" dirty="0" smtClean="0">
                <a:solidFill>
                  <a:srgbClr val="474746"/>
                </a:solidFill>
              </a:rPr>
              <a:t>6</a:t>
            </a:r>
            <a:r>
              <a:rPr lang="ru-RU" altLang="ja-JP" sz="1400" b="1" baseline="0" dirty="0" smtClean="0">
                <a:solidFill>
                  <a:srgbClr val="474746"/>
                </a:solidFill>
              </a:rPr>
              <a:t>1</a:t>
            </a:r>
            <a:r>
              <a:rPr lang="en-US" altLang="ja-JP" sz="1400" b="1" baseline="0" dirty="0" smtClean="0">
                <a:solidFill>
                  <a:srgbClr val="474746"/>
                </a:solidFill>
              </a:rPr>
              <a:t> </a:t>
            </a:r>
            <a:r>
              <a:rPr lang="ru-RU" altLang="ja-JP" sz="1400" b="1" baseline="0" dirty="0" smtClean="0">
                <a:solidFill>
                  <a:srgbClr val="474746"/>
                </a:solidFill>
              </a:rPr>
              <a:t>млн. </a:t>
            </a:r>
            <a:r>
              <a:rPr lang="ru-RU" altLang="ja-JP" sz="1400" baseline="0" dirty="0" smtClean="0">
                <a:solidFill>
                  <a:srgbClr val="474746"/>
                </a:solidFill>
              </a:rPr>
              <a:t>записей</a:t>
            </a: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Ежедневное обновление</a:t>
            </a:r>
            <a:r>
              <a:rPr lang="en-US" sz="1400" baseline="0" dirty="0" smtClean="0">
                <a:solidFill>
                  <a:srgbClr val="474746"/>
                </a:solidFill>
              </a:rPr>
              <a:t>:</a:t>
            </a:r>
            <a:endParaRPr lang="en-US" sz="1400" baseline="0" dirty="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21,</a:t>
            </a:r>
            <a:r>
              <a:rPr lang="ru-RU" sz="1200" b="1" baseline="0" dirty="0" smtClean="0">
                <a:solidFill>
                  <a:srgbClr val="474746"/>
                </a:solidFill>
              </a:rPr>
              <a:t>912</a:t>
            </a:r>
            <a:r>
              <a:rPr lang="en-US" sz="1200" b="1" baseline="0" dirty="0" smtClean="0">
                <a:solidFill>
                  <a:srgbClr val="474746"/>
                </a:solidFill>
              </a:rPr>
              <a:t> </a:t>
            </a:r>
            <a:r>
              <a:rPr lang="ru-RU" sz="1200" b="1" baseline="0" dirty="0" smtClean="0">
                <a:solidFill>
                  <a:srgbClr val="474746"/>
                </a:solidFill>
              </a:rPr>
              <a:t>изданий от </a:t>
            </a:r>
            <a:r>
              <a:rPr lang="en-US" sz="1200" baseline="0" dirty="0" smtClean="0">
                <a:solidFill>
                  <a:srgbClr val="474746"/>
                </a:solidFill>
              </a:rPr>
              <a:t> </a:t>
            </a:r>
            <a:r>
              <a:rPr lang="en-US" sz="1200" b="1" baseline="0" dirty="0">
                <a:solidFill>
                  <a:srgbClr val="474746"/>
                </a:solidFill>
              </a:rPr>
              <a:t>5,000 </a:t>
            </a:r>
            <a:r>
              <a:rPr lang="ru-RU" sz="1200" b="1" baseline="0" dirty="0" smtClean="0">
                <a:solidFill>
                  <a:srgbClr val="474746"/>
                </a:solidFill>
              </a:rPr>
              <a:t>международных издательств </a:t>
            </a:r>
            <a:r>
              <a:rPr lang="en-US" sz="1200" baseline="0" dirty="0">
                <a:solidFill>
                  <a:srgbClr val="474746"/>
                </a:solidFill>
              </a:rPr>
              <a:t>(</a:t>
            </a:r>
            <a:r>
              <a:rPr lang="ru-RU" sz="1200" baseline="0" dirty="0">
                <a:solidFill>
                  <a:srgbClr val="474746"/>
                </a:solidFill>
              </a:rPr>
              <a:t>вкл. </a:t>
            </a:r>
            <a:r>
              <a:rPr lang="en-US" sz="1200" baseline="0" dirty="0">
                <a:solidFill>
                  <a:srgbClr val="474746"/>
                </a:solidFill>
              </a:rPr>
              <a:t>2,800 </a:t>
            </a:r>
            <a:r>
              <a:rPr lang="ru-RU" sz="1200" baseline="0" dirty="0">
                <a:solidFill>
                  <a:srgbClr val="474746"/>
                </a:solidFill>
              </a:rPr>
              <a:t>журналов </a:t>
            </a:r>
            <a:r>
              <a:rPr lang="en-GB" sz="1200" baseline="0" dirty="0">
                <a:solidFill>
                  <a:srgbClr val="474746"/>
                </a:solidFill>
              </a:rPr>
              <a:t>open access</a:t>
            </a:r>
            <a:r>
              <a:rPr lang="en-US" sz="1200" baseline="0" dirty="0">
                <a:solidFill>
                  <a:srgbClr val="474746"/>
                </a:solidFill>
              </a:rPr>
              <a:t>)</a:t>
            </a:r>
            <a:endParaRPr lang="ru-RU" sz="1200" b="1"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367 </a:t>
            </a:r>
            <a:r>
              <a:rPr lang="ru-RU" sz="1200" baseline="0" dirty="0" smtClean="0">
                <a:solidFill>
                  <a:srgbClr val="474746"/>
                </a:solidFill>
              </a:rPr>
              <a:t>отраслевых изданий</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421 </a:t>
            </a:r>
            <a:r>
              <a:rPr lang="ru-RU" sz="1200" baseline="0" dirty="0" smtClean="0">
                <a:solidFill>
                  <a:srgbClr val="474746"/>
                </a:solidFill>
              </a:rPr>
              <a:t>книжных серий</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116,000 </a:t>
            </a:r>
            <a:r>
              <a:rPr lang="ru-RU" sz="1200" b="1" baseline="0" dirty="0" smtClean="0">
                <a:solidFill>
                  <a:srgbClr val="474746"/>
                </a:solidFill>
              </a:rPr>
              <a:t> книг</a:t>
            </a:r>
            <a:r>
              <a:rPr lang="en-US" sz="1200" b="1" baseline="0" dirty="0" smtClean="0">
                <a:solidFill>
                  <a:srgbClr val="474746"/>
                </a:solidFill>
              </a:rPr>
              <a:t> </a:t>
            </a: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7</a:t>
            </a:r>
            <a:r>
              <a:rPr lang="ru-RU" sz="1200" b="1" baseline="0" dirty="0" smtClean="0">
                <a:solidFill>
                  <a:srgbClr val="474746"/>
                </a:solidFill>
              </a:rPr>
              <a:t>,3 млн. </a:t>
            </a:r>
            <a:r>
              <a:rPr lang="ru-RU" sz="1200" baseline="0" dirty="0" err="1" smtClean="0">
                <a:solidFill>
                  <a:srgbClr val="474746"/>
                </a:solidFill>
              </a:rPr>
              <a:t>конференционных</a:t>
            </a:r>
            <a:r>
              <a:rPr lang="ru-RU" sz="1200" baseline="0" dirty="0">
                <a:solidFill>
                  <a:srgbClr val="474746"/>
                </a:solidFill>
              </a:rPr>
              <a:t> </a:t>
            </a:r>
            <a:r>
              <a:rPr lang="ru-RU" sz="1200" baseline="0" dirty="0" smtClean="0">
                <a:solidFill>
                  <a:srgbClr val="474746"/>
                </a:solidFill>
              </a:rPr>
              <a:t>докладов</a:t>
            </a:r>
            <a:endParaRPr lang="en-US" sz="1200" baseline="0" dirty="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a:solidFill>
                  <a:srgbClr val="474746"/>
                </a:solidFill>
              </a:rPr>
              <a:t>"Articles-in-Press" </a:t>
            </a:r>
            <a:r>
              <a:rPr lang="ru-RU" sz="1200" baseline="0" dirty="0" smtClean="0">
                <a:solidFill>
                  <a:srgbClr val="474746"/>
                </a:solidFill>
              </a:rPr>
              <a:t>из более чем </a:t>
            </a:r>
            <a:r>
              <a:rPr lang="en-US" sz="1200" b="1" baseline="0" dirty="0" smtClean="0">
                <a:solidFill>
                  <a:srgbClr val="474746"/>
                </a:solidFill>
              </a:rPr>
              <a:t>3,750 </a:t>
            </a:r>
            <a:r>
              <a:rPr lang="ru-RU" sz="1200" baseline="0" dirty="0" smtClean="0">
                <a:solidFill>
                  <a:srgbClr val="474746"/>
                </a:solidFill>
              </a:rPr>
              <a:t>журналов</a:t>
            </a:r>
            <a:endParaRPr lang="en-US" sz="12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Охват по</a:t>
            </a:r>
            <a:r>
              <a:rPr lang="en-US" sz="1400" baseline="0" dirty="0" smtClean="0">
                <a:solidFill>
                  <a:srgbClr val="474746"/>
                </a:solidFill>
              </a:rPr>
              <a:t>:</a:t>
            </a:r>
          </a:p>
          <a:p>
            <a:pPr lvl="1" fontAlgn="auto">
              <a:spcBef>
                <a:spcPts val="600"/>
              </a:spcBef>
              <a:spcAft>
                <a:spcPts val="0"/>
              </a:spcAft>
              <a:buClr>
                <a:srgbClr val="046799"/>
              </a:buClr>
              <a:buFont typeface="Arial" pitchFamily="34" charset="0"/>
              <a:buChar char="•"/>
            </a:pPr>
            <a:r>
              <a:rPr lang="en-US" sz="1200" baseline="0" dirty="0" smtClean="0">
                <a:solidFill>
                  <a:srgbClr val="474746"/>
                </a:solidFill>
              </a:rPr>
              <a:t>Life </a:t>
            </a:r>
            <a:r>
              <a:rPr lang="en-US" sz="1200" baseline="0" dirty="0">
                <a:solidFill>
                  <a:srgbClr val="474746"/>
                </a:solidFill>
              </a:rPr>
              <a:t>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Health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Physical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Social Sciences</a:t>
            </a:r>
          </a:p>
          <a:p>
            <a:pPr lvl="1" fontAlgn="auto">
              <a:spcBef>
                <a:spcPts val="0"/>
              </a:spcBef>
              <a:spcAft>
                <a:spcPts val="0"/>
              </a:spcAft>
              <a:buClr>
                <a:srgbClr val="046799"/>
              </a:buClr>
              <a:buFont typeface="Arial" pitchFamily="34" charset="0"/>
              <a:buChar char="•"/>
            </a:pPr>
            <a:r>
              <a:rPr lang="en-US" sz="1200" baseline="0" dirty="0">
                <a:solidFill>
                  <a:srgbClr val="474746"/>
                </a:solidFill>
              </a:rPr>
              <a:t>Arts and Humanities</a:t>
            </a: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Расширение информации о цитировании до</a:t>
            </a:r>
            <a:r>
              <a:rPr lang="en-US" sz="1400" baseline="0" dirty="0" smtClean="0">
                <a:solidFill>
                  <a:srgbClr val="474746"/>
                </a:solidFill>
              </a:rPr>
              <a:t>-1996 (</a:t>
            </a:r>
            <a:r>
              <a:rPr lang="en-US" sz="1400" b="1" baseline="0" dirty="0" smtClean="0">
                <a:solidFill>
                  <a:srgbClr val="474746"/>
                </a:solidFill>
              </a:rPr>
              <a:t>1970-1996)</a:t>
            </a:r>
            <a:endParaRPr lang="en-US" sz="14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400" baseline="0" dirty="0" smtClean="0">
                <a:solidFill>
                  <a:srgbClr val="474746"/>
                </a:solidFill>
              </a:rPr>
              <a:t>Независимые метрики оценки журналов</a:t>
            </a:r>
            <a:r>
              <a:rPr lang="en-US" sz="1400" baseline="0" dirty="0" smtClean="0">
                <a:solidFill>
                  <a:srgbClr val="474746"/>
                </a:solidFill>
              </a:rPr>
              <a:t>: </a:t>
            </a: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SNIP</a:t>
            </a:r>
            <a:r>
              <a:rPr lang="en-US" sz="1200" baseline="0" dirty="0">
                <a:solidFill>
                  <a:srgbClr val="474746"/>
                </a:solidFill>
              </a:rPr>
              <a:t>: The Source-Normalized Impact per Paper </a:t>
            </a:r>
            <a:endParaRPr lang="en-US" sz="1200" baseline="0" dirty="0" smtClean="0">
              <a:solidFill>
                <a:srgbClr val="474746"/>
              </a:solidFill>
            </a:endParaRPr>
          </a:p>
          <a:p>
            <a:pPr lvl="1" fontAlgn="auto">
              <a:spcBef>
                <a:spcPct val="50000"/>
              </a:spcBef>
              <a:spcAft>
                <a:spcPts val="0"/>
              </a:spcAft>
              <a:buClr>
                <a:srgbClr val="046799"/>
              </a:buClr>
              <a:buFont typeface="Arial" pitchFamily="34" charset="0"/>
              <a:buChar char="•"/>
            </a:pPr>
            <a:r>
              <a:rPr lang="en-US" sz="1200" b="1" baseline="0" dirty="0" smtClean="0">
                <a:solidFill>
                  <a:srgbClr val="474746"/>
                </a:solidFill>
              </a:rPr>
              <a:t>SJR</a:t>
            </a:r>
            <a:r>
              <a:rPr lang="en-US" sz="1200" baseline="0" dirty="0">
                <a:solidFill>
                  <a:srgbClr val="474746"/>
                </a:solidFill>
              </a:rPr>
              <a:t>: The </a:t>
            </a:r>
            <a:r>
              <a:rPr lang="en-US" sz="1200" baseline="0" dirty="0" err="1">
                <a:solidFill>
                  <a:srgbClr val="474746"/>
                </a:solidFill>
              </a:rPr>
              <a:t>SCImago</a:t>
            </a:r>
            <a:r>
              <a:rPr lang="en-US" sz="1200" baseline="0" dirty="0">
                <a:solidFill>
                  <a:srgbClr val="474746"/>
                </a:solidFill>
              </a:rPr>
              <a:t> Journal </a:t>
            </a:r>
            <a:r>
              <a:rPr lang="en-US" sz="1200" baseline="0" dirty="0" smtClean="0">
                <a:solidFill>
                  <a:srgbClr val="474746"/>
                </a:solidFill>
              </a:rPr>
              <a:t>Rank</a:t>
            </a:r>
          </a:p>
          <a:p>
            <a:pPr lvl="1" fontAlgn="auto">
              <a:spcBef>
                <a:spcPct val="50000"/>
              </a:spcBef>
              <a:spcAft>
                <a:spcPts val="0"/>
              </a:spcAft>
              <a:buClr>
                <a:srgbClr val="046799"/>
              </a:buClr>
              <a:buFont typeface="Arial" pitchFamily="34" charset="0"/>
              <a:buChar char="•"/>
            </a:pPr>
            <a:r>
              <a:rPr lang="en-GB" sz="1200" b="1" baseline="0" dirty="0" smtClean="0">
                <a:solidFill>
                  <a:srgbClr val="474746"/>
                </a:solidFill>
              </a:rPr>
              <a:t>IPP</a:t>
            </a:r>
            <a:r>
              <a:rPr lang="en-GB" sz="1200" baseline="0" dirty="0" smtClean="0">
                <a:solidFill>
                  <a:srgbClr val="474746"/>
                </a:solidFill>
              </a:rPr>
              <a:t>: impact per paper</a:t>
            </a:r>
            <a:endParaRPr lang="en-US" sz="1200" baseline="0" dirty="0" smtClean="0">
              <a:solidFill>
                <a:srgbClr val="474746"/>
              </a:solidFill>
            </a:endParaRPr>
          </a:p>
          <a:p>
            <a:pPr fontAlgn="auto">
              <a:spcBef>
                <a:spcPct val="50000"/>
              </a:spcBef>
              <a:spcAft>
                <a:spcPts val="0"/>
              </a:spcAft>
              <a:buClr>
                <a:srgbClr val="046799"/>
              </a:buClr>
              <a:buFont typeface="Arial" pitchFamily="34" charset="0"/>
              <a:buChar char="•"/>
            </a:pPr>
            <a:r>
              <a:rPr lang="ru-RU" sz="1200" baseline="0" dirty="0" smtClean="0">
                <a:solidFill>
                  <a:srgbClr val="474746"/>
                </a:solidFill>
              </a:rPr>
              <a:t>Взаимосвязь с </a:t>
            </a:r>
            <a:r>
              <a:rPr lang="en-US" sz="1200" baseline="0" dirty="0" smtClean="0">
                <a:solidFill>
                  <a:srgbClr val="474746"/>
                </a:solidFill>
              </a:rPr>
              <a:t>ORCID</a:t>
            </a:r>
          </a:p>
        </p:txBody>
      </p:sp>
      <p:pic>
        <p:nvPicPr>
          <p:cNvPr id="11" name="Picture 4" descr="769450_skyscraper_1"/>
          <p:cNvPicPr>
            <a:picLocks noChangeAspect="1" noChangeArrowheads="1"/>
          </p:cNvPicPr>
          <p:nvPr/>
        </p:nvPicPr>
        <p:blipFill>
          <a:blip r:embed="rId3" cstate="print"/>
          <a:srcRect/>
          <a:stretch>
            <a:fillRect/>
          </a:stretch>
        </p:blipFill>
        <p:spPr bwMode="auto">
          <a:xfrm>
            <a:off x="420690" y="1165265"/>
            <a:ext cx="3124058" cy="4757725"/>
          </a:xfrm>
          <a:prstGeom prst="rect">
            <a:avLst/>
          </a:prstGeom>
          <a:ln>
            <a:noFill/>
          </a:ln>
          <a:effectLst>
            <a:softEdge rad="112500"/>
          </a:effectLst>
        </p:spPr>
      </p:pic>
      <p:pic>
        <p:nvPicPr>
          <p:cNvPr id="12" name="Picture 12" descr="ifq_new"/>
          <p:cNvPicPr>
            <a:picLocks noChangeAspect="1" noChangeArrowheads="1"/>
          </p:cNvPicPr>
          <p:nvPr/>
        </p:nvPicPr>
        <p:blipFill>
          <a:blip r:embed="rId4" cstate="print">
            <a:duotone>
              <a:srgbClr val="999999">
                <a:shade val="45000"/>
                <a:satMod val="135000"/>
              </a:srgbClr>
              <a:prstClr val="white"/>
            </a:duotone>
          </a:blip>
          <a:srcRect/>
          <a:stretch>
            <a:fillRect/>
          </a:stretch>
        </p:blipFill>
        <p:spPr bwMode="auto">
          <a:xfrm>
            <a:off x="1982719" y="3243143"/>
            <a:ext cx="1373188" cy="857250"/>
          </a:xfrm>
          <a:prstGeom prst="rect">
            <a:avLst/>
          </a:prstGeom>
          <a:ln>
            <a:noFill/>
          </a:ln>
          <a:effectLst>
            <a:outerShdw blurRad="292100" dist="139700" dir="2700000" algn="tl" rotWithShape="0">
              <a:srgbClr val="333333">
                <a:alpha val="65000"/>
              </a:srgbClr>
            </a:outerShdw>
          </a:effectLst>
        </p:spPr>
      </p:pic>
      <p:pic>
        <p:nvPicPr>
          <p:cNvPr id="13" name="Picture 13" descr="KISTI"/>
          <p:cNvPicPr>
            <a:picLocks noChangeAspect="1" noChangeArrowheads="1"/>
          </p:cNvPicPr>
          <p:nvPr/>
        </p:nvPicPr>
        <p:blipFill>
          <a:blip r:embed="rId5" cstate="print">
            <a:duotone>
              <a:srgbClr val="999999">
                <a:shade val="45000"/>
                <a:satMod val="135000"/>
              </a:srgbClr>
              <a:prstClr val="white"/>
            </a:duotone>
          </a:blip>
          <a:srcRect/>
          <a:stretch>
            <a:fillRect/>
          </a:stretch>
        </p:blipFill>
        <p:spPr bwMode="auto">
          <a:xfrm>
            <a:off x="760230" y="4198288"/>
            <a:ext cx="1692275" cy="865188"/>
          </a:xfrm>
          <a:prstGeom prst="rect">
            <a:avLst/>
          </a:prstGeom>
          <a:ln>
            <a:noFill/>
          </a:ln>
          <a:effectLst>
            <a:outerShdw blurRad="292100" dist="139700" dir="2700000" algn="tl" rotWithShape="0">
              <a:srgbClr val="333333">
                <a:alpha val="65000"/>
              </a:srgbClr>
            </a:outerShdw>
          </a:effectLst>
        </p:spPr>
      </p:pic>
      <p:pic>
        <p:nvPicPr>
          <p:cNvPr id="14" name="Picture 14" descr="perspektywy"/>
          <p:cNvPicPr>
            <a:picLocks noChangeAspect="1" noChangeArrowheads="1"/>
          </p:cNvPicPr>
          <p:nvPr/>
        </p:nvPicPr>
        <p:blipFill>
          <a:blip r:embed="rId6" cstate="print">
            <a:duotone>
              <a:srgbClr val="999999">
                <a:shade val="45000"/>
                <a:satMod val="135000"/>
              </a:srgbClr>
              <a:prstClr val="white"/>
            </a:duotone>
          </a:blip>
          <a:srcRect/>
          <a:stretch>
            <a:fillRect/>
          </a:stretch>
        </p:blipFill>
        <p:spPr bwMode="auto">
          <a:xfrm>
            <a:off x="1474610" y="5269858"/>
            <a:ext cx="1517650" cy="382588"/>
          </a:xfrm>
          <a:prstGeom prst="rect">
            <a:avLst/>
          </a:prstGeom>
          <a:ln>
            <a:noFill/>
          </a:ln>
          <a:effectLst>
            <a:outerShdw blurRad="292100" dist="139700" dir="2700000" algn="tl" rotWithShape="0">
              <a:srgbClr val="333333">
                <a:alpha val="65000"/>
              </a:srgbClr>
            </a:outerShdw>
          </a:effectLst>
        </p:spPr>
      </p:pic>
      <p:pic>
        <p:nvPicPr>
          <p:cNvPr id="15" name="Picture 15" descr="oECD"/>
          <p:cNvPicPr>
            <a:picLocks noChangeAspect="1" noChangeArrowheads="1"/>
          </p:cNvPicPr>
          <p:nvPr/>
        </p:nvPicPr>
        <p:blipFill>
          <a:blip r:embed="rId7" cstate="print">
            <a:duotone>
              <a:srgbClr val="999999">
                <a:shade val="45000"/>
                <a:satMod val="135000"/>
              </a:srgbClr>
              <a:prstClr val="white"/>
            </a:duotone>
          </a:blip>
          <a:srcRect/>
          <a:stretch>
            <a:fillRect/>
          </a:stretch>
        </p:blipFill>
        <p:spPr bwMode="auto">
          <a:xfrm>
            <a:off x="617354" y="2412338"/>
            <a:ext cx="1806575" cy="663575"/>
          </a:xfrm>
          <a:prstGeom prst="rect">
            <a:avLst/>
          </a:prstGeom>
          <a:ln>
            <a:noFill/>
          </a:ln>
          <a:effectLst>
            <a:outerShdw blurRad="292100" dist="139700" dir="2700000" algn="tl" rotWithShape="0">
              <a:srgbClr val="333333">
                <a:alpha val="65000"/>
              </a:srgbClr>
            </a:outerShdw>
          </a:effectLst>
        </p:spPr>
      </p:pic>
      <p:pic>
        <p:nvPicPr>
          <p:cNvPr id="16" name="Picture 16" descr="qs_logo_combined"/>
          <p:cNvPicPr>
            <a:picLocks noChangeAspect="1" noChangeArrowheads="1"/>
          </p:cNvPicPr>
          <p:nvPr/>
        </p:nvPicPr>
        <p:blipFill>
          <a:blip r:embed="rId8" cstate="print">
            <a:duotone>
              <a:srgbClr val="999999">
                <a:shade val="45000"/>
                <a:satMod val="135000"/>
              </a:srgbClr>
              <a:prstClr val="white"/>
            </a:duotone>
          </a:blip>
          <a:srcRect/>
          <a:stretch>
            <a:fillRect/>
          </a:stretch>
        </p:blipFill>
        <p:spPr bwMode="auto">
          <a:xfrm>
            <a:off x="2546180" y="1840834"/>
            <a:ext cx="792162" cy="742950"/>
          </a:xfrm>
          <a:prstGeom prst="rect">
            <a:avLst/>
          </a:prstGeom>
          <a:ln>
            <a:noFill/>
          </a:ln>
          <a:effectLst>
            <a:outerShdw blurRad="292100" dist="139700" dir="2700000" algn="tl" rotWithShape="0">
              <a:srgbClr val="333333">
                <a:alpha val="65000"/>
              </a:srgbClr>
            </a:outerShdw>
          </a:effectLst>
        </p:spPr>
      </p:pic>
      <p:pic>
        <p:nvPicPr>
          <p:cNvPr id="17" name="Picture 17" descr="cwTS"/>
          <p:cNvPicPr>
            <a:picLocks noChangeAspect="1" noChangeArrowheads="1"/>
          </p:cNvPicPr>
          <p:nvPr/>
        </p:nvPicPr>
        <p:blipFill>
          <a:blip r:embed="rId9" cstate="print">
            <a:duotone>
              <a:srgbClr val="999999">
                <a:shade val="45000"/>
                <a:satMod val="135000"/>
              </a:srgbClr>
              <a:prstClr val="white"/>
            </a:duotone>
          </a:blip>
          <a:srcRect/>
          <a:stretch>
            <a:fillRect/>
          </a:stretch>
        </p:blipFill>
        <p:spPr bwMode="auto">
          <a:xfrm>
            <a:off x="903106" y="1340768"/>
            <a:ext cx="1363663" cy="82073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23929" y="6130944"/>
            <a:ext cx="1254125" cy="383104"/>
          </a:xfrm>
          <a:prstGeom prst="rect">
            <a:avLst/>
          </a:prstGeom>
        </p:spPr>
      </p:pic>
    </p:spTree>
    <p:extLst>
      <p:ext uri="{BB962C8B-B14F-4D97-AF65-F5344CB8AC3E}">
        <p14:creationId xmlns:p14="http://schemas.microsoft.com/office/powerpoint/2010/main" val="25860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62965" cy="418645"/>
          </a:xfrm>
        </p:spPr>
        <p:txBody>
          <a:bodyPr/>
          <a:lstStyle/>
          <a:p>
            <a:r>
              <a:rPr lang="ru-RU" dirty="0" smtClean="0"/>
              <a:t>Выделение исследователей и групп исследователей</a:t>
            </a:r>
            <a:endParaRPr lang="en-US" dirty="0"/>
          </a:p>
        </p:txBody>
      </p:sp>
      <p:sp>
        <p:nvSpPr>
          <p:cNvPr id="13" name="Rounded Rectangular Callout 12"/>
          <p:cNvSpPr/>
          <p:nvPr/>
        </p:nvSpPr>
        <p:spPr>
          <a:xfrm>
            <a:off x="609600" y="2495312"/>
            <a:ext cx="2819400" cy="1328023"/>
          </a:xfrm>
          <a:prstGeom prst="wedgeRoundRectCallout">
            <a:avLst>
              <a:gd name="adj1" fmla="val -17285"/>
              <a:gd name="adj2" fmla="val 79449"/>
              <a:gd name="adj3" fmla="val 16667"/>
            </a:avLst>
          </a:prstGeom>
          <a:ln w="38100">
            <a:solidFill>
              <a:schemeClr val="tx1">
                <a:lumMod val="65000"/>
                <a:lumOff val="35000"/>
              </a:schemeClr>
            </a:solidFill>
          </a:ln>
        </p:spPr>
        <p:txBody>
          <a:bodyPr wrap="square">
            <a:spAutoFit/>
          </a:bodyPr>
          <a:lstStyle/>
          <a:p>
            <a:r>
              <a:rPr lang="ru-RU" dirty="0" smtClean="0"/>
              <a:t>Что принесет нам включение в исследовательскую группу этого ученого</a:t>
            </a:r>
            <a:r>
              <a:rPr lang="en-GB" dirty="0" smtClean="0"/>
              <a:t>?</a:t>
            </a:r>
            <a:endParaRPr lang="en-US" dirty="0"/>
          </a:p>
        </p:txBody>
      </p:sp>
      <p:pic>
        <p:nvPicPr>
          <p:cNvPr id="14" name="Picture 4" descr="C:\Users\jamesc\Documents\Pictures\Icons\Person 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162" y="4381772"/>
            <a:ext cx="1233925" cy="1342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1295400"/>
            <a:ext cx="7772400" cy="646331"/>
          </a:xfrm>
          <a:prstGeom prst="rect">
            <a:avLst/>
          </a:prstGeom>
        </p:spPr>
        <p:txBody>
          <a:bodyPr wrap="square">
            <a:spAutoFit/>
          </a:bodyPr>
          <a:lstStyle/>
          <a:p>
            <a:pPr fontAlgn="auto">
              <a:spcAft>
                <a:spcPts val="0"/>
              </a:spcAft>
            </a:pPr>
            <a:r>
              <a:rPr lang="ru-RU" dirty="0" smtClean="0"/>
              <a:t>Возможность анализа результатов на уровне отдельных ученых или исследовательских групп. Возможность моделирования сценария</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2514600"/>
            <a:ext cx="5186340" cy="3734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70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6477"/>
            <a:ext cx="8238319" cy="418645"/>
          </a:xfrm>
        </p:spPr>
        <p:txBody>
          <a:bodyPr/>
          <a:lstStyle/>
          <a:p>
            <a:pPr marL="457200" indent="-457200"/>
            <a:r>
              <a:rPr lang="ru-RU" dirty="0" smtClean="0"/>
              <a:t>Исследователи/ученые добавляются в </a:t>
            </a:r>
            <a:r>
              <a:rPr lang="en-GB" dirty="0" err="1" smtClean="0"/>
              <a:t>SciVal</a:t>
            </a:r>
            <a:r>
              <a:rPr lang="en-GB" dirty="0" smtClean="0"/>
              <a:t> </a:t>
            </a:r>
            <a:r>
              <a:rPr lang="ru-RU" dirty="0" smtClean="0"/>
              <a:t>из </a:t>
            </a:r>
            <a:r>
              <a:rPr lang="en-GB" dirty="0" smtClean="0"/>
              <a:t>Scopus </a:t>
            </a:r>
            <a:r>
              <a:rPr lang="ru-RU" dirty="0" smtClean="0"/>
              <a:t>на основе авторского профиля в </a:t>
            </a:r>
            <a:r>
              <a:rPr lang="en-GB" dirty="0" smtClean="0"/>
              <a:t>Scopus</a:t>
            </a: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67285"/>
            <a:ext cx="1434323" cy="1440118"/>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460" y="1981200"/>
            <a:ext cx="3750952" cy="1830548"/>
          </a:xfrm>
          <a:prstGeom prst="rect">
            <a:avLst/>
          </a:prstGeom>
          <a:ln>
            <a:noFill/>
          </a:ln>
          <a:effectLst>
            <a:outerShdw blurRad="292100" dist="139700" dir="2700000" algn="tl" rotWithShape="0">
              <a:srgbClr val="333333">
                <a:alpha val="65000"/>
              </a:srgbClr>
            </a:outerShdw>
          </a:effectLst>
        </p:spPr>
      </p:pic>
      <p:sp>
        <p:nvSpPr>
          <p:cNvPr id="27" name="Rounded Rectangular Callout 26"/>
          <p:cNvSpPr/>
          <p:nvPr/>
        </p:nvSpPr>
        <p:spPr bwMode="auto">
          <a:xfrm>
            <a:off x="4133850" y="1708489"/>
            <a:ext cx="1594562" cy="357710"/>
          </a:xfrm>
          <a:prstGeom prst="wedgeRoundRectCallout">
            <a:avLst>
              <a:gd name="adj1" fmla="val 4520"/>
              <a:gd name="adj2" fmla="val 133979"/>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Поиск по фамилии</a:t>
            </a:r>
            <a:endParaRPr lang="en-US" sz="1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915606"/>
            <a:ext cx="4541838" cy="2789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ular Callout 27"/>
          <p:cNvSpPr/>
          <p:nvPr/>
        </p:nvSpPr>
        <p:spPr bwMode="auto">
          <a:xfrm>
            <a:off x="719109" y="4602793"/>
            <a:ext cx="2516702" cy="885780"/>
          </a:xfrm>
          <a:prstGeom prst="wedgeRoundRectCallout">
            <a:avLst>
              <a:gd name="adj1" fmla="val 106829"/>
              <a:gd name="adj2" fmla="val -31238"/>
              <a:gd name="adj3" fmla="val 16667"/>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ru-RU" sz="1200" dirty="0" smtClean="0">
                <a:solidFill>
                  <a:schemeClr val="bg1"/>
                </a:solidFill>
                <a:latin typeface="Arial" panose="020B0604020202020204" pitchFamily="34" charset="0"/>
                <a:cs typeface="Arial" panose="020B0604020202020204" pitchFamily="34" charset="0"/>
              </a:rPr>
              <a:t>Выбор вариантов ФИО интересующего вас ученого</a:t>
            </a:r>
            <a:r>
              <a:rPr lang="en-US" sz="1200" dirty="0" smtClean="0">
                <a:solidFill>
                  <a:schemeClr val="bg1"/>
                </a:solidFill>
                <a:latin typeface="Arial" panose="020B0604020202020204" pitchFamily="34" charset="0"/>
                <a:cs typeface="Arial" panose="020B0604020202020204" pitchFamily="34" charset="0"/>
              </a:rPr>
              <a:t>,</a:t>
            </a:r>
            <a:r>
              <a:rPr lang="ru-RU" sz="1200" dirty="0" smtClean="0">
                <a:solidFill>
                  <a:schemeClr val="bg1"/>
                </a:solidFill>
                <a:latin typeface="Arial" panose="020B0604020202020204" pitchFamily="34" charset="0"/>
                <a:cs typeface="Arial" panose="020B0604020202020204" pitchFamily="34" charset="0"/>
              </a:rPr>
              <a:t> далее</a:t>
            </a:r>
            <a:r>
              <a:rPr lang="en-US" sz="1200" dirty="0" smtClean="0">
                <a:solidFill>
                  <a:schemeClr val="bg1"/>
                </a:solidFill>
                <a:latin typeface="Arial" panose="020B0604020202020204" pitchFamily="34" charset="0"/>
                <a:cs typeface="Arial" panose="020B0604020202020204" pitchFamily="34" charset="0"/>
              </a:rPr>
              <a:t> next step </a:t>
            </a:r>
            <a:r>
              <a:rPr lang="ru-RU" sz="1200" dirty="0" smtClean="0">
                <a:solidFill>
                  <a:schemeClr val="bg1"/>
                </a:solidFill>
                <a:latin typeface="Arial" panose="020B0604020202020204" pitchFamily="34" charset="0"/>
                <a:cs typeface="Arial" panose="020B0604020202020204" pitchFamily="34" charset="0"/>
              </a:rPr>
              <a:t> и сохраните</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22" name="Rounded Rectangular Callout 21"/>
          <p:cNvSpPr/>
          <p:nvPr/>
        </p:nvSpPr>
        <p:spPr bwMode="auto">
          <a:xfrm>
            <a:off x="2190750" y="1167285"/>
            <a:ext cx="1390650" cy="541204"/>
          </a:xfrm>
          <a:prstGeom prst="wedgeRoundRectCallout">
            <a:avLst>
              <a:gd name="adj1" fmla="val -64924"/>
              <a:gd name="adj2" fmla="val 110014"/>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Выбор</a:t>
            </a:r>
            <a:r>
              <a:rPr lang="en-US" sz="1200" dirty="0" smtClean="0">
                <a:solidFill>
                  <a:schemeClr val="bg1"/>
                </a:solidFill>
                <a:latin typeface="Arial" panose="020B0604020202020204" pitchFamily="34" charset="0"/>
                <a:cs typeface="Arial" panose="020B0604020202020204" pitchFamily="34" charset="0"/>
              </a:rPr>
              <a:t> “Define a new researcher”</a:t>
            </a:r>
            <a:endParaRPr lang="en-US" sz="1200" dirty="0">
              <a:solidFill>
                <a:schemeClr val="bg1"/>
              </a:solidFill>
              <a:latin typeface="Arial" panose="020B0604020202020204" pitchFamily="34" charset="0"/>
              <a:cs typeface="Arial" panose="020B0604020202020204" pitchFamily="34" charset="0"/>
            </a:endParaRPr>
          </a:p>
        </p:txBody>
      </p:sp>
      <p:pic>
        <p:nvPicPr>
          <p:cNvPr id="8194" name="Picture 2" descr="C:\Users\yakshonakg\Desktop\29-03-2015 23-12-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2806" y="2783444"/>
            <a:ext cx="1495425"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89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352800"/>
            <a:ext cx="5822950" cy="32832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476477"/>
            <a:ext cx="8238319" cy="418645"/>
          </a:xfrm>
        </p:spPr>
        <p:txBody>
          <a:bodyPr/>
          <a:lstStyle/>
          <a:p>
            <a:pPr marL="457200" indent="-457200"/>
            <a:r>
              <a:rPr lang="ru-RU" dirty="0" smtClean="0"/>
              <a:t>Создание группы исследователей</a:t>
            </a:r>
            <a:endParaRPr lang="en-US" dirty="0"/>
          </a:p>
        </p:txBody>
      </p:sp>
      <p:sp>
        <p:nvSpPr>
          <p:cNvPr id="28" name="Rounded Rectangular Callout 27"/>
          <p:cNvSpPr/>
          <p:nvPr/>
        </p:nvSpPr>
        <p:spPr bwMode="auto">
          <a:xfrm>
            <a:off x="609600" y="5753100"/>
            <a:ext cx="2590800" cy="990600"/>
          </a:xfrm>
          <a:prstGeom prst="wedgeRoundRectCallout">
            <a:avLst>
              <a:gd name="adj1" fmla="val 57823"/>
              <a:gd name="adj2" fmla="val -100471"/>
              <a:gd name="adj3" fmla="val 16667"/>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ru-RU" sz="1200" dirty="0" smtClean="0">
                <a:solidFill>
                  <a:schemeClr val="bg1"/>
                </a:solidFill>
                <a:latin typeface="Arial" panose="020B0604020202020204" pitchFamily="34" charset="0"/>
                <a:cs typeface="Arial" panose="020B0604020202020204" pitchFamily="34" charset="0"/>
              </a:rPr>
              <a:t>Выбираете и перетаскиваете интересующих исследователей</a:t>
            </a:r>
            <a:r>
              <a:rPr lang="en-US" sz="1200" dirty="0" smtClean="0">
                <a:solidFill>
                  <a:schemeClr val="bg1"/>
                </a:solidFill>
                <a:latin typeface="Arial" panose="020B0604020202020204" pitchFamily="34" charset="0"/>
                <a:cs typeface="Arial" panose="020B0604020202020204" pitchFamily="34" charset="0"/>
              </a:rPr>
              <a:t>, </a:t>
            </a:r>
            <a:r>
              <a:rPr lang="ru-RU" sz="1200" dirty="0" smtClean="0">
                <a:solidFill>
                  <a:schemeClr val="bg1"/>
                </a:solidFill>
                <a:latin typeface="Arial" panose="020B0604020202020204" pitchFamily="34" charset="0"/>
                <a:cs typeface="Arial" panose="020B0604020202020204" pitchFamily="34" charset="0"/>
              </a:rPr>
              <a:t>нажимаете </a:t>
            </a:r>
            <a:r>
              <a:rPr lang="en-US" sz="1200" dirty="0" smtClean="0">
                <a:solidFill>
                  <a:schemeClr val="bg1"/>
                </a:solidFill>
                <a:latin typeface="Arial" panose="020B0604020202020204" pitchFamily="34" charset="0"/>
                <a:cs typeface="Arial" panose="020B0604020202020204" pitchFamily="34" charset="0"/>
              </a:rPr>
              <a:t>“Next step” </a:t>
            </a:r>
            <a:r>
              <a:rPr lang="ru-RU" sz="1200" dirty="0" smtClean="0">
                <a:solidFill>
                  <a:schemeClr val="bg1"/>
                </a:solidFill>
                <a:latin typeface="Arial" panose="020B0604020202020204" pitchFamily="34" charset="0"/>
                <a:cs typeface="Arial" panose="020B0604020202020204" pitchFamily="34" charset="0"/>
              </a:rPr>
              <a:t>и сохраняете</a:t>
            </a:r>
            <a:r>
              <a:rPr lang="en-US" sz="1200" dirty="0" smtClean="0">
                <a:solidFill>
                  <a:schemeClr val="bg1"/>
                </a:solidFill>
                <a:latin typeface="Arial" panose="020B0604020202020204" pitchFamily="34" charset="0"/>
                <a:cs typeface="Arial" panose="020B0604020202020204" pitchFamily="34" charset="0"/>
              </a:rPr>
              <a:t>.</a:t>
            </a:r>
            <a:endParaRPr lang="en-US" sz="1200" dirty="0">
              <a:solidFill>
                <a:schemeClr val="bg1"/>
              </a:solidFill>
              <a:latin typeface="Arial" panose="020B0604020202020204" pitchFamily="34" charset="0"/>
              <a:cs typeface="Arial" panose="020B0604020202020204" pitchFamily="34" charset="0"/>
            </a:endParaRPr>
          </a:p>
        </p:txBody>
      </p:sp>
      <p:sp>
        <p:nvSpPr>
          <p:cNvPr id="22" name="Rounded Rectangular Callout 21"/>
          <p:cNvSpPr/>
          <p:nvPr/>
        </p:nvSpPr>
        <p:spPr bwMode="auto">
          <a:xfrm>
            <a:off x="2495550" y="1382356"/>
            <a:ext cx="1924050" cy="675043"/>
          </a:xfrm>
          <a:prstGeom prst="wedgeRoundRectCallout">
            <a:avLst>
              <a:gd name="adj1" fmla="val -64924"/>
              <a:gd name="adj2" fmla="val 110014"/>
              <a:gd name="adj3" fmla="val 16667"/>
            </a:avLst>
          </a:prstGeom>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ru-RU" sz="1200" dirty="0" smtClean="0">
                <a:solidFill>
                  <a:schemeClr val="bg1"/>
                </a:solidFill>
                <a:latin typeface="Arial" panose="020B0604020202020204" pitchFamily="34" charset="0"/>
                <a:cs typeface="Arial" panose="020B0604020202020204" pitchFamily="34" charset="0"/>
              </a:rPr>
              <a:t>Выбираете</a:t>
            </a:r>
            <a:r>
              <a:rPr lang="en-US" sz="1200" dirty="0" smtClean="0">
                <a:solidFill>
                  <a:schemeClr val="bg1"/>
                </a:solidFill>
                <a:latin typeface="Arial" panose="020B0604020202020204" pitchFamily="34" charset="0"/>
                <a:cs typeface="Arial" panose="020B0604020202020204" pitchFamily="34" charset="0"/>
              </a:rPr>
              <a:t>“Define a new Group of researchers”</a:t>
            </a:r>
            <a:endParaRPr lang="en-US" sz="12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4576548" y="1143000"/>
            <a:ext cx="4446801" cy="2031325"/>
          </a:xfrm>
          <a:prstGeom prst="rect">
            <a:avLst/>
          </a:prstGeom>
        </p:spPr>
        <p:txBody>
          <a:bodyPr wrap="square">
            <a:spAutoFit/>
          </a:bodyPr>
          <a:lstStyle/>
          <a:p>
            <a:r>
              <a:rPr lang="ru-RU" dirty="0" smtClean="0"/>
              <a:t>После того как </a:t>
            </a:r>
            <a:r>
              <a:rPr lang="ru-RU" b="1" dirty="0" smtClean="0"/>
              <a:t>все</a:t>
            </a:r>
            <a:r>
              <a:rPr lang="ru-RU" dirty="0" smtClean="0"/>
              <a:t> необходимые </a:t>
            </a:r>
            <a:r>
              <a:rPr lang="ru-RU" b="1" dirty="0" smtClean="0"/>
              <a:t>исследователи</a:t>
            </a:r>
            <a:r>
              <a:rPr lang="ru-RU" dirty="0" smtClean="0"/>
              <a:t> </a:t>
            </a:r>
            <a:r>
              <a:rPr lang="ru-RU" b="1" dirty="0" smtClean="0"/>
              <a:t>будут добавлены в список </a:t>
            </a:r>
            <a:r>
              <a:rPr lang="en-GB" b="1" dirty="0" smtClean="0"/>
              <a:t>Researchers and Groups</a:t>
            </a:r>
            <a:r>
              <a:rPr lang="ru-RU" dirty="0" smtClean="0"/>
              <a:t>, можно приступать к созданию группы через </a:t>
            </a:r>
            <a:r>
              <a:rPr lang="en-GB" b="1" dirty="0" smtClean="0"/>
              <a:t>Define a new Group of Researchers</a:t>
            </a:r>
            <a:r>
              <a:rPr lang="en-GB" dirty="0" smtClean="0"/>
              <a:t> </a:t>
            </a:r>
            <a:r>
              <a:rPr lang="ru-RU" dirty="0" smtClean="0"/>
              <a:t>и объединение интересующих исследователей</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10" y="1378843"/>
            <a:ext cx="1890639" cy="2213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331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418645"/>
          </a:xfrm>
        </p:spPr>
        <p:txBody>
          <a:bodyPr/>
          <a:lstStyle/>
          <a:p>
            <a:r>
              <a:rPr lang="ru-RU" dirty="0" smtClean="0"/>
              <a:t>Простой способ создания группы, факультетов, структуры Университета</a:t>
            </a:r>
            <a:r>
              <a:rPr lang="en-GB" dirty="0" smtClean="0"/>
              <a:t>: Import Researchers</a:t>
            </a:r>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7" y="1290442"/>
            <a:ext cx="5709979" cy="30856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03" y="1909061"/>
            <a:ext cx="6026922" cy="37107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403" y="2422748"/>
            <a:ext cx="6412507" cy="39140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217" y="3437508"/>
            <a:ext cx="5010912" cy="30730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98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0" y="609600"/>
            <a:ext cx="8238319" cy="418645"/>
          </a:xfrm>
        </p:spPr>
        <p:txBody>
          <a:bodyPr/>
          <a:lstStyle/>
          <a:p>
            <a:r>
              <a:rPr lang="ru-RU" sz="2000" dirty="0" smtClean="0"/>
              <a:t>Возможность анализа по различным метрикам, как на уровне индивидуальных исследователей, так и на уровне групп</a:t>
            </a:r>
            <a:endParaRPr lang="en-US" sz="2000" dirty="0"/>
          </a:p>
        </p:txBody>
      </p:sp>
      <p:pic>
        <p:nvPicPr>
          <p:cNvPr id="14338" name="Picture 2" descr="C:\Users\yakshonakg\Desktop\10-04-2016 22-5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81" y="1447800"/>
            <a:ext cx="8437728" cy="5291730"/>
          </a:xfrm>
          <a:prstGeom prst="rect">
            <a:avLst/>
          </a:prstGeom>
          <a:noFill/>
          <a:ln w="19050">
            <a:solidFill>
              <a:srgbClr val="0066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24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0038" y="2768138"/>
            <a:ext cx="7015162" cy="1504604"/>
          </a:xfrm>
        </p:spPr>
        <p:txBody>
          <a:bodyPr/>
          <a:lstStyle/>
          <a:p>
            <a:r>
              <a:rPr lang="en-US" dirty="0"/>
              <a:t>My </a:t>
            </a:r>
            <a:r>
              <a:rPr lang="en-US" dirty="0" err="1" smtClean="0"/>
              <a:t>SciVal</a:t>
            </a:r>
            <a:r>
              <a:rPr lang="ru-RU" dirty="0" smtClean="0"/>
              <a:t>, импорт, экспорт данных</a:t>
            </a:r>
            <a:endParaRPr lang="en-US" dirty="0"/>
          </a:p>
        </p:txBody>
      </p:sp>
    </p:spTree>
    <p:extLst>
      <p:ext uri="{BB962C8B-B14F-4D97-AF65-F5344CB8AC3E}">
        <p14:creationId xmlns:p14="http://schemas.microsoft.com/office/powerpoint/2010/main" val="376178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9958"/>
            <a:ext cx="8238319" cy="418645"/>
          </a:xfrm>
        </p:spPr>
        <p:txBody>
          <a:bodyPr/>
          <a:lstStyle/>
          <a:p>
            <a:pPr marL="457200" indent="-457200"/>
            <a:r>
              <a:rPr lang="en-US" dirty="0" smtClean="0"/>
              <a:t>My SciVal</a:t>
            </a:r>
            <a:endParaRPr lang="en-US" dirty="0"/>
          </a:p>
        </p:txBody>
      </p:sp>
      <p:sp>
        <p:nvSpPr>
          <p:cNvPr id="8" name="TextBox 7"/>
          <p:cNvSpPr txBox="1"/>
          <p:nvPr/>
        </p:nvSpPr>
        <p:spPr>
          <a:xfrm>
            <a:off x="228600" y="914400"/>
            <a:ext cx="8686800" cy="954107"/>
          </a:xfrm>
          <a:prstGeom prst="rect">
            <a:avLst/>
          </a:prstGeom>
          <a:noFill/>
        </p:spPr>
        <p:txBody>
          <a:bodyPr wrap="square" rtlCol="0">
            <a:spAutoFit/>
          </a:bodyPr>
          <a:lstStyle/>
          <a:p>
            <a:r>
              <a:rPr lang="ru-RU" dirty="0" smtClean="0"/>
              <a:t>Возможности просмотра, редактирования и распространения среди коллег ваших самостоятельно созданных исследовательских групп</a:t>
            </a:r>
            <a:r>
              <a:rPr lang="en-US" dirty="0" smtClean="0"/>
              <a:t>, </a:t>
            </a:r>
            <a:r>
              <a:rPr lang="ru-RU" dirty="0" smtClean="0"/>
              <a:t>наборов публикаций и областей исследований.</a:t>
            </a:r>
            <a:endParaRPr lang="en-US" sz="2000" dirty="0"/>
          </a:p>
        </p:txBody>
      </p:sp>
      <p:pic>
        <p:nvPicPr>
          <p:cNvPr id="10242" name="Picture 2" descr="C:\Users\yakshonakg\Desktop\29-03-2015 23-39-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 y="1844623"/>
            <a:ext cx="9066663" cy="44291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7543800" y="5334000"/>
            <a:ext cx="1219200" cy="3048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000999" y="4419600"/>
            <a:ext cx="914400"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pic>
        <p:nvPicPr>
          <p:cNvPr id="10243" name="Picture 3" descr="C:\Users\yakshonakg\Desktop\29-03-2015 23-42-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588" y="4502201"/>
            <a:ext cx="1290637" cy="744882"/>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244" name="Picture 4" descr="C:\Users\yakshonakg\Desktop\30-03-2015 00-29-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798" y="5740348"/>
            <a:ext cx="4267201" cy="10668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6248400" y="5486400"/>
            <a:ext cx="2086506" cy="1066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245" name="Picture 5" descr="C:\Users\yakshonakg\Desktop\30-03-2015 00-35-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673247"/>
            <a:ext cx="3459707" cy="115561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a:off x="3429000" y="6019800"/>
            <a:ext cx="30479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42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4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676400"/>
            <a:ext cx="4724400" cy="349413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71450" y="469958"/>
            <a:ext cx="8238319" cy="418645"/>
          </a:xfrm>
        </p:spPr>
        <p:txBody>
          <a:bodyPr/>
          <a:lstStyle/>
          <a:p>
            <a:pPr marL="457200" indent="-457200"/>
            <a:r>
              <a:rPr lang="ru-RU" dirty="0" smtClean="0"/>
              <a:t>Экспорт графиков и таблиц</a:t>
            </a:r>
            <a:endParaRPr lang="en-US" dirty="0"/>
          </a:p>
        </p:txBody>
      </p:sp>
      <p:sp>
        <p:nvSpPr>
          <p:cNvPr id="4" name="Slide Number Placeholder 3"/>
          <p:cNvSpPr>
            <a:spLocks noGrp="1"/>
          </p:cNvSpPr>
          <p:nvPr>
            <p:ph type="sldNum" sz="quarter" idx="4294967295"/>
          </p:nvPr>
        </p:nvSpPr>
        <p:spPr>
          <a:xfrm>
            <a:off x="7239000" y="6330950"/>
            <a:ext cx="1905000" cy="457200"/>
          </a:xfrm>
          <a:prstGeom prst="rect">
            <a:avLst/>
          </a:prstGeom>
        </p:spPr>
        <p:txBody>
          <a:bodyPr/>
          <a:lstStyle/>
          <a:p>
            <a:fld id="{8EFDBB45-45C1-4E25-B5F2-3CECB47FD579}" type="slidenum">
              <a:rPr lang="en-US" smtClean="0"/>
              <a:pPr/>
              <a:t>57</a:t>
            </a:fld>
            <a:endParaRPr lang="en-US" dirty="0"/>
          </a:p>
        </p:txBody>
      </p:sp>
      <p:sp>
        <p:nvSpPr>
          <p:cNvPr id="8" name="TextBox 7"/>
          <p:cNvSpPr txBox="1"/>
          <p:nvPr/>
        </p:nvSpPr>
        <p:spPr>
          <a:xfrm>
            <a:off x="368485" y="914400"/>
            <a:ext cx="8623113" cy="677108"/>
          </a:xfrm>
          <a:prstGeom prst="rect">
            <a:avLst/>
          </a:prstGeom>
          <a:noFill/>
        </p:spPr>
        <p:txBody>
          <a:bodyPr wrap="square" rtlCol="0">
            <a:spAutoFit/>
          </a:bodyPr>
          <a:lstStyle/>
          <a:p>
            <a:r>
              <a:rPr lang="ru-RU" dirty="0" smtClean="0"/>
              <a:t>Данные могут экспортироваться из всех модулей в </a:t>
            </a:r>
            <a:r>
              <a:rPr lang="en-GB" dirty="0" smtClean="0"/>
              <a:t>excel</a:t>
            </a:r>
            <a:r>
              <a:rPr lang="ru-RU" dirty="0" smtClean="0"/>
              <a:t> формате</a:t>
            </a:r>
            <a:endParaRPr lang="en-US" dirty="0" smtClean="0"/>
          </a:p>
          <a:p>
            <a:r>
              <a:rPr lang="ru-RU" dirty="0" smtClean="0"/>
              <a:t>Экспорт графиков возможен в модуле </a:t>
            </a:r>
            <a:r>
              <a:rPr lang="en-US" dirty="0" smtClean="0"/>
              <a:t>Benchmarking</a:t>
            </a:r>
            <a:r>
              <a:rPr lang="ru-RU" dirty="0" smtClean="0"/>
              <a:t> (в виде картинок и</a:t>
            </a:r>
            <a:r>
              <a:rPr lang="en-GB" dirty="0" smtClean="0"/>
              <a:t> excel)</a:t>
            </a:r>
            <a:r>
              <a:rPr lang="ru-RU" dirty="0" smtClean="0"/>
              <a:t> </a:t>
            </a:r>
            <a:r>
              <a:rPr lang="en-US" dirty="0" smtClean="0"/>
              <a:t> </a:t>
            </a:r>
            <a:endParaRPr lang="en-US" sz="2000" dirty="0"/>
          </a:p>
        </p:txBody>
      </p:sp>
      <p:sp>
        <p:nvSpPr>
          <p:cNvPr id="6" name="Rectangle 5"/>
          <p:cNvSpPr/>
          <p:nvPr/>
        </p:nvSpPr>
        <p:spPr bwMode="auto">
          <a:xfrm>
            <a:off x="3276600" y="2080360"/>
            <a:ext cx="1427327" cy="129440"/>
          </a:xfrm>
          <a:prstGeom prst="rect">
            <a:avLst/>
          </a:prstGeom>
          <a:noFill/>
          <a:ln w="28575">
            <a:solidFill>
              <a:srgbClr val="006699"/>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5334000"/>
            <a:ext cx="5181600" cy="1081087"/>
          </a:xfrm>
          <a:prstGeom prst="rect">
            <a:avLst/>
          </a:prstGeom>
          <a:ln w="28575">
            <a:solidFill>
              <a:srgbClr val="006699"/>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9" name="Rounded Rectangular Callout 8"/>
          <p:cNvSpPr/>
          <p:nvPr/>
        </p:nvSpPr>
        <p:spPr bwMode="auto">
          <a:xfrm>
            <a:off x="6019800" y="5946378"/>
            <a:ext cx="2765158" cy="762000"/>
          </a:xfrm>
          <a:prstGeom prst="wedgeRoundRectCallout">
            <a:avLst>
              <a:gd name="adj1" fmla="val -68105"/>
              <a:gd name="adj2" fmla="val -63572"/>
              <a:gd name="adj3" fmla="val 16667"/>
            </a:avLst>
          </a:prstGeom>
          <a:ln>
            <a:solidFill>
              <a:srgbClr val="006699"/>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400" dirty="0">
                <a:solidFill>
                  <a:schemeClr val="bg1"/>
                </a:solidFill>
                <a:latin typeface="Arial" panose="020B0604020202020204" pitchFamily="34" charset="0"/>
                <a:cs typeface="Arial" panose="020B0604020202020204" pitchFamily="34" charset="0"/>
              </a:rPr>
              <a:t>‘Exporting a chart’ </a:t>
            </a:r>
            <a:r>
              <a:rPr lang="ru-RU" sz="1400" dirty="0" smtClean="0">
                <a:solidFill>
                  <a:schemeClr val="bg1"/>
                </a:solidFill>
                <a:latin typeface="Arial" panose="020B0604020202020204" pitchFamily="34" charset="0"/>
                <a:cs typeface="Arial" panose="020B0604020202020204" pitchFamily="34" charset="0"/>
              </a:rPr>
              <a:t>создает </a:t>
            </a:r>
            <a:r>
              <a:rPr lang="en-US" sz="1400" dirty="0" smtClean="0">
                <a:solidFill>
                  <a:schemeClr val="bg1"/>
                </a:solidFill>
                <a:latin typeface="Arial" panose="020B0604020202020204" pitchFamily="34" charset="0"/>
                <a:cs typeface="Arial" panose="020B0604020202020204" pitchFamily="34" charset="0"/>
              </a:rPr>
              <a:t>zip </a:t>
            </a:r>
            <a:r>
              <a:rPr lang="ru-RU" sz="1400" dirty="0" smtClean="0">
                <a:solidFill>
                  <a:schemeClr val="bg1"/>
                </a:solidFill>
                <a:latin typeface="Arial" panose="020B0604020202020204" pitchFamily="34" charset="0"/>
                <a:cs typeface="Arial" panose="020B0604020202020204" pitchFamily="34" charset="0"/>
              </a:rPr>
              <a:t>файл с картинками в разных форматах</a:t>
            </a:r>
            <a:endParaRPr lang="en-US" sz="1400" dirty="0">
              <a:solidFill>
                <a:schemeClr val="bg1"/>
              </a:solidFill>
              <a:latin typeface="Arial" panose="020B0604020202020204" pitchFamily="34" charset="0"/>
              <a:cs typeface="Arial" panose="020B0604020202020204" pitchFamily="34" charset="0"/>
            </a:endParaRPr>
          </a:p>
        </p:txBody>
      </p:sp>
      <p:cxnSp>
        <p:nvCxnSpPr>
          <p:cNvPr id="5" name="Straight Connector 4"/>
          <p:cNvCxnSpPr/>
          <p:nvPr/>
        </p:nvCxnSpPr>
        <p:spPr bwMode="auto">
          <a:xfrm>
            <a:off x="4648200" y="2207956"/>
            <a:ext cx="0" cy="3126044"/>
          </a:xfrm>
          <a:prstGeom prst="line">
            <a:avLst/>
          </a:prstGeom>
          <a:solidFill>
            <a:schemeClr val="bg1"/>
          </a:solidFill>
          <a:ln w="28575" cap="flat" cmpd="sng" algn="ctr">
            <a:solidFill>
              <a:srgbClr val="006699"/>
            </a:solidFill>
            <a:prstDash val="solid"/>
            <a:round/>
            <a:headEnd type="none" w="med" len="med"/>
            <a:tailEnd type="none" w="med" len="med"/>
          </a:ln>
          <a:effectLst/>
        </p:spPr>
      </p:cxnSp>
      <p:sp>
        <p:nvSpPr>
          <p:cNvPr id="10" name="Rectangle 9"/>
          <p:cNvSpPr/>
          <p:nvPr/>
        </p:nvSpPr>
        <p:spPr bwMode="auto">
          <a:xfrm>
            <a:off x="3276600" y="1908910"/>
            <a:ext cx="1427327" cy="129440"/>
          </a:xfrm>
          <a:prstGeom prst="rect">
            <a:avLst/>
          </a:prstGeom>
          <a:noFill/>
          <a:ln w="28575">
            <a:solidFill>
              <a:srgbClr val="006699"/>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a typeface="ＭＳ Ｐゴシック" charset="-128"/>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017000"/>
            <a:ext cx="2765158" cy="2157856"/>
          </a:xfrm>
          <a:prstGeom prst="rect">
            <a:avLst/>
          </a:prstGeom>
          <a:noFill/>
          <a:ln w="28575">
            <a:solidFill>
              <a:srgbClr val="006699"/>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Elbow Connector 20"/>
          <p:cNvCxnSpPr>
            <a:stCxn id="10" idx="3"/>
          </p:cNvCxnSpPr>
          <p:nvPr/>
        </p:nvCxnSpPr>
        <p:spPr bwMode="auto">
          <a:xfrm>
            <a:off x="4703927" y="1973630"/>
            <a:ext cx="1468273" cy="1043370"/>
          </a:xfrm>
          <a:prstGeom prst="bentConnector3">
            <a:avLst>
              <a:gd name="adj1" fmla="val 101249"/>
            </a:avLst>
          </a:prstGeom>
          <a:solidFill>
            <a:schemeClr val="bg1"/>
          </a:solidFill>
          <a:ln w="28575" cap="flat" cmpd="sng" algn="ctr">
            <a:solidFill>
              <a:srgbClr val="006699"/>
            </a:solidFill>
            <a:prstDash val="solid"/>
            <a:round/>
            <a:headEnd type="none" w="med" len="med"/>
            <a:tailEnd type="none" w="med" len="med"/>
          </a:ln>
          <a:effectLst/>
        </p:spPr>
      </p:cxnSp>
      <p:sp>
        <p:nvSpPr>
          <p:cNvPr id="25" name="Rounded Rectangular Callout 24"/>
          <p:cNvSpPr/>
          <p:nvPr/>
        </p:nvSpPr>
        <p:spPr bwMode="auto">
          <a:xfrm>
            <a:off x="6477000" y="1764080"/>
            <a:ext cx="2514599" cy="762000"/>
          </a:xfrm>
          <a:prstGeom prst="wedgeRoundRectCallout">
            <a:avLst>
              <a:gd name="adj1" fmla="val 4144"/>
              <a:gd name="adj2" fmla="val 123928"/>
              <a:gd name="adj3" fmla="val 16667"/>
            </a:avLst>
          </a:prstGeom>
          <a:ln>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r>
              <a:rPr lang="en-US" sz="1400" dirty="0">
                <a:solidFill>
                  <a:schemeClr val="bg1"/>
                </a:solidFill>
                <a:latin typeface="Arial" panose="020B0604020202020204" pitchFamily="34" charset="0"/>
                <a:cs typeface="Arial" panose="020B0604020202020204" pitchFamily="34" charset="0"/>
              </a:rPr>
              <a:t>‘Exporting </a:t>
            </a:r>
            <a:r>
              <a:rPr lang="en-US" sz="1400" dirty="0" smtClean="0">
                <a:solidFill>
                  <a:schemeClr val="bg1"/>
                </a:solidFill>
                <a:latin typeface="Arial" panose="020B0604020202020204" pitchFamily="34" charset="0"/>
                <a:cs typeface="Arial" panose="020B0604020202020204" pitchFamily="34" charset="0"/>
              </a:rPr>
              <a:t>the data to a spreadsheet file’ </a:t>
            </a:r>
            <a:r>
              <a:rPr lang="ru-RU" sz="1400" dirty="0" smtClean="0">
                <a:solidFill>
                  <a:schemeClr val="bg1"/>
                </a:solidFill>
                <a:latin typeface="Arial" panose="020B0604020202020204" pitchFamily="34" charset="0"/>
                <a:cs typeface="Arial" panose="020B0604020202020204" pitchFamily="34" charset="0"/>
              </a:rPr>
              <a:t>создает файл с данными в</a:t>
            </a:r>
            <a:r>
              <a:rPr lang="en-US" sz="1400" dirty="0" smtClean="0">
                <a:solidFill>
                  <a:schemeClr val="bg1"/>
                </a:solidFill>
                <a:latin typeface="Arial" panose="020B0604020202020204" pitchFamily="34" charset="0"/>
                <a:cs typeface="Arial" panose="020B0604020202020204" pitchFamily="34" charset="0"/>
              </a:rPr>
              <a:t> excel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849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62" y="762000"/>
            <a:ext cx="8514275" cy="593559"/>
          </a:xfrm>
        </p:spPr>
        <p:txBody>
          <a:bodyPr/>
          <a:lstStyle/>
          <a:p>
            <a:r>
              <a:rPr lang="en-GB" sz="2000" kern="0" dirty="0" err="1"/>
              <a:t>SciVal</a:t>
            </a:r>
            <a:r>
              <a:rPr lang="en-GB" sz="2000" kern="0" dirty="0"/>
              <a:t> </a:t>
            </a:r>
            <a:r>
              <a:rPr lang="en-GB" sz="2000" kern="0" dirty="0" smtClean="0"/>
              <a:t>– </a:t>
            </a:r>
            <a:r>
              <a:rPr lang="ru-RU" sz="2000" kern="0" dirty="0" smtClean="0"/>
              <a:t>это решение для</a:t>
            </a:r>
            <a:r>
              <a:rPr lang="ru-RU" sz="2000" dirty="0" smtClean="0"/>
              <a:t> </a:t>
            </a:r>
            <a:r>
              <a:rPr lang="ru-RU" sz="2000" dirty="0"/>
              <a:t>повышения конкурентоспособности в научно-исследовательской </a:t>
            </a:r>
            <a:r>
              <a:rPr lang="ru-RU" sz="2000" dirty="0" smtClean="0"/>
              <a:t>деятельности, ее стратегического планирования, мониторинга и эффективного выполнения, позволяет экономить время на сбор информации по разным департаментам, документам и источникам</a:t>
            </a:r>
            <a:endParaRPr lang="en-US" sz="2000" kern="0" dirty="0"/>
          </a:p>
        </p:txBody>
      </p:sp>
      <p:sp>
        <p:nvSpPr>
          <p:cNvPr id="3" name="Text Placeholder 2"/>
          <p:cNvSpPr>
            <a:spLocks noGrp="1"/>
          </p:cNvSpPr>
          <p:nvPr>
            <p:ph type="body" sz="quarter" idx="18"/>
          </p:nvPr>
        </p:nvSpPr>
        <p:spPr>
          <a:xfrm>
            <a:off x="381000" y="1955357"/>
            <a:ext cx="5939888" cy="4325545"/>
          </a:xfrm>
        </p:spPr>
        <p:txBody>
          <a:bodyPr>
            <a:normAutofit lnSpcReduction="10000"/>
          </a:bodyPr>
          <a:lstStyle/>
          <a:p>
            <a:pPr lvl="0">
              <a:spcAft>
                <a:spcPts val="600"/>
              </a:spcAft>
            </a:pPr>
            <a:r>
              <a:rPr lang="ru-RU" dirty="0" smtClean="0">
                <a:solidFill>
                  <a:srgbClr val="4D4D4D"/>
                </a:solidFill>
                <a:latin typeface="Calibri" panose="020F0502020204030204" pitchFamily="34" charset="0"/>
              </a:rPr>
              <a:t>Немедленный доступ к просмотру и анализу мировых исследований с целью</a:t>
            </a:r>
            <a:r>
              <a:rPr lang="en-US" dirty="0" smtClean="0">
                <a:solidFill>
                  <a:srgbClr val="4D4D4D"/>
                </a:solidFill>
                <a:latin typeface="Calibri" panose="020F0502020204030204" pitchFamily="34" charset="0"/>
              </a:rPr>
              <a:t>:</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Изучения своих результатов и выявления своих компетенций и достоинств</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Сравнительного анализа по разным наборам данных (от стран, организаций до исследовательских тем и групп)</a:t>
            </a:r>
            <a:r>
              <a:rPr lang="en-US" dirty="0" smtClean="0">
                <a:solidFill>
                  <a:srgbClr val="4D4D4D"/>
                </a:solidFill>
                <a:latin typeface="Calibri" panose="020F0502020204030204" pitchFamily="34" charset="0"/>
              </a:rPr>
              <a:t> </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Моделирования сценариев работы виртуальных групп и результатов по вновь возникающи</a:t>
            </a:r>
            <a:r>
              <a:rPr lang="ru-RU" dirty="0">
                <a:solidFill>
                  <a:srgbClr val="4D4D4D"/>
                </a:solidFill>
                <a:latin typeface="Calibri" panose="020F0502020204030204" pitchFamily="34" charset="0"/>
              </a:rPr>
              <a:t>м</a:t>
            </a:r>
            <a:r>
              <a:rPr lang="ru-RU" dirty="0" smtClean="0">
                <a:solidFill>
                  <a:srgbClr val="4D4D4D"/>
                </a:solidFill>
                <a:latin typeface="Calibri" panose="020F0502020204030204" pitchFamily="34" charset="0"/>
              </a:rPr>
              <a:t> исследовательским темам</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Определения партнеров для сотрудничества (от локального до международного)</a:t>
            </a:r>
            <a:endParaRPr lang="en-US" dirty="0">
              <a:solidFill>
                <a:srgbClr val="4D4D4D"/>
              </a:solidFill>
              <a:latin typeface="Calibri" panose="020F0502020204030204" pitchFamily="34" charset="0"/>
            </a:endParaRPr>
          </a:p>
          <a:p>
            <a:pPr marL="285750" lvl="0" indent="-285750">
              <a:buFont typeface="Arial" panose="020B0604020202020204" pitchFamily="34" charset="0"/>
              <a:buChar char="•"/>
            </a:pPr>
            <a:r>
              <a:rPr lang="ru-RU" dirty="0" smtClean="0">
                <a:solidFill>
                  <a:srgbClr val="4D4D4D"/>
                </a:solidFill>
                <a:latin typeface="Calibri" panose="020F0502020204030204" pitchFamily="34" charset="0"/>
              </a:rPr>
              <a:t>Еженедельного отслеживания динамики и мониторинга изменений на рынке</a:t>
            </a:r>
            <a:endParaRPr lang="en-US" dirty="0">
              <a:solidFill>
                <a:srgbClr val="4D4D4D"/>
              </a:solidFill>
              <a:latin typeface="Calibri" panose="020F0502020204030204" pitchFamily="34" charset="0"/>
            </a:endParaRPr>
          </a:p>
          <a:p>
            <a:endParaRPr lang="en-US" dirty="0"/>
          </a:p>
        </p:txBody>
      </p:sp>
      <p:sp>
        <p:nvSpPr>
          <p:cNvPr id="4" name="Rectangle 3"/>
          <p:cNvSpPr/>
          <p:nvPr/>
        </p:nvSpPr>
        <p:spPr>
          <a:xfrm>
            <a:off x="0" y="6313884"/>
            <a:ext cx="9144000" cy="400110"/>
          </a:xfrm>
          <a:prstGeom prst="rect">
            <a:avLst/>
          </a:prstGeom>
        </p:spPr>
        <p:txBody>
          <a:bodyPr wrap="square">
            <a:spAutoFit/>
          </a:bodyPr>
          <a:lstStyle/>
          <a:p>
            <a:pPr algn="ctr"/>
            <a:r>
              <a:rPr lang="en-US" sz="2000" b="1" dirty="0" smtClean="0">
                <a:hlinkClick r:id="rId3"/>
              </a:rPr>
              <a:t>www.elsevier.com/research-intelligence</a:t>
            </a:r>
            <a:r>
              <a:rPr lang="en-US" sz="2000" b="1" dirty="0" smtClean="0"/>
              <a:t> </a:t>
            </a:r>
            <a:endParaRPr lang="en-US" sz="2000" b="1" dirty="0"/>
          </a:p>
        </p:txBody>
      </p:sp>
    </p:spTree>
    <p:extLst>
      <p:ext uri="{BB962C8B-B14F-4D97-AF65-F5344CB8AC3E}">
        <p14:creationId xmlns:p14="http://schemas.microsoft.com/office/powerpoint/2010/main" val="33894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2100" y="496888"/>
            <a:ext cx="8513763" cy="593725"/>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a:solidFill>
                  <a:schemeClr val="accent1"/>
                </a:solidFill>
                <a:latin typeface="Arial Bold"/>
                <a:ea typeface="+mj-ea"/>
                <a:cs typeface="Arial Bold"/>
              </a:defRPr>
            </a:lvl1pPr>
          </a:lstStyle>
          <a:p>
            <a:r>
              <a:rPr lang="ru-RU" smtClean="0">
                <a:latin typeface="Arial Bold" pitchFamily="34" charset="0"/>
                <a:cs typeface="Arial Bold" pitchFamily="34" charset="0"/>
              </a:rPr>
              <a:t>Контакты:</a:t>
            </a:r>
            <a:endParaRPr lang="en-US" dirty="0" smtClean="0">
              <a:latin typeface="Arial Bold" pitchFamily="34" charset="0"/>
              <a:cs typeface="Arial Bold" pitchFamily="34" charset="0"/>
            </a:endParaRPr>
          </a:p>
        </p:txBody>
      </p:sp>
      <p:sp>
        <p:nvSpPr>
          <p:cNvPr id="5" name="Text Placeholder 2"/>
          <p:cNvSpPr txBox="1">
            <a:spLocks/>
          </p:cNvSpPr>
          <p:nvPr/>
        </p:nvSpPr>
        <p:spPr>
          <a:xfrm>
            <a:off x="304800" y="1143000"/>
            <a:ext cx="8513763" cy="4448175"/>
          </a:xfrm>
          <a:prstGeom prst="rect">
            <a:avLst/>
          </a:prstGeom>
        </p:spPr>
        <p:txBody>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86868" indent="0">
              <a:buFont typeface="Arial"/>
              <a:buNone/>
            </a:pPr>
            <a:endParaRPr lang="en-GB" dirty="0" smtClean="0">
              <a:latin typeface="Arial" pitchFamily="34" charset="0"/>
              <a:cs typeface="Arial" pitchFamily="34" charset="0"/>
            </a:endParaRPr>
          </a:p>
          <a:p>
            <a:pPr marL="86868" indent="0">
              <a:buNone/>
            </a:pPr>
            <a:r>
              <a:rPr lang="ru-RU" dirty="0" smtClean="0">
                <a:latin typeface="Arial" pitchFamily="34" charset="0"/>
                <a:cs typeface="Arial" pitchFamily="34" charset="0"/>
              </a:rPr>
              <a:t>Галина П. </a:t>
            </a:r>
            <a:r>
              <a:rPr lang="ru-RU" dirty="0" err="1" smtClean="0">
                <a:latin typeface="Arial" pitchFamily="34" charset="0"/>
                <a:cs typeface="Arial" pitchFamily="34" charset="0"/>
              </a:rPr>
              <a:t>Якшонок</a:t>
            </a:r>
            <a:r>
              <a:rPr lang="ru-RU" dirty="0" smtClean="0">
                <a:latin typeface="Arial" pitchFamily="34" charset="0"/>
                <a:cs typeface="Arial" pitchFamily="34" charset="0"/>
              </a:rPr>
              <a:t>: </a:t>
            </a:r>
            <a:r>
              <a:rPr lang="en-GB" dirty="0" smtClean="0">
                <a:latin typeface="Arial" pitchFamily="34" charset="0"/>
                <a:cs typeface="Arial" pitchFamily="34" charset="0"/>
                <a:hlinkClick r:id="rId2"/>
              </a:rPr>
              <a:t>g.yakshonak@elsevier.com</a:t>
            </a:r>
            <a:endParaRPr lang="ru-RU" dirty="0" smtClean="0">
              <a:latin typeface="Arial" pitchFamily="34" charset="0"/>
              <a:cs typeface="Arial" pitchFamily="34" charset="0"/>
            </a:endParaRPr>
          </a:p>
          <a:p>
            <a:pPr marL="86868" indent="0">
              <a:buNone/>
            </a:pPr>
            <a:r>
              <a:rPr lang="en-GB" smtClean="0">
                <a:latin typeface="Arial" pitchFamily="34" charset="0"/>
                <a:cs typeface="Arial" pitchFamily="34" charset="0"/>
                <a:hlinkClick r:id="rId3"/>
              </a:rPr>
              <a:t>www.elsevierscience.ru</a:t>
            </a:r>
            <a:r>
              <a:rPr lang="en-GB" smtClean="0">
                <a:latin typeface="Arial" pitchFamily="34" charset="0"/>
                <a:cs typeface="Arial" pitchFamily="34" charset="0"/>
              </a:rPr>
              <a:t>   </a:t>
            </a:r>
            <a:endParaRPr lang="en-GB" dirty="0" smtClean="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6" y="2514600"/>
            <a:ext cx="5969008"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5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0" name="Group 2069"/>
          <p:cNvGrpSpPr/>
          <p:nvPr/>
        </p:nvGrpSpPr>
        <p:grpSpPr>
          <a:xfrm>
            <a:off x="1678396" y="1871461"/>
            <a:ext cx="5439770" cy="4206890"/>
            <a:chOff x="1678396" y="1871461"/>
            <a:chExt cx="5439770" cy="4206890"/>
          </a:xfrm>
        </p:grpSpPr>
        <p:sp>
          <p:nvSpPr>
            <p:cNvPr id="37" name="Rounded Rectangle 36"/>
            <p:cNvSpPr/>
            <p:nvPr/>
          </p:nvSpPr>
          <p:spPr>
            <a:xfrm>
              <a:off x="2209800" y="1871461"/>
              <a:ext cx="194139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Affiliation Profile</a:t>
              </a:r>
              <a:endParaRPr lang="en-US" dirty="0"/>
            </a:p>
          </p:txBody>
        </p:sp>
        <p:cxnSp>
          <p:nvCxnSpPr>
            <p:cNvPr id="2053" name="Straight Arrow Connector 2052"/>
            <p:cNvCxnSpPr/>
            <p:nvPr/>
          </p:nvCxnSpPr>
          <p:spPr>
            <a:xfrm flipV="1">
              <a:off x="1678396" y="2294850"/>
              <a:ext cx="1379561" cy="346051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139589" y="2294850"/>
              <a:ext cx="1040907" cy="336710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3519150" y="2294850"/>
              <a:ext cx="2239370" cy="2967783"/>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288553" y="2294850"/>
              <a:ext cx="441278" cy="378350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429000" y="2294850"/>
              <a:ext cx="1629770" cy="312018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859902" y="2294850"/>
              <a:ext cx="3258264" cy="3259406"/>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ru-RU" dirty="0" smtClean="0"/>
              <a:t>Содержание </a:t>
            </a:r>
            <a:r>
              <a:rPr lang="en-US" dirty="0" smtClean="0"/>
              <a:t>Scopus </a:t>
            </a:r>
            <a:r>
              <a:rPr lang="ru-RU" dirty="0" smtClean="0"/>
              <a:t>и данные в</a:t>
            </a:r>
            <a:r>
              <a:rPr lang="en-US" dirty="0" smtClean="0"/>
              <a:t> SciVal</a:t>
            </a:r>
            <a:endParaRPr lang="en-US" dirty="0"/>
          </a:p>
        </p:txBody>
      </p:sp>
      <p:sp>
        <p:nvSpPr>
          <p:cNvPr id="4" name="TextBox 3"/>
          <p:cNvSpPr txBox="1"/>
          <p:nvPr/>
        </p:nvSpPr>
        <p:spPr>
          <a:xfrm>
            <a:off x="74203" y="5715000"/>
            <a:ext cx="1604193" cy="923330"/>
          </a:xfrm>
          <a:prstGeom prst="rect">
            <a:avLst/>
          </a:prstGeom>
          <a:noFill/>
        </p:spPr>
        <p:txBody>
          <a:bodyPr wrap="square" rtlCol="0">
            <a:spAutoFit/>
          </a:bodyPr>
          <a:lstStyle/>
          <a:p>
            <a:r>
              <a:rPr lang="en-US" dirty="0" smtClean="0"/>
              <a:t>~30 </a:t>
            </a:r>
            <a:r>
              <a:rPr lang="ru-RU" dirty="0" smtClean="0"/>
              <a:t> млн. публикаций в </a:t>
            </a:r>
            <a:r>
              <a:rPr lang="en-US" dirty="0" smtClean="0"/>
              <a:t> SciVal</a:t>
            </a:r>
            <a:endParaRPr lang="en-US" dirty="0"/>
          </a:p>
        </p:txBody>
      </p:sp>
      <p:sp>
        <p:nvSpPr>
          <p:cNvPr id="2051" name="TextBox 2050"/>
          <p:cNvSpPr txBox="1"/>
          <p:nvPr/>
        </p:nvSpPr>
        <p:spPr>
          <a:xfrm>
            <a:off x="4290804" y="3733800"/>
            <a:ext cx="4535607" cy="1477328"/>
          </a:xfrm>
          <a:prstGeom prst="rect">
            <a:avLst/>
          </a:prstGeom>
          <a:noFill/>
        </p:spPr>
        <p:txBody>
          <a:bodyPr wrap="square" rtlCol="0">
            <a:spAutoFit/>
          </a:bodyPr>
          <a:lstStyle/>
          <a:p>
            <a:pPr marL="285750" indent="-285750">
              <a:buFont typeface="Arial" panose="020B0604020202020204" pitchFamily="34" charset="0"/>
              <a:buChar char="•"/>
            </a:pPr>
            <a:r>
              <a:rPr lang="ru-RU" dirty="0" smtClean="0"/>
              <a:t>17 млн. профилей</a:t>
            </a:r>
          </a:p>
          <a:p>
            <a:pPr marL="285750" indent="-285750">
              <a:buFont typeface="Arial" panose="020B0604020202020204" pitchFamily="34" charset="0"/>
              <a:buChar char="•"/>
            </a:pPr>
            <a:r>
              <a:rPr lang="ru-RU" dirty="0" smtClean="0"/>
              <a:t>Алгоритм</a:t>
            </a:r>
            <a:r>
              <a:rPr lang="en-US" dirty="0" smtClean="0"/>
              <a:t>: 99% </a:t>
            </a:r>
            <a:r>
              <a:rPr lang="ru-RU" dirty="0" smtClean="0"/>
              <a:t>точности</a:t>
            </a:r>
            <a:r>
              <a:rPr lang="en-US" dirty="0" smtClean="0"/>
              <a:t>, 95%</a:t>
            </a:r>
            <a:r>
              <a:rPr lang="ru-RU" dirty="0" smtClean="0"/>
              <a:t>полноты</a:t>
            </a:r>
            <a:endParaRPr lang="en-US" dirty="0" smtClean="0"/>
          </a:p>
          <a:p>
            <a:pPr marL="285750" indent="-285750">
              <a:buFont typeface="Arial" panose="020B0604020202020204" pitchFamily="34" charset="0"/>
              <a:buChar char="•"/>
            </a:pPr>
            <a:r>
              <a:rPr lang="ru-RU" dirty="0" smtClean="0"/>
              <a:t>Ручная корректировка на основе запросов авторов для </a:t>
            </a:r>
            <a:r>
              <a:rPr lang="en-US" dirty="0" smtClean="0"/>
              <a:t>100% </a:t>
            </a:r>
            <a:r>
              <a:rPr lang="ru-RU" dirty="0" smtClean="0"/>
              <a:t>точности</a:t>
            </a:r>
            <a:endParaRPr lang="en-US" dirty="0"/>
          </a:p>
        </p:txBody>
      </p:sp>
      <p:sp>
        <p:nvSpPr>
          <p:cNvPr id="38" name="TextBox 37"/>
          <p:cNvSpPr txBox="1"/>
          <p:nvPr/>
        </p:nvSpPr>
        <p:spPr>
          <a:xfrm>
            <a:off x="4328335" y="1694686"/>
            <a:ext cx="4535607" cy="1754326"/>
          </a:xfrm>
          <a:prstGeom prst="rect">
            <a:avLst/>
          </a:prstGeom>
          <a:noFill/>
        </p:spPr>
        <p:txBody>
          <a:bodyPr wrap="square" rtlCol="0">
            <a:spAutoFit/>
          </a:bodyPr>
          <a:lstStyle/>
          <a:p>
            <a:pPr marL="285750" indent="-285750">
              <a:buFont typeface="Arial" panose="020B0604020202020204" pitchFamily="34" charset="0"/>
              <a:buChar char="•"/>
            </a:pPr>
            <a:r>
              <a:rPr lang="ru-RU" dirty="0" smtClean="0"/>
              <a:t>8 млн. профилей</a:t>
            </a:r>
          </a:p>
          <a:p>
            <a:pPr marL="285750" indent="-285750">
              <a:buFont typeface="Arial" panose="020B0604020202020204" pitchFamily="34" charset="0"/>
              <a:buChar char="•"/>
            </a:pPr>
            <a:r>
              <a:rPr lang="ru-RU" dirty="0" smtClean="0"/>
              <a:t>Алгоритм</a:t>
            </a:r>
            <a:r>
              <a:rPr lang="en-US" dirty="0" smtClean="0"/>
              <a:t>: 99% </a:t>
            </a:r>
            <a:r>
              <a:rPr lang="ru-RU" dirty="0" smtClean="0"/>
              <a:t>точности</a:t>
            </a:r>
            <a:r>
              <a:rPr lang="en-US" dirty="0" smtClean="0"/>
              <a:t>, 93% </a:t>
            </a:r>
            <a:r>
              <a:rPr lang="ru-RU" dirty="0" smtClean="0"/>
              <a:t>полноты</a:t>
            </a:r>
            <a:endParaRPr lang="en-US" dirty="0" smtClean="0"/>
          </a:p>
          <a:p>
            <a:pPr marL="285750" indent="-285750">
              <a:buFont typeface="Arial" panose="020B0604020202020204" pitchFamily="34" charset="0"/>
              <a:buChar char="•"/>
            </a:pPr>
            <a:r>
              <a:rPr lang="ru-RU" dirty="0" smtClean="0"/>
              <a:t>Ручная корректировка на основе запроса представителей для </a:t>
            </a:r>
            <a:r>
              <a:rPr lang="en-US" dirty="0" smtClean="0"/>
              <a:t>100% </a:t>
            </a:r>
            <a:r>
              <a:rPr lang="ru-RU" dirty="0" smtClean="0"/>
              <a:t>точности</a:t>
            </a:r>
            <a:endParaRPr lang="en-US" dirty="0"/>
          </a:p>
        </p:txBody>
      </p:sp>
      <p:grpSp>
        <p:nvGrpSpPr>
          <p:cNvPr id="2069" name="Group 2068"/>
          <p:cNvGrpSpPr/>
          <p:nvPr/>
        </p:nvGrpSpPr>
        <p:grpSpPr>
          <a:xfrm>
            <a:off x="2209800" y="3886200"/>
            <a:ext cx="2750477" cy="1781018"/>
            <a:chOff x="2209800" y="3886200"/>
            <a:chExt cx="2750477" cy="1781018"/>
          </a:xfrm>
        </p:grpSpPr>
        <p:sp>
          <p:nvSpPr>
            <p:cNvPr id="2049" name="Rounded Rectangle 2048"/>
            <p:cNvSpPr/>
            <p:nvPr/>
          </p:nvSpPr>
          <p:spPr>
            <a:xfrm>
              <a:off x="2209800" y="3886200"/>
              <a:ext cx="1941393"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Author Profile</a:t>
              </a:r>
              <a:endParaRPr lang="en-US" dirty="0"/>
            </a:p>
          </p:txBody>
        </p:sp>
        <p:cxnSp>
          <p:nvCxnSpPr>
            <p:cNvPr id="2058" name="Straight Arrow Connector 2057"/>
            <p:cNvCxnSpPr/>
            <p:nvPr/>
          </p:nvCxnSpPr>
          <p:spPr>
            <a:xfrm flipV="1">
              <a:off x="2291990" y="4343400"/>
              <a:ext cx="605606" cy="132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3128193" y="4414475"/>
              <a:ext cx="78196" cy="1078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429000" y="4414475"/>
              <a:ext cx="861805" cy="1158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3729831" y="4414475"/>
              <a:ext cx="1230446" cy="1061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68" name="Oval 2067"/>
          <p:cNvSpPr/>
          <p:nvPr/>
        </p:nvSpPr>
        <p:spPr>
          <a:xfrm>
            <a:off x="1908993" y="5554256"/>
            <a:ext cx="758007" cy="77006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728393" y="5451895"/>
            <a:ext cx="758007" cy="770064"/>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7454" y="5752376"/>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810" y="5827585"/>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721" y="622266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1745" y="564988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046" y="5705050"/>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522" y="6213001"/>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36739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062" y="6226944"/>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995" y="564988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591" y="5718049"/>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0474" y="6164233"/>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982" y="618318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5812562"/>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015" y="5865137"/>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obai\Desktop\large-icons-ikuko\large-icons-ikuko\icon_publicationset_userdefined_x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8928" y="6218881"/>
            <a:ext cx="459183" cy="4591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i\Desktop\large-icons-ikuko\large-icons-ikuko\icon_researcher_userdefined_x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19" y="3732820"/>
            <a:ext cx="907559" cy="907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bai\Desktop\large-icons-ikuko\large-icons-ikuko\icon_institute_userdefined_x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28" y="1618890"/>
            <a:ext cx="886142" cy="88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fade">
                                      <p:cBhvr>
                                        <p:cTn id="7" dur="500"/>
                                        <p:tgtEl>
                                          <p:spTgt spid="20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0"/>
                                        </p:tgtEl>
                                        <p:attrNameLst>
                                          <p:attrName>style.visibility</p:attrName>
                                        </p:attrNameLst>
                                      </p:cBhvr>
                                      <p:to>
                                        <p:strVal val="visible"/>
                                      </p:to>
                                    </p:set>
                                    <p:animEffect transition="in" filter="fade">
                                      <p:cBhvr>
                                        <p:cTn id="17" dur="500"/>
                                        <p:tgtEl>
                                          <p:spTgt spid="20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8"/>
                                        </p:tgtEl>
                                        <p:attrNameLst>
                                          <p:attrName>style.visibility</p:attrName>
                                        </p:attrNameLst>
                                      </p:cBhvr>
                                      <p:to>
                                        <p:strVal val="visible"/>
                                      </p:to>
                                    </p:set>
                                    <p:animEffect transition="in" filter="fade">
                                      <p:cBhvr>
                                        <p:cTn id="27" dur="500"/>
                                        <p:tgtEl>
                                          <p:spTgt spid="206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38" grpId="0"/>
      <p:bldP spid="2068"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dirty="0" smtClean="0"/>
              <a:t>Как получить доступ</a:t>
            </a:r>
            <a:endParaRPr lang="en-US" dirty="0" smtClean="0"/>
          </a:p>
        </p:txBody>
      </p:sp>
    </p:spTree>
    <p:extLst>
      <p:ext uri="{BB962C8B-B14F-4D97-AF65-F5344CB8AC3E}">
        <p14:creationId xmlns:p14="http://schemas.microsoft.com/office/powerpoint/2010/main" val="265968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219200"/>
            <a:ext cx="7866063" cy="48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2" y="3693551"/>
            <a:ext cx="2995613" cy="3009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itle 4"/>
          <p:cNvSpPr txBox="1">
            <a:spLocks/>
          </p:cNvSpPr>
          <p:nvPr/>
        </p:nvSpPr>
        <p:spPr bwMode="auto">
          <a:xfrm>
            <a:off x="409575" y="304800"/>
            <a:ext cx="8353425" cy="43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bg1"/>
                </a:solidFill>
                <a:latin typeface="Calibri" pitchFamily="34" charset="0"/>
                <a:ea typeface="+mj-ea"/>
                <a:cs typeface="ＭＳ Ｐゴシック"/>
              </a:defRPr>
            </a:lvl1pPr>
            <a:lvl2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2pPr>
            <a:lvl3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3pPr>
            <a:lvl4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4pPr>
            <a:lvl5pPr algn="l" rtl="0" eaLnBrk="0" fontAlgn="base" hangingPunct="0">
              <a:spcBef>
                <a:spcPct val="0"/>
              </a:spcBef>
              <a:spcAft>
                <a:spcPct val="0"/>
              </a:spcAft>
              <a:defRPr sz="2400" b="1">
                <a:solidFill>
                  <a:schemeClr val="bg1"/>
                </a:solidFill>
                <a:latin typeface="Arial" charset="0"/>
                <a:ea typeface="ＭＳ Ｐゴシック"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defRPr>
            </a:lvl9pPr>
          </a:lstStyle>
          <a:p>
            <a:r>
              <a:rPr lang="en-US" sz="2400" dirty="0" smtClean="0">
                <a:latin typeface="+mn-lt"/>
              </a:rPr>
              <a:t>Login</a:t>
            </a:r>
            <a:endParaRPr lang="en-US" sz="2400" kern="0" dirty="0" smtClean="0">
              <a:solidFill>
                <a:srgbClr val="FF0000"/>
              </a:solidFill>
              <a:latin typeface="+mn-lt"/>
            </a:endParaRPr>
          </a:p>
        </p:txBody>
      </p:sp>
      <p:sp>
        <p:nvSpPr>
          <p:cNvPr id="19" name="Rectangle 18"/>
          <p:cNvSpPr/>
          <p:nvPr/>
        </p:nvSpPr>
        <p:spPr>
          <a:xfrm>
            <a:off x="370942" y="560562"/>
            <a:ext cx="8392057" cy="523220"/>
          </a:xfrm>
          <a:prstGeom prst="rect">
            <a:avLst/>
          </a:prstGeom>
        </p:spPr>
        <p:txBody>
          <a:bodyPr wrap="square">
            <a:spAutoFit/>
          </a:bodyPr>
          <a:lstStyle/>
          <a:p>
            <a:r>
              <a:rPr lang="ru-RU" sz="2800" b="1" dirty="0" smtClean="0">
                <a:latin typeface="+mn-lt"/>
              </a:rPr>
              <a:t>Доступ</a:t>
            </a:r>
            <a:r>
              <a:rPr lang="en-US" sz="2800" b="1" dirty="0" smtClean="0">
                <a:latin typeface="+mn-lt"/>
              </a:rPr>
              <a:t>: </a:t>
            </a:r>
            <a:r>
              <a:rPr lang="en-US" sz="2800" b="1" dirty="0" smtClean="0">
                <a:latin typeface="+mn-lt"/>
                <a:hlinkClick r:id="rId5"/>
              </a:rPr>
              <a:t>www.scival.com</a:t>
            </a:r>
            <a:endParaRPr lang="en-US" sz="2800" b="1" dirty="0" smtClean="0">
              <a:latin typeface="+mn-lt"/>
            </a:endParaRPr>
          </a:p>
        </p:txBody>
      </p:sp>
      <p:sp>
        <p:nvSpPr>
          <p:cNvPr id="11" name="Rounded Rectangular Callout 10"/>
          <p:cNvSpPr/>
          <p:nvPr/>
        </p:nvSpPr>
        <p:spPr bwMode="auto">
          <a:xfrm>
            <a:off x="2209800" y="5943600"/>
            <a:ext cx="2378684" cy="780339"/>
          </a:xfrm>
          <a:prstGeom prst="wedgeRoundRectCallout">
            <a:avLst>
              <a:gd name="adj1" fmla="val -20640"/>
              <a:gd name="adj2" fmla="val -108157"/>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Если вы забыли </a:t>
            </a:r>
            <a:r>
              <a:rPr lang="en-US" sz="1400" dirty="0" smtClean="0">
                <a:solidFill>
                  <a:schemeClr val="bg1"/>
                </a:solidFill>
                <a:latin typeface="Arial" panose="020B0604020202020204" pitchFamily="34" charset="0"/>
                <a:cs typeface="Arial" panose="020B0604020202020204" pitchFamily="34" charset="0"/>
              </a:rPr>
              <a:t>username </a:t>
            </a:r>
            <a:r>
              <a:rPr lang="ru-RU" sz="1400" dirty="0" smtClean="0">
                <a:solidFill>
                  <a:schemeClr val="bg1"/>
                </a:solidFill>
                <a:latin typeface="Arial" panose="020B0604020202020204" pitchFamily="34" charset="0"/>
                <a:cs typeface="Arial" panose="020B0604020202020204" pitchFamily="34" charset="0"/>
              </a:rPr>
              <a:t>или </a:t>
            </a:r>
            <a:r>
              <a:rPr kumimoji="0" lang="en-US" sz="14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password</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
        <p:nvSpPr>
          <p:cNvPr id="23" name="Rounded Rectangular Callout 22"/>
          <p:cNvSpPr/>
          <p:nvPr/>
        </p:nvSpPr>
        <p:spPr bwMode="auto">
          <a:xfrm>
            <a:off x="5943600" y="2934405"/>
            <a:ext cx="3200400" cy="494596"/>
          </a:xfrm>
          <a:prstGeom prst="wedgeRoundRectCallout">
            <a:avLst>
              <a:gd name="adj1" fmla="val -66637"/>
              <a:gd name="adj2" fmla="val 63464"/>
              <a:gd name="adj3"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88900" marR="0" indent="-88900" defTabSz="914400" rtl="0" eaLnBrk="1" fontAlgn="base" latinLnBrk="0" hangingPunct="1">
              <a:lnSpc>
                <a:spcPct val="130000"/>
              </a:lnSpc>
              <a:spcBef>
                <a:spcPct val="0"/>
              </a:spcBef>
              <a:spcAft>
                <a:spcPct val="0"/>
              </a:spcAft>
              <a:buClr>
                <a:srgbClr val="000000"/>
              </a:buClr>
              <a:buSzTx/>
              <a:buFontTx/>
              <a:buNone/>
              <a:tabLst/>
            </a:pPr>
            <a:r>
              <a:rPr lang="ru-RU" sz="1400" dirty="0" smtClean="0">
                <a:solidFill>
                  <a:schemeClr val="bg1"/>
                </a:solidFill>
                <a:latin typeface="Arial" panose="020B0604020202020204" pitchFamily="34" charset="0"/>
                <a:cs typeface="Arial" panose="020B0604020202020204" pitchFamily="34" charset="0"/>
              </a:rPr>
              <a:t>Ссылка для создания нового </a:t>
            </a:r>
            <a:r>
              <a:rPr lang="en-US" sz="1400" dirty="0" smtClean="0">
                <a:solidFill>
                  <a:schemeClr val="bg1"/>
                </a:solidFill>
                <a:latin typeface="Arial" panose="020B0604020202020204" pitchFamily="34" charset="0"/>
                <a:cs typeface="Arial" panose="020B0604020202020204" pitchFamily="34" charset="0"/>
              </a:rPr>
              <a:t>login </a:t>
            </a:r>
            <a:endParaRPr kumimoji="0" lang="en-US" sz="1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3" name="Straight Arrow Connector 12"/>
          <p:cNvCxnSpPr>
            <a:stCxn id="15" idx="3"/>
          </p:cNvCxnSpPr>
          <p:nvPr/>
        </p:nvCxnSpPr>
        <p:spPr bwMode="auto">
          <a:xfrm>
            <a:off x="5410200" y="3677550"/>
            <a:ext cx="347661" cy="513450"/>
          </a:xfrm>
          <a:prstGeom prst="straightConnector1">
            <a:avLst/>
          </a:prstGeom>
          <a:solidFill>
            <a:schemeClr val="bg1"/>
          </a:solidFill>
          <a:ln w="28575" cap="flat" cmpd="sng" algn="ctr">
            <a:solidFill>
              <a:srgbClr val="006699"/>
            </a:solidFill>
            <a:prstDash val="solid"/>
            <a:round/>
            <a:headEnd type="none" w="med" len="med"/>
            <a:tailEnd type="arrow"/>
          </a:ln>
          <a:effectLst/>
        </p:spPr>
      </p:cxnSp>
      <p:sp>
        <p:nvSpPr>
          <p:cNvPr id="15" name="Rectangle 14"/>
          <p:cNvSpPr/>
          <p:nvPr/>
        </p:nvSpPr>
        <p:spPr bwMode="auto">
          <a:xfrm>
            <a:off x="4189798" y="3528760"/>
            <a:ext cx="1220402" cy="297580"/>
          </a:xfrm>
          <a:prstGeom prst="rect">
            <a:avLst/>
          </a:prstGeom>
          <a:noFill/>
          <a:ln w="28575">
            <a:solidFill>
              <a:srgbClr val="006699"/>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8900" marR="0" indent="-88900" algn="r" defTabSz="914400" rtl="0" eaLnBrk="1" fontAlgn="base" latinLnBrk="0" hangingPunct="1">
              <a:lnSpc>
                <a:spcPct val="130000"/>
              </a:lnSpc>
              <a:spcBef>
                <a:spcPct val="0"/>
              </a:spcBef>
              <a:spcAft>
                <a:spcPct val="0"/>
              </a:spcAft>
              <a:buClr>
                <a:srgbClr val="000000"/>
              </a:buClr>
              <a:buSzTx/>
              <a:buFontTx/>
              <a:buNone/>
              <a:tabLst/>
            </a:pPr>
            <a:endParaRPr kumimoji="0" lang="en-US" sz="1400" b="0" i="0" u="none" strike="noStrike" cap="none" normalizeH="0" baseline="0" smtClean="0">
              <a:ln>
                <a:noFill/>
              </a:ln>
              <a:solidFill>
                <a:schemeClr val="tx1"/>
              </a:solidFill>
              <a:effectLst/>
              <a:latin typeface="Calibri" pitchFamily="34" charset="0"/>
            </a:endParaRPr>
          </a:p>
        </p:txBody>
      </p:sp>
      <p:sp>
        <p:nvSpPr>
          <p:cNvPr id="2" name="Овал 1"/>
          <p:cNvSpPr/>
          <p:nvPr/>
        </p:nvSpPr>
        <p:spPr>
          <a:xfrm>
            <a:off x="685800" y="3200400"/>
            <a:ext cx="457200" cy="381000"/>
          </a:xfrm>
          <a:prstGeom prst="ellipse">
            <a:avLst/>
          </a:prstGeom>
          <a:solidFill>
            <a:srgbClr val="FFFFFF"/>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0000"/>
                </a:solidFill>
              </a:rPr>
              <a:t>1</a:t>
            </a:r>
            <a:endParaRPr lang="ru-RU" dirty="0">
              <a:solidFill>
                <a:srgbClr val="FF0000"/>
              </a:solidFill>
            </a:endParaRPr>
          </a:p>
        </p:txBody>
      </p:sp>
      <p:sp>
        <p:nvSpPr>
          <p:cNvPr id="12" name="Овал 11"/>
          <p:cNvSpPr/>
          <p:nvPr/>
        </p:nvSpPr>
        <p:spPr>
          <a:xfrm>
            <a:off x="4038600" y="3124200"/>
            <a:ext cx="457200" cy="381000"/>
          </a:xfrm>
          <a:prstGeom prst="ellipse">
            <a:avLst/>
          </a:prstGeom>
          <a:solidFill>
            <a:srgbClr val="FFFFFF"/>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solidFill>
                  <a:srgbClr val="FF0000"/>
                </a:solidFill>
              </a:rPr>
              <a:t>2</a:t>
            </a:r>
            <a:endParaRPr lang="ru-RU" dirty="0">
              <a:solidFill>
                <a:srgbClr val="FF0000"/>
              </a:solidFill>
            </a:endParaRPr>
          </a:p>
        </p:txBody>
      </p:sp>
      <p:sp>
        <p:nvSpPr>
          <p:cNvPr id="3" name="Скругленный прямоугольник 2"/>
          <p:cNvSpPr/>
          <p:nvPr/>
        </p:nvSpPr>
        <p:spPr>
          <a:xfrm>
            <a:off x="5562600" y="1066800"/>
            <a:ext cx="3429000" cy="1371600"/>
          </a:xfrm>
          <a:prstGeom prst="roundRect">
            <a:avLst/>
          </a:prstGeom>
          <a:solidFill>
            <a:schemeClr val="bg1"/>
          </a:solid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r>
              <a:rPr lang="ru-RU" sz="1400" dirty="0" smtClean="0">
                <a:solidFill>
                  <a:srgbClr val="FF0000"/>
                </a:solidFill>
              </a:rPr>
              <a:t>1. Вход с использованием </a:t>
            </a:r>
            <a:r>
              <a:rPr lang="ru-RU" sz="1400" dirty="0" smtClean="0">
                <a:solidFill>
                  <a:srgbClr val="FF0000"/>
                </a:solidFill>
                <a:latin typeface="Arial" panose="020B0604020202020204" pitchFamily="34" charset="0"/>
                <a:cs typeface="Arial" panose="020B0604020202020204" pitchFamily="34" charset="0"/>
              </a:rPr>
              <a:t>тех </a:t>
            </a:r>
            <a:r>
              <a:rPr lang="ru-RU" sz="1400" dirty="0">
                <a:solidFill>
                  <a:srgbClr val="FF0000"/>
                </a:solidFill>
                <a:latin typeface="Arial" panose="020B0604020202020204" pitchFamily="34" charset="0"/>
                <a:cs typeface="Arial" panose="020B0604020202020204" pitchFamily="34" charset="0"/>
              </a:rPr>
              <a:t>же </a:t>
            </a:r>
            <a:r>
              <a:rPr lang="en-US" sz="1400" dirty="0">
                <a:solidFill>
                  <a:srgbClr val="FF0000"/>
                </a:solidFill>
                <a:latin typeface="Arial" panose="020B0604020202020204" pitchFamily="34" charset="0"/>
                <a:cs typeface="Arial" panose="020B0604020202020204" pitchFamily="34" charset="0"/>
              </a:rPr>
              <a:t>UN </a:t>
            </a:r>
            <a:r>
              <a:rPr lang="ru-RU" sz="1400" dirty="0">
                <a:solidFill>
                  <a:srgbClr val="FF0000"/>
                </a:solidFill>
                <a:latin typeface="Arial" panose="020B0604020202020204" pitchFamily="34" charset="0"/>
                <a:cs typeface="Arial" panose="020B0604020202020204" pitchFamily="34" charset="0"/>
              </a:rPr>
              <a:t>и</a:t>
            </a:r>
            <a:r>
              <a:rPr lang="en-US" sz="1400" dirty="0">
                <a:solidFill>
                  <a:srgbClr val="FF0000"/>
                </a:solidFill>
                <a:latin typeface="Arial" panose="020B0604020202020204" pitchFamily="34" charset="0"/>
                <a:cs typeface="Arial" panose="020B0604020202020204" pitchFamily="34" charset="0"/>
              </a:rPr>
              <a:t> PW</a:t>
            </a:r>
            <a:r>
              <a:rPr lang="ru-RU" sz="1400" dirty="0">
                <a:solidFill>
                  <a:srgbClr val="FF0000"/>
                </a:solidFill>
                <a:latin typeface="Arial" panose="020B0604020202020204" pitchFamily="34" charset="0"/>
                <a:cs typeface="Arial" panose="020B0604020202020204" pitchFamily="34" charset="0"/>
              </a:rPr>
              <a:t>, что и для</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ScienceDirect</a:t>
            </a:r>
            <a:r>
              <a:rPr lang="en-US" sz="1400" dirty="0">
                <a:solidFill>
                  <a:srgbClr val="FF0000"/>
                </a:solidFill>
                <a:latin typeface="Arial" panose="020B0604020202020204" pitchFamily="34" charset="0"/>
                <a:cs typeface="Arial" panose="020B0604020202020204" pitchFamily="34" charset="0"/>
              </a:rPr>
              <a:t>/</a:t>
            </a:r>
            <a:r>
              <a:rPr lang="en-US" sz="1400" dirty="0" smtClean="0">
                <a:solidFill>
                  <a:srgbClr val="FF0000"/>
                </a:solidFill>
                <a:latin typeface="Arial" panose="020B0604020202020204" pitchFamily="34" charset="0"/>
                <a:cs typeface="Arial" panose="020B0604020202020204" pitchFamily="34" charset="0"/>
              </a:rPr>
              <a:t>Scopus</a:t>
            </a:r>
          </a:p>
          <a:p>
            <a:r>
              <a:rPr lang="ru-RU" sz="1600" dirty="0" smtClean="0">
                <a:solidFill>
                  <a:srgbClr val="FF0000"/>
                </a:solidFill>
              </a:rPr>
              <a:t>или</a:t>
            </a:r>
          </a:p>
          <a:p>
            <a:r>
              <a:rPr lang="ru-RU" sz="1400" dirty="0" smtClean="0">
                <a:solidFill>
                  <a:srgbClr val="FF0000"/>
                </a:solidFill>
                <a:latin typeface="Arial" panose="020B0604020202020204" pitchFamily="34" charset="0"/>
                <a:cs typeface="Arial" panose="020B0604020202020204" pitchFamily="34" charset="0"/>
              </a:rPr>
              <a:t>2. Создание нового </a:t>
            </a:r>
            <a:r>
              <a:rPr lang="en-US" sz="1400" dirty="0" smtClean="0">
                <a:solidFill>
                  <a:srgbClr val="FF0000"/>
                </a:solidFill>
                <a:latin typeface="Arial" panose="020B0604020202020204" pitchFamily="34" charset="0"/>
                <a:cs typeface="Arial" panose="020B0604020202020204" pitchFamily="34" charset="0"/>
              </a:rPr>
              <a:t>UN/PW</a:t>
            </a:r>
            <a:endParaRPr lang="ru-RU" sz="14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448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ru-RU" sz="4000" dirty="0" smtClean="0"/>
              <a:t>Модуль </a:t>
            </a:r>
            <a:r>
              <a:rPr lang="en-US" sz="4000" dirty="0" smtClean="0"/>
              <a:t>Overview</a:t>
            </a:r>
            <a:endParaRPr lang="en-US" sz="4000" dirty="0"/>
          </a:p>
        </p:txBody>
      </p:sp>
    </p:spTree>
    <p:extLst>
      <p:ext uri="{BB962C8B-B14F-4D97-AF65-F5344CB8AC3E}">
        <p14:creationId xmlns:p14="http://schemas.microsoft.com/office/powerpoint/2010/main" val="357906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lesvier Research Intelligence Master Slide">
  <a:themeElements>
    <a:clrScheme name="Elsevier Colours">
      <a:dk1>
        <a:srgbClr val="53565A"/>
      </a:dk1>
      <a:lt1>
        <a:sysClr val="window" lastClr="FFFFFF"/>
      </a:lt1>
      <a:dk2>
        <a:srgbClr val="FF8200"/>
      </a:dk2>
      <a:lt2>
        <a:srgbClr val="A7A8AA"/>
      </a:lt2>
      <a:accent1>
        <a:srgbClr val="007398"/>
      </a:accent1>
      <a:accent2>
        <a:srgbClr val="FF8200"/>
      </a:accent2>
      <a:accent3>
        <a:srgbClr val="53565A"/>
      </a:accent3>
      <a:accent4>
        <a:srgbClr val="00966C"/>
      </a:accent4>
      <a:accent5>
        <a:srgbClr val="41B6E6"/>
      </a:accent5>
      <a:accent6>
        <a:srgbClr val="CBC793"/>
      </a:accent6>
      <a:hlink>
        <a:srgbClr val="007398"/>
      </a:hlink>
      <a:folHlink>
        <a:srgbClr val="FF82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3">
          <a:schemeClr val="lt1"/>
        </a:lnRef>
        <a:fillRef idx="1">
          <a:schemeClr val="accent1"/>
        </a:fillRef>
        <a:effectRef idx="1">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23978</TotalTime>
  <Words>2026</Words>
  <Application>Microsoft Office PowerPoint</Application>
  <PresentationFormat>On-screen Show (4:3)</PresentationFormat>
  <Paragraphs>307</Paragraphs>
  <Slides>59</Slides>
  <Notes>14</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Elesvier Research Intelligence Master Slide</vt:lpstr>
      <vt:lpstr>Аналитика в планировании успешного научного исследования </vt:lpstr>
      <vt:lpstr>Любое научное исследование начинается со сбора, систематизации и обобщения фактов, которые являются основными элементами научного знания</vt:lpstr>
      <vt:lpstr>SciVal – не выдаст готового рецепта успеха, НО предоставит необходимую информацию для анализа и планирования УСПЕШНОГО развития научно-исследовательской деятельности</vt:lpstr>
      <vt:lpstr>PowerPoint Presentation</vt:lpstr>
      <vt:lpstr>PowerPoint Presentation</vt:lpstr>
      <vt:lpstr>Содержание Scopus и данные в SciVal</vt:lpstr>
      <vt:lpstr>PowerPoint Presentation</vt:lpstr>
      <vt:lpstr>PowerPoint Presentation</vt:lpstr>
      <vt:lpstr>PowerPoint Presentation</vt:lpstr>
      <vt:lpstr>Визуализация результатов исслед. деятельности организаций и групп</vt:lpstr>
      <vt:lpstr>Изменение временного периода и предметной области</vt:lpstr>
      <vt:lpstr>Классификаторы журналов</vt:lpstr>
      <vt:lpstr>Обзор и по другим организациям</vt:lpstr>
      <vt:lpstr>PowerPoint Presentation</vt:lpstr>
      <vt:lpstr>Новые метрики оценки результатов</vt:lpstr>
      <vt:lpstr>PowerPoint Presentation</vt:lpstr>
      <vt:lpstr>Определение исследовательских компетенций и междисциплинарных исследовательских тем</vt:lpstr>
      <vt:lpstr>PowerPoint Presentation</vt:lpstr>
      <vt:lpstr>Определение эффективности вашего прогресса</vt:lpstr>
      <vt:lpstr>Комбинация различного набора метрик</vt:lpstr>
      <vt:lpstr>Пример</vt:lpstr>
      <vt:lpstr>Пример: табличный вид</vt:lpstr>
      <vt:lpstr>Возможный набор метрик </vt:lpstr>
      <vt:lpstr>SciVal Metrics Guidebook</vt:lpstr>
      <vt:lpstr>PowerPoint Presentation</vt:lpstr>
      <vt:lpstr>Определение и оценка существующих партнеров для сотрудничества для своей организации и конкурентов</vt:lpstr>
      <vt:lpstr>PowerPoint Presentation</vt:lpstr>
      <vt:lpstr>Изучение потенциальных, новых возможностей для сотрудничества</vt:lpstr>
      <vt:lpstr>…до конкретных фамилий ученых/авторов</vt:lpstr>
      <vt:lpstr>PowerPoint Presentation</vt:lpstr>
      <vt:lpstr>Позволяет ответить на вопросы:</vt:lpstr>
      <vt:lpstr>Подробный анализ по предметной области: кто публикует, кто читает, цитирует, тенденции развития и анализ схожих понятий (Fingerprint Engine)</vt:lpstr>
      <vt:lpstr>PowerPoint Presentation</vt:lpstr>
      <vt:lpstr>PowerPoint Presentation</vt:lpstr>
      <vt:lpstr>Готовое решение с уже созданными объектами/данными и возможностью создавать свои</vt:lpstr>
      <vt:lpstr>PowerPoint Presentation</vt:lpstr>
      <vt:lpstr>SciVal единственное решение, которое позволяет создавать собственные области исследований для изучения и мониторинга, которые бы отражали фокусную, именно для вас, тематику</vt:lpstr>
      <vt:lpstr>Создание исследовательской области</vt:lpstr>
      <vt:lpstr>Создание исследовательской области на основе:</vt:lpstr>
      <vt:lpstr>Анализ по самостоятельно созданной предметной области</vt:lpstr>
      <vt:lpstr>PowerPoint Presentation</vt:lpstr>
      <vt:lpstr>Потенциал сотрудничества по созданной области исследований</vt:lpstr>
      <vt:lpstr>PowerPoint Presentation</vt:lpstr>
      <vt:lpstr>Import и создание Publication Set</vt:lpstr>
      <vt:lpstr>Импорт данных из Scopus через My List (1)</vt:lpstr>
      <vt:lpstr>Импорт данных из Scopus через My List (2)</vt:lpstr>
      <vt:lpstr>Импорт данных из Scopus через My List (3)</vt:lpstr>
      <vt:lpstr>Полноценный анализ выборки публикаций в модулях Overview, Benchmarking, Trends</vt:lpstr>
      <vt:lpstr>PowerPoint Presentation</vt:lpstr>
      <vt:lpstr>Выделение исследователей и групп исследователей</vt:lpstr>
      <vt:lpstr>Исследователи/ученые добавляются в SciVal из Scopus на основе авторского профиля в Scopus</vt:lpstr>
      <vt:lpstr>Создание группы исследователей</vt:lpstr>
      <vt:lpstr>Простой способ создания группы, факультетов, структуры Университета: Import Researchers</vt:lpstr>
      <vt:lpstr>Возможность анализа по различным метрикам, как на уровне индивидуальных исследователей, так и на уровне групп</vt:lpstr>
      <vt:lpstr>PowerPoint Presentation</vt:lpstr>
      <vt:lpstr>My SciVal</vt:lpstr>
      <vt:lpstr>Экспорт графиков и таблиц</vt:lpstr>
      <vt:lpstr>SciVal – это решение для повышения конкурентоспособности в научно-исследовательской деятельности, ее стратегического планирования, мониторинга и эффективного выполнения, позволяет экономить время на сбор информации по разным департаментам, документам и источникам</vt:lpstr>
      <vt:lpstr>PowerPoint Presentation</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SciVal [product] User Training</dc:title>
  <dc:creator>Reed Elsevier</dc:creator>
  <cp:lastModifiedBy>Reed Elsevier</cp:lastModifiedBy>
  <cp:revision>944</cp:revision>
  <cp:lastPrinted>2014-01-29T01:20:23Z</cp:lastPrinted>
  <dcterms:created xsi:type="dcterms:W3CDTF">2011-05-02T16:44:01Z</dcterms:created>
  <dcterms:modified xsi:type="dcterms:W3CDTF">2016-05-12T07:11:45Z</dcterms:modified>
</cp:coreProperties>
</file>