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3" r:id="rId3"/>
    <p:sldMasterId id="2147483695" r:id="rId4"/>
  </p:sldMasterIdLst>
  <p:notesMasterIdLst>
    <p:notesMasterId r:id="rId41"/>
  </p:notesMasterIdLst>
  <p:sldIdLst>
    <p:sldId id="257" r:id="rId5"/>
    <p:sldId id="258" r:id="rId6"/>
    <p:sldId id="259" r:id="rId7"/>
    <p:sldId id="260" r:id="rId8"/>
    <p:sldId id="262" r:id="rId9"/>
    <p:sldId id="27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2" r:id="rId20"/>
    <p:sldId id="275" r:id="rId21"/>
    <p:sldId id="276" r:id="rId22"/>
    <p:sldId id="277" r:id="rId23"/>
    <p:sldId id="278" r:id="rId24"/>
    <p:sldId id="279" r:id="rId25"/>
    <p:sldId id="282" r:id="rId26"/>
    <p:sldId id="280" r:id="rId27"/>
    <p:sldId id="284" r:id="rId28"/>
    <p:sldId id="283" r:id="rId29"/>
    <p:sldId id="286" r:id="rId30"/>
    <p:sldId id="281" r:id="rId31"/>
    <p:sldId id="289" r:id="rId32"/>
    <p:sldId id="287" r:id="rId33"/>
    <p:sldId id="293" r:id="rId34"/>
    <p:sldId id="297" r:id="rId35"/>
    <p:sldId id="290" r:id="rId36"/>
    <p:sldId id="291" r:id="rId37"/>
    <p:sldId id="296" r:id="rId38"/>
    <p:sldId id="295" r:id="rId39"/>
    <p:sldId id="29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1"/>
          <c:order val="0"/>
          <c:tx>
            <c:strRef>
              <c:f>Sheet1!$C$2</c:f>
              <c:strCache>
                <c:ptCount val="1"/>
                <c:pt idx="0">
                  <c:v>Цитируемость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val>
            <c:numRef>
              <c:f>Sheet1!$C$3:$C$12</c:f>
              <c:numCache>
                <c:formatCode>General</c:formatCode>
                <c:ptCount val="10"/>
                <c:pt idx="0">
                  <c:v>128</c:v>
                </c:pt>
                <c:pt idx="1">
                  <c:v>64</c:v>
                </c:pt>
                <c:pt idx="2">
                  <c:v>32</c:v>
                </c:pt>
                <c:pt idx="3">
                  <c:v>16</c:v>
                </c:pt>
                <c:pt idx="4">
                  <c:v>8</c:v>
                </c:pt>
                <c:pt idx="5">
                  <c:v>4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178900992"/>
        <c:axId val="178902528"/>
      </c:barChart>
      <c:catAx>
        <c:axId val="178900992"/>
        <c:scaling>
          <c:orientation val="minMax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ckLblPos val="nextTo"/>
        <c:crossAx val="178902528"/>
        <c:crosses val="autoZero"/>
        <c:auto val="1"/>
        <c:lblAlgn val="ctr"/>
        <c:lblOffset val="100"/>
      </c:catAx>
      <c:valAx>
        <c:axId val="178902528"/>
        <c:scaling>
          <c:orientation val="minMax"/>
          <c:max val="10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General" sourceLinked="1"/>
        <c:tickLblPos val="nextTo"/>
        <c:crossAx val="178900992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172C4-8036-4C8D-B88E-947836E23736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4637D-846C-4575-B22D-D7CAF9ED0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D708FA-107A-4EBE-8CF2-FAE83A698853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30238"/>
            <a:ext cx="4570412" cy="34290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515" y="4225775"/>
            <a:ext cx="6282036" cy="4446511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637D-846C-4575-B22D-D7CAF9ED040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624DDF-042D-4E71-91B5-28CAB9FA0D83}" type="slidenum">
              <a:rPr lang="en-US"/>
              <a:pPr/>
              <a:t>36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30238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914" y="4225925"/>
            <a:ext cx="6281737" cy="444658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23528" y="4509120"/>
            <a:ext cx="8458200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B4B4B"/>
              </a:solidFill>
              <a:ea typeface="ＭＳ Ｐゴシック" pitchFamily="34" charset="-128"/>
            </a:endParaRPr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/>
        </p:nvPicPr>
        <p:blipFill>
          <a:blip r:embed="rId2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3448050"/>
            <a:ext cx="8458200" cy="819150"/>
          </a:xfrm>
        </p:spPr>
        <p:txBody>
          <a:bodyPr/>
          <a:lstStyle>
            <a:lvl1pPr>
              <a:defRPr sz="3200">
                <a:solidFill>
                  <a:srgbClr val="FF8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4581128"/>
            <a:ext cx="84582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>
                <a:solidFill>
                  <a:srgbClr val="4B4B4B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14C3BF-C9F7-4460-BD0D-D9D99002F1F9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2E500-73E9-4168-A4C0-1B43BB8DF3D1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1967"/>
          <a:stretch>
            <a:fillRect/>
          </a:stretch>
        </p:blipFill>
        <p:spPr bwMode="auto">
          <a:xfrm>
            <a:off x="0" y="-1"/>
            <a:ext cx="9144000" cy="435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tr_hrz_rgb_pos"/>
          <p:cNvPicPr>
            <a:picLocks noChangeAspect="1" noChangeArrowheads="1"/>
          </p:cNvPicPr>
          <p:nvPr/>
        </p:nvPicPr>
        <p:blipFill>
          <a:blip r:embed="rId3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34216" y="1604626"/>
            <a:ext cx="8382000" cy="2328429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i="1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6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Title 1</a:t>
            </a:r>
            <a:br>
              <a:rPr kumimoji="0" lang="en-US" sz="6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</a:b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subtitle</a:t>
            </a:r>
            <a:b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</a:b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subtitle (cont)</a:t>
            </a:r>
            <a:endParaRPr kumimoji="0" lang="ru-RU" sz="4000" b="0" i="1" u="none" strike="noStrike" kern="1200" cap="none" spc="0" normalizeH="0" baseline="0" noProof="0" dirty="0">
              <a:ln>
                <a:noFill/>
              </a:ln>
              <a:solidFill>
                <a:srgbClr val="FF8000"/>
              </a:solidFill>
              <a:effectLst/>
              <a:uLnTx/>
              <a:uFillTx/>
              <a:latin typeface="Georgi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9887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>
                <a:solidFill>
                  <a:srgbClr val="4B4B4B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3689" y="1604178"/>
            <a:ext cx="0" cy="2340000"/>
          </a:xfrm>
          <a:prstGeom prst="line">
            <a:avLst/>
          </a:prstGeom>
          <a:ln w="152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5" y="189485"/>
            <a:ext cx="8580115" cy="836612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marL="177800" indent="0">
              <a:defRPr i="1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89831" y="188894"/>
            <a:ext cx="0" cy="835200"/>
          </a:xfrm>
          <a:prstGeom prst="line">
            <a:avLst/>
          </a:prstGeom>
          <a:ln w="152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-7869" b="6598"/>
          <a:stretch>
            <a:fillRect/>
          </a:stretch>
        </p:blipFill>
        <p:spPr bwMode="auto">
          <a:xfrm>
            <a:off x="51353" y="6165304"/>
            <a:ext cx="229139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-7869" r="88488" b="6598"/>
          <a:stretch>
            <a:fillRect/>
          </a:stretch>
        </p:blipFill>
        <p:spPr bwMode="auto">
          <a:xfrm>
            <a:off x="0" y="6165304"/>
            <a:ext cx="26379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5247" t="-7869" r="88488" b="6598"/>
          <a:stretch>
            <a:fillRect/>
          </a:stretch>
        </p:blipFill>
        <p:spPr bwMode="auto">
          <a:xfrm>
            <a:off x="2028066" y="6165304"/>
            <a:ext cx="71159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-7869" b="6598"/>
          <a:stretch>
            <a:fillRect/>
          </a:stretch>
        </p:blipFill>
        <p:spPr bwMode="auto">
          <a:xfrm>
            <a:off x="51353" y="6165304"/>
            <a:ext cx="229139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-7869" r="88488" b="6598"/>
          <a:stretch>
            <a:fillRect/>
          </a:stretch>
        </p:blipFill>
        <p:spPr bwMode="auto">
          <a:xfrm>
            <a:off x="0" y="6165304"/>
            <a:ext cx="26379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247" t="-7869" r="88488" b="6598"/>
          <a:stretch>
            <a:fillRect/>
          </a:stretch>
        </p:blipFill>
        <p:spPr bwMode="auto">
          <a:xfrm>
            <a:off x="2028066" y="6165304"/>
            <a:ext cx="71159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92088" y="2435746"/>
            <a:ext cx="0" cy="1800000"/>
          </a:xfrm>
          <a:prstGeom prst="line">
            <a:avLst/>
          </a:prstGeom>
          <a:ln w="152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2304168"/>
            <a:ext cx="7704459" cy="201560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Statement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Message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3 lines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t="-7869" b="6598"/>
          <a:stretch>
            <a:fillRect/>
          </a:stretch>
        </p:blipFill>
        <p:spPr bwMode="auto">
          <a:xfrm>
            <a:off x="51353" y="6165304"/>
            <a:ext cx="229139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t="-7869" r="88488" b="6598"/>
          <a:stretch>
            <a:fillRect/>
          </a:stretch>
        </p:blipFill>
        <p:spPr bwMode="auto">
          <a:xfrm>
            <a:off x="0" y="6165304"/>
            <a:ext cx="26379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5247" t="-7869" r="88488" b="6598"/>
          <a:stretch>
            <a:fillRect/>
          </a:stretch>
        </p:blipFill>
        <p:spPr bwMode="auto">
          <a:xfrm>
            <a:off x="2028066" y="6165304"/>
            <a:ext cx="71159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2304168"/>
            <a:ext cx="7704459" cy="1268848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Statement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Message 2 lines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92088" y="2435746"/>
            <a:ext cx="0" cy="1166400"/>
          </a:xfrm>
          <a:prstGeom prst="line">
            <a:avLst/>
          </a:prstGeom>
          <a:ln w="152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t="-7869" b="6598"/>
          <a:stretch>
            <a:fillRect/>
          </a:stretch>
        </p:blipFill>
        <p:spPr bwMode="auto">
          <a:xfrm>
            <a:off x="51353" y="6165304"/>
            <a:ext cx="229139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 t="-7869" r="88488" b="6598"/>
          <a:stretch>
            <a:fillRect/>
          </a:stretch>
        </p:blipFill>
        <p:spPr bwMode="auto">
          <a:xfrm>
            <a:off x="0" y="6165304"/>
            <a:ext cx="26379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l="5247" t="-7869" r="88488" b="6598"/>
          <a:stretch>
            <a:fillRect/>
          </a:stretch>
        </p:blipFill>
        <p:spPr bwMode="auto">
          <a:xfrm>
            <a:off x="2028066" y="6165304"/>
            <a:ext cx="71159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2298078"/>
            <a:ext cx="7704459" cy="69278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Statement Message 1 line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92088" y="2435746"/>
            <a:ext cx="0" cy="540000"/>
          </a:xfrm>
          <a:prstGeom prst="line">
            <a:avLst/>
          </a:prstGeom>
          <a:ln w="152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-7869" b="6598"/>
          <a:stretch>
            <a:fillRect/>
          </a:stretch>
        </p:blipFill>
        <p:spPr bwMode="auto">
          <a:xfrm>
            <a:off x="51353" y="6165304"/>
            <a:ext cx="229139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-7869" r="88488" b="6598"/>
          <a:stretch>
            <a:fillRect/>
          </a:stretch>
        </p:blipFill>
        <p:spPr bwMode="auto">
          <a:xfrm>
            <a:off x="0" y="6165304"/>
            <a:ext cx="26379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247" t="-7869" r="88488" b="6598"/>
          <a:stretch>
            <a:fillRect/>
          </a:stretch>
        </p:blipFill>
        <p:spPr bwMode="auto">
          <a:xfrm>
            <a:off x="2028066" y="6165304"/>
            <a:ext cx="71159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700213"/>
            <a:ext cx="8642350" cy="439261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defRPr>
                <a:solidFill>
                  <a:srgbClr val="4D4D4D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rgbClr val="4D4D4D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rgbClr val="4D4D4D"/>
                </a:solidFill>
              </a:defRPr>
            </a:lvl3pPr>
            <a:lvl4pPr marL="714375" indent="-176213">
              <a:buClr>
                <a:schemeClr val="accent1"/>
              </a:buClr>
              <a:defRPr>
                <a:solidFill>
                  <a:srgbClr val="4D4D4D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[]</a:t>
            </a:r>
          </a:p>
          <a:p>
            <a:pPr lvl="0"/>
            <a:r>
              <a:rPr lang="en-US" dirty="0" smtClean="0"/>
              <a:t>[]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[]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[]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r>
              <a:rPr lang="en-US" dirty="0" smtClean="0"/>
              <a:t>[]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0825" y="1196977"/>
            <a:ext cx="8642350" cy="360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 baseline="0">
                <a:solidFill>
                  <a:schemeClr val="accent1"/>
                </a:solidFill>
              </a:defRPr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538162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72668" y="6199488"/>
            <a:ext cx="7759772" cy="46987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FontTx/>
              <a:buNone/>
              <a:defRPr sz="80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B23C5-3336-48A0-81DC-13582D8ADEE6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98710"/>
            <a:ext cx="8042294" cy="461665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42911" y="1571612"/>
            <a:ext cx="8286808" cy="49292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81000" y="4800600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B4B4B"/>
              </a:solidFill>
              <a:ea typeface="ＭＳ Ｐゴシック" pitchFamily="34" charset="-128"/>
            </a:endParaRPr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/>
        </p:nvPicPr>
        <p:blipFill>
          <a:blip r:embed="rId2" cstate="print"/>
          <a:srcRect b="20689"/>
          <a:stretch>
            <a:fillRect/>
          </a:stretch>
        </p:blipFill>
        <p:spPr bwMode="auto">
          <a:xfrm>
            <a:off x="6814300" y="6172200"/>
            <a:ext cx="1967749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86200"/>
            <a:ext cx="8382000" cy="819150"/>
          </a:xfrm>
        </p:spPr>
        <p:txBody>
          <a:bodyPr/>
          <a:lstStyle>
            <a:lvl1pPr>
              <a:defRPr sz="3200">
                <a:solidFill>
                  <a:srgbClr val="FF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876800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>
                <a:solidFill>
                  <a:srgbClr val="4B4B4B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36F3B-131A-4515-81A3-19C878981D1F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>
              <a:solidFill>
                <a:srgbClr val="4B4B4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32E1E-2E3B-4A40-B78F-F794D6D7CA6C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59B1F-7043-43A4-940D-22424FCE6121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8AC260-C7CC-48F5-ADAE-CE02F3CB7985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D8BAC-6568-4E8A-AC10-A3F54709BEF1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29F8D-50D1-410E-B0F2-337A0EE9B813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BBDDD-3679-4F29-8743-05079798AC81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8B9469-2955-4151-81FB-6B29AE00CD9C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A2F4D-A4EF-4234-869A-D6732BCE4BF2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F0D1F-CC96-475A-8588-2A8CEC7041BB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B3F6E-6A3B-4E3B-8D9A-5B55F6F8D309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81000" y="4800600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B4B4B"/>
              </a:solidFill>
              <a:ea typeface="ＭＳ Ｐゴシック" pitchFamily="34" charset="-128"/>
            </a:endParaRPr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/>
        </p:nvPicPr>
        <p:blipFill>
          <a:blip r:embed="rId2" cstate="print"/>
          <a:srcRect b="20689"/>
          <a:stretch>
            <a:fillRect/>
          </a:stretch>
        </p:blipFill>
        <p:spPr bwMode="auto">
          <a:xfrm>
            <a:off x="6814300" y="6172200"/>
            <a:ext cx="1967749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86200"/>
            <a:ext cx="8382000" cy="819150"/>
          </a:xfrm>
        </p:spPr>
        <p:txBody>
          <a:bodyPr/>
          <a:lstStyle>
            <a:lvl1pPr>
              <a:defRPr sz="3200">
                <a:solidFill>
                  <a:srgbClr val="FF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876800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>
                <a:solidFill>
                  <a:srgbClr val="4B4B4B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36F3B-131A-4515-81A3-19C878981D1F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>
              <a:solidFill>
                <a:srgbClr val="4B4B4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32E1E-2E3B-4A40-B78F-F794D6D7CA6C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59B1F-7043-43A4-940D-22424FCE6121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8AC260-C7CC-48F5-ADAE-CE02F3CB7985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D8BAC-6568-4E8A-AC10-A3F54709BEF1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29F8D-50D1-410E-B0F2-337A0EE9B813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BBDDD-3679-4F29-8743-05079798AC81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B9D4CA-32EE-4AAC-8302-B16155EC3706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8B9469-2955-4151-81FB-6B29AE00CD9C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F0D1F-CC96-475A-8588-2A8CEC7041BB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B3F6E-6A3B-4E3B-8D9A-5B55F6F8D309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85FD1-B98D-4652-8650-B674D901DD89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0AAAA8-9703-4322-8459-E4BD78E190C4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BC85E-8306-4AE8-8AAC-1F7A15D9A795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38900-5987-465A-BD4D-193174FBCE5F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8F74A-1940-432E-A3B6-25AC70C2E4CA}" type="slidenum">
              <a:rPr lang="en-US">
                <a:solidFill>
                  <a:srgbClr val="4B4B4B"/>
                </a:solidFill>
              </a:rPr>
              <a:pPr/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8000"/>
              </a:buClr>
              <a:buFontTx/>
              <a:buChar char="•"/>
              <a:defRPr/>
            </a:pPr>
            <a:endParaRPr lang="en-US" dirty="0" smtClean="0">
              <a:solidFill>
                <a:srgbClr val="4B4B4B"/>
              </a:solidFill>
            </a:endParaRPr>
          </a:p>
        </p:txBody>
      </p:sp>
      <p:pic>
        <p:nvPicPr>
          <p:cNvPr id="1027" name="Picture 3" descr="TR_SlideLogo_BW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AF1B1F-3D94-41B0-996A-F4E58D9527A6}" type="slidenum">
              <a:rPr lang="en-US">
                <a:solidFill>
                  <a:srgbClr val="4B4B4B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4B4B4B"/>
              </a:solidFill>
              <a:ea typeface="ＭＳ Ｐゴシック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8" descr="slideMaster_Logo6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B4B4B"/>
              </a:solidFill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pitchFamily="-106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charset="-128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  <a:cs typeface="ＭＳ Ｐゴシック" charset="0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charset="0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ＭＳ Ｐゴシック" pitchFamily="-106" charset="-128"/>
          <a:cs typeface="ＭＳ Ｐゴシック" charset="0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  <a:cs typeface="ＭＳ Ｐゴシック" charset="0"/>
        </a:defRPr>
      </a:lvl5pPr>
      <a:lvl6pPr marL="19431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6pPr>
      <a:lvl7pPr marL="24003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7pPr>
      <a:lvl8pPr marL="28575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8pPr>
      <a:lvl9pPr marL="33147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fontAlgn="base">
              <a:spcBef>
                <a:spcPct val="50000"/>
              </a:spcBef>
              <a:spcAft>
                <a:spcPct val="0"/>
              </a:spcAft>
              <a:buClr>
                <a:srgbClr val="FF8000"/>
              </a:buClr>
              <a:buFontTx/>
              <a:buChar char="•"/>
              <a:defRPr/>
            </a:pPr>
            <a:endParaRPr lang="en-US" sz="2400">
              <a:solidFill>
                <a:srgbClr val="4B4B4B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75656" y="188640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560" y="1268760"/>
            <a:ext cx="828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2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9pPr>
    </p:titleStyle>
    <p:bodyStyle>
      <a:lvl1pPr marL="228600" indent="-228600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628650" indent="-28575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914400" indent="-17145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2573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14859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19431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6pPr>
      <a:lvl7pPr marL="24003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7pPr>
      <a:lvl8pPr marL="28575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8pPr>
      <a:lvl9pPr marL="33147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8000"/>
              </a:buClr>
              <a:buFontTx/>
              <a:buChar char="•"/>
              <a:defRPr/>
            </a:pPr>
            <a:endParaRPr lang="en-US" smtClean="0">
              <a:solidFill>
                <a:srgbClr val="4B4B4B"/>
              </a:solidFill>
            </a:endParaRPr>
          </a:p>
        </p:txBody>
      </p:sp>
      <p:pic>
        <p:nvPicPr>
          <p:cNvPr id="1027" name="Picture 3" descr="TR_SlideLogo_BW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DA2E33-B304-493E-B717-B140F2365A1C}" type="slidenum">
              <a:rPr lang="en-US">
                <a:solidFill>
                  <a:srgbClr val="4B4B4B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4B4B4B"/>
              </a:solidFill>
              <a:ea typeface="ＭＳ Ｐゴシック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8" descr="slideMaster_Logo6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B4B4B"/>
              </a:solidFill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pitchFamily="-106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charset="-128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  <a:cs typeface="ＭＳ Ｐゴシック" charset="0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charset="0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ＭＳ Ｐゴシック" pitchFamily="-106" charset="-128"/>
          <a:cs typeface="ＭＳ Ｐゴシック" charset="0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  <a:cs typeface="ＭＳ Ｐゴシック" charset="0"/>
        </a:defRPr>
      </a:lvl5pPr>
      <a:lvl6pPr marL="19431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6pPr>
      <a:lvl7pPr marL="24003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7pPr>
      <a:lvl8pPr marL="28575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8pPr>
      <a:lvl9pPr marL="33147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8000"/>
              </a:buClr>
              <a:buFontTx/>
              <a:buChar char="•"/>
              <a:defRPr/>
            </a:pPr>
            <a:endParaRPr lang="en-US" smtClean="0">
              <a:solidFill>
                <a:srgbClr val="4B4B4B"/>
              </a:solidFill>
            </a:endParaRPr>
          </a:p>
        </p:txBody>
      </p:sp>
      <p:pic>
        <p:nvPicPr>
          <p:cNvPr id="1027" name="Picture 3" descr="TR_SlideLogo_BW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DA2E33-B304-493E-B717-B140F2365A1C}" type="slidenum">
              <a:rPr lang="en-US">
                <a:solidFill>
                  <a:srgbClr val="4B4B4B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4B4B4B"/>
              </a:solidFill>
              <a:ea typeface="ＭＳ Ｐゴシック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8" descr="slideMaster_Logo6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B4B4B"/>
              </a:solidFill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pitchFamily="-106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charset="-128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  <a:cs typeface="ＭＳ Ｐゴシック" charset="0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charset="0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ＭＳ Ｐゴシック" pitchFamily="-106" charset="-128"/>
          <a:cs typeface="ＭＳ Ｐゴシック" charset="0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  <a:cs typeface="ＭＳ Ｐゴシック" charset="0"/>
        </a:defRPr>
      </a:lvl5pPr>
      <a:lvl6pPr marL="19431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6pPr>
      <a:lvl7pPr marL="24003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7pPr>
      <a:lvl8pPr marL="28575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8pPr>
      <a:lvl9pPr marL="33147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analytics.thomsonreuters.com/m/pdfs/indicators-handbook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pavel-kasyanov.blogspot.ru/" TargetMode="Externa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PAVEL.KASYANOV@THOMSONREUTERS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jpeg"/><Relationship Id="rId5" Type="http://schemas.openxmlformats.org/officeDocument/2006/relationships/hyperlink" Target="http://twitter.com/pkasyanov_tr" TargetMode="External"/><Relationship Id="rId4" Type="http://schemas.openxmlformats.org/officeDocument/2006/relationships/hyperlink" Target="http://pavel-kasyanov.blogspot.r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3573016"/>
            <a:ext cx="8458200" cy="819150"/>
          </a:xfrm>
        </p:spPr>
        <p:txBody>
          <a:bodyPr/>
          <a:lstStyle/>
          <a:p>
            <a:r>
              <a:rPr lang="ru-RU" dirty="0" smtClean="0"/>
              <a:t>ИСПОЛЬЗОВАНИЕ СОВРЕМЕННЫХ НАУКОМЕТРИЧЕСКИХ ПОКАЗАТЕЛЕЙ</a:t>
            </a:r>
            <a:endParaRPr lang="en-US" dirty="0" smtClean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4725144"/>
            <a:ext cx="3816424" cy="360039"/>
          </a:xfrm>
        </p:spPr>
        <p:txBody>
          <a:bodyPr/>
          <a:lstStyle/>
          <a:p>
            <a:r>
              <a:rPr lang="ru-RU" sz="1400" dirty="0" smtClean="0"/>
              <a:t>ПАВЕЛ КАСЬЯНОВ</a:t>
            </a:r>
          </a:p>
          <a:p>
            <a:r>
              <a:rPr lang="ru-RU" sz="1400" dirty="0" smtClean="0"/>
              <a:t>ЭКСПЕРТ ПО НАУКОМЕТРИИ</a:t>
            </a:r>
          </a:p>
          <a:p>
            <a:endParaRPr lang="ru-RU" sz="1400" dirty="0" smtClean="0"/>
          </a:p>
          <a:p>
            <a:r>
              <a:rPr lang="en-US" sz="1400" dirty="0" smtClean="0"/>
              <a:t>2</a:t>
            </a:r>
            <a:r>
              <a:rPr lang="ru-RU" sz="1400" dirty="0" smtClean="0"/>
              <a:t> МАРТА 2016 Г.</a:t>
            </a:r>
          </a:p>
        </p:txBody>
      </p:sp>
      <p:pic>
        <p:nvPicPr>
          <p:cNvPr id="7" name="Picture 6" descr="W:\Creative_Services_Jobs\CLIENT WORK_ONGOINGprojects\1002157_BRAND3xSquare\July2013\RTX10L4W-Pawel Kopczyns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376238"/>
            <a:ext cx="8458200" cy="3108325"/>
          </a:xfrm>
          <a:prstGeom prst="rect">
            <a:avLst/>
          </a:prstGeom>
          <a:noFill/>
        </p:spPr>
      </p:pic>
      <p:sp>
        <p:nvSpPr>
          <p:cNvPr id="13314" name="AutoShape 2" descr="Картинки по запросу luxo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Картинки по запросу luxo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AutoShape 6" descr="Картинки по запросу luxo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4" name="AutoShape 2" descr="Image result for юург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38" name="Picture 2" descr="http://bio.tsu.ru/sites/all/themes/eftsu/css/images/u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589240"/>
            <a:ext cx="856846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СУММАРНАЯ ЦИТИРУЕМОСТЬ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Показатель научной влиятельности или авторитетности</a:t>
            </a:r>
          </a:p>
          <a:p>
            <a:r>
              <a:rPr lang="ru-RU" dirty="0" smtClean="0"/>
              <a:t>Насколько сильно исследования оцениваемого автора или организации повлияли на контекст последующих научных исследований?</a:t>
            </a:r>
          </a:p>
          <a:p>
            <a:r>
              <a:rPr lang="ru-RU" sz="2000" dirty="0" smtClean="0"/>
              <a:t>Кого можно оценить: автор,</a:t>
            </a:r>
            <a:br>
              <a:rPr lang="ru-RU" sz="2000" dirty="0" smtClean="0"/>
            </a:br>
            <a:r>
              <a:rPr lang="ru-RU" sz="2000" dirty="0" smtClean="0"/>
              <a:t>группа авторов, организация,</a:t>
            </a:r>
          </a:p>
          <a:p>
            <a:r>
              <a:rPr lang="ru-RU" sz="2000" dirty="0" smtClean="0"/>
              <a:t>В разных предметных областях</a:t>
            </a:r>
            <a:br>
              <a:rPr lang="ru-RU" sz="2000" dirty="0" smtClean="0"/>
            </a:br>
            <a:r>
              <a:rPr lang="ru-RU" sz="2000" dirty="0" smtClean="0"/>
              <a:t>- разные размеры пристатейной</a:t>
            </a:r>
            <a:br>
              <a:rPr lang="ru-RU" sz="2000" dirty="0" smtClean="0"/>
            </a:br>
            <a:r>
              <a:rPr lang="ru-RU" sz="2000" dirty="0" smtClean="0"/>
              <a:t>библиографии</a:t>
            </a:r>
          </a:p>
          <a:p>
            <a:r>
              <a:rPr lang="ru-RU" sz="2000" dirty="0" smtClean="0"/>
              <a:t>Цитируемость накапливается с</a:t>
            </a:r>
            <a:br>
              <a:rPr lang="ru-RU" sz="2000" dirty="0" smtClean="0"/>
            </a:br>
            <a:r>
              <a:rPr lang="ru-RU" sz="2000" dirty="0" smtClean="0"/>
              <a:t>годами</a:t>
            </a:r>
            <a:endParaRPr lang="en-US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717032"/>
            <a:ext cx="31718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САМОЦИТИРОВАНИЕ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Само по себе не является чем-то криминальным</a:t>
            </a:r>
          </a:p>
          <a:p>
            <a:r>
              <a:rPr lang="ru-RU" dirty="0" smtClean="0"/>
              <a:t>Зачастую невозможно не ссылаться на свои предыдущие исследования, особенно если автор последовательно занимается развитием определённой проблемы или теории</a:t>
            </a:r>
          </a:p>
          <a:p>
            <a:r>
              <a:rPr lang="ru-RU" sz="2000" dirty="0" smtClean="0"/>
              <a:t>20-30% самоцитирования – вполне приемлемо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581128"/>
            <a:ext cx="4393928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СРЕДНЯЯ ЦИТИРУЕМОСТЬ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Показатель научной эффективности</a:t>
            </a:r>
          </a:p>
          <a:p>
            <a:r>
              <a:rPr lang="ru-RU" dirty="0" smtClean="0"/>
              <a:t>Насколько сильное влияние оказывает на ход последующих научных исследований одна наша работа?</a:t>
            </a:r>
          </a:p>
          <a:p>
            <a:r>
              <a:rPr lang="ru-RU" sz="2000" dirty="0" smtClean="0"/>
              <a:t>Кого можно оценить: автор, группа авторов, организация</a:t>
            </a:r>
          </a:p>
          <a:p>
            <a:r>
              <a:rPr lang="ru-RU" sz="2000" dirty="0" smtClean="0"/>
              <a:t>В разных предметных областях - разные средние показатели цитируемости</a:t>
            </a:r>
          </a:p>
          <a:p>
            <a:r>
              <a:rPr lang="ru-RU" sz="2000" dirty="0" smtClean="0"/>
              <a:t>Цитируемость накапливается с годами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ИНДЕКС ХИРША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71600" y="1556792"/>
          <a:ext cx="2736304" cy="2787015"/>
        </p:xfrm>
        <a:graphic>
          <a:graphicData uri="http://schemas.openxmlformats.org/drawingml/2006/table">
            <a:tbl>
              <a:tblPr/>
              <a:tblGrid>
                <a:gridCol w="1292144"/>
                <a:gridCol w="144416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Публикациия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Цитируемость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851921" y="1556793"/>
          <a:ext cx="439248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4211960" y="3789040"/>
            <a:ext cx="1872208" cy="2016224"/>
          </a:xfrm>
          <a:prstGeom prst="rect">
            <a:avLst/>
          </a:prstGeom>
          <a:solidFill>
            <a:srgbClr val="FFC000">
              <a:alpha val="6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H=5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ИНДЕКС ХИРША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и суммарная цитируемость, является показателем научной авторитетности</a:t>
            </a:r>
          </a:p>
          <a:p>
            <a:r>
              <a:rPr lang="ru-RU" dirty="0" smtClean="0"/>
              <a:t>Показывает число действительно важных – в масштабах деятельности рассматриваемого автора</a:t>
            </a:r>
            <a:r>
              <a:rPr lang="en-US" dirty="0" smtClean="0"/>
              <a:t>/</a:t>
            </a:r>
            <a:r>
              <a:rPr lang="ru-RU" dirty="0" smtClean="0"/>
              <a:t>организации – публикаций</a:t>
            </a:r>
          </a:p>
          <a:p>
            <a:r>
              <a:rPr lang="ru-RU" dirty="0" smtClean="0"/>
              <a:t>Подвержен влиянию тех же неоднородностей цитирования в разных предметных областях, годах и типах документов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369175" cy="3270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OF SCIENCE </a:t>
            </a:r>
            <a:r>
              <a:rPr lang="ru-RU" dirty="0" smtClean="0"/>
              <a:t>КАК ИНСТРУМЕНТ ДЛЯ ОЦЕНКИ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48064" y="4941168"/>
            <a:ext cx="3124200" cy="1295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FF"/>
                </a:solidFill>
              </a:rPr>
              <a:t>Суммарная цитируемость, средняя цитируемость: это высокий или низкий показатель?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2" name="Curved Connector 21"/>
          <p:cNvCxnSpPr>
            <a:stCxn id="7" idx="0"/>
          </p:cNvCxnSpPr>
          <p:nvPr/>
        </p:nvCxnSpPr>
        <p:spPr>
          <a:xfrm rot="5400000" flipH="1" flipV="1">
            <a:off x="3402360" y="3051448"/>
            <a:ext cx="1368152" cy="2411288"/>
          </a:xfrm>
          <a:prstGeom prst="curvedConnector2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99592" y="4941168"/>
            <a:ext cx="3962400" cy="1295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FF"/>
                </a:solidFill>
              </a:rPr>
              <a:t>Цитирование статей накапливается с годами; означает ли это, что статьи организации начинают цитироваться лучше?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34" name="Curved Connector 33"/>
          <p:cNvCxnSpPr>
            <a:stCxn id="8" idx="3"/>
          </p:cNvCxnSpPr>
          <p:nvPr/>
        </p:nvCxnSpPr>
        <p:spPr>
          <a:xfrm flipH="1" flipV="1">
            <a:off x="8119864" y="4179168"/>
            <a:ext cx="152400" cy="1409700"/>
          </a:xfrm>
          <a:prstGeom prst="curvedConnector4">
            <a:avLst>
              <a:gd name="adj1" fmla="val -150000"/>
              <a:gd name="adj2" fmla="val 72973"/>
            </a:avLst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b="1" dirty="0" smtClean="0">
                <a:solidFill>
                  <a:schemeClr val="tx2"/>
                </a:solidFill>
              </a:rPr>
              <a:t>InCites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продвинутые наукометрические показатели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НОРМАЛИЗОВАННАЯ СРЕДНЯЯ ЦИТИРУЕМОСТЬ</a:t>
            </a:r>
            <a:r>
              <a:rPr lang="en-US" dirty="0" smtClean="0"/>
              <a:t> (NCI)</a:t>
            </a:r>
            <a:endParaRPr lang="en-US" dirty="0"/>
          </a:p>
        </p:txBody>
      </p:sp>
      <p:cxnSp>
        <p:nvCxnSpPr>
          <p:cNvPr id="5" name="Straight Connector 4"/>
          <p:cNvCxnSpPr>
            <a:stCxn id="6" idx="3"/>
          </p:cNvCxnSpPr>
          <p:nvPr/>
        </p:nvCxnSpPr>
        <p:spPr>
          <a:xfrm flipV="1">
            <a:off x="2847853" y="2057401"/>
            <a:ext cx="5381747" cy="2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38200" y="1828800"/>
            <a:ext cx="2009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B4B4B"/>
                </a:solidFill>
                <a:ea typeface="ＭＳ Ｐゴシック" pitchFamily="34" charset="-128"/>
              </a:rPr>
              <a:t>NCI</a:t>
            </a:r>
            <a:r>
              <a:rPr lang="ru-RU" sz="2400" baseline="-25000" dirty="0" smtClean="0">
                <a:solidFill>
                  <a:srgbClr val="4B4B4B"/>
                </a:solidFill>
                <a:ea typeface="ＭＳ Ｐゴシック" pitchFamily="34" charset="-128"/>
              </a:rPr>
              <a:t>публикации</a:t>
            </a:r>
            <a:r>
              <a:rPr lang="en-US" sz="2400" dirty="0" smtClean="0">
                <a:solidFill>
                  <a:srgbClr val="4B4B4B"/>
                </a:solidFill>
                <a:ea typeface="ＭＳ Ｐゴシック" pitchFamily="34" charset="-128"/>
              </a:rPr>
              <a:t>=</a:t>
            </a:r>
            <a:endParaRPr lang="en-US" sz="2400" dirty="0">
              <a:solidFill>
                <a:srgbClr val="4B4B4B"/>
              </a:solidFill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1676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4B4B4B"/>
                </a:solidFill>
                <a:ea typeface="ＭＳ Ｐゴシック" pitchFamily="34" charset="-128"/>
              </a:rPr>
              <a:t>Цитируемость публикации</a:t>
            </a:r>
            <a:endParaRPr lang="en-US" dirty="0">
              <a:solidFill>
                <a:srgbClr val="4B4B4B"/>
              </a:solidFill>
              <a:ea typeface="ＭＳ Ｐゴシック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0574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4B4B4B"/>
                </a:solidFill>
                <a:ea typeface="ＭＳ Ｐゴシック" pitchFamily="34" charset="-128"/>
              </a:rPr>
              <a:t>Средняя цитируемость всех публикаций </a:t>
            </a:r>
            <a:r>
              <a:rPr lang="ru-RU" i="1" dirty="0" smtClean="0">
                <a:solidFill>
                  <a:srgbClr val="4B4B4B"/>
                </a:solidFill>
                <a:ea typeface="ＭＳ Ｐゴシック" pitchFamily="34" charset="-128"/>
              </a:rPr>
              <a:t>того же типа</a:t>
            </a:r>
            <a:r>
              <a:rPr lang="ru-RU" dirty="0" smtClean="0">
                <a:solidFill>
                  <a:srgbClr val="4B4B4B"/>
                </a:solidFill>
                <a:ea typeface="ＭＳ Ｐゴシック" pitchFamily="34" charset="-128"/>
              </a:rPr>
              <a:t>, опубликованных </a:t>
            </a:r>
            <a:r>
              <a:rPr lang="ru-RU" i="1" dirty="0" smtClean="0">
                <a:solidFill>
                  <a:srgbClr val="4B4B4B"/>
                </a:solidFill>
                <a:ea typeface="ＭＳ Ｐゴシック" pitchFamily="34" charset="-128"/>
              </a:rPr>
              <a:t>в том же году </a:t>
            </a:r>
            <a:r>
              <a:rPr lang="ru-RU" dirty="0" smtClean="0">
                <a:solidFill>
                  <a:srgbClr val="4B4B4B"/>
                </a:solidFill>
                <a:ea typeface="ＭＳ Ｐゴシック" pitchFamily="34" charset="-128"/>
              </a:rPr>
              <a:t>и </a:t>
            </a:r>
            <a:r>
              <a:rPr lang="ru-RU" i="1" dirty="0" smtClean="0">
                <a:solidFill>
                  <a:srgbClr val="4B4B4B"/>
                </a:solidFill>
                <a:ea typeface="ＭＳ Ｐゴシック" pitchFamily="34" charset="-128"/>
              </a:rPr>
              <a:t>в той же предметной области</a:t>
            </a:r>
            <a:endParaRPr lang="en-US" i="1" dirty="0">
              <a:solidFill>
                <a:srgbClr val="4B4B4B"/>
              </a:solidFill>
              <a:ea typeface="ＭＳ Ｐゴシック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3429000"/>
            <a:ext cx="2725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B4B4B"/>
                </a:solidFill>
                <a:ea typeface="ＭＳ Ｐゴシック" pitchFamily="34" charset="-128"/>
              </a:rPr>
              <a:t>NCI</a:t>
            </a:r>
            <a:r>
              <a:rPr lang="ru-RU" sz="2400" baseline="-25000" dirty="0" smtClean="0">
                <a:solidFill>
                  <a:srgbClr val="4B4B4B"/>
                </a:solidFill>
                <a:ea typeface="ＭＳ Ｐゴシック" pitchFamily="34" charset="-128"/>
              </a:rPr>
              <a:t>группы публикаций</a:t>
            </a:r>
            <a:r>
              <a:rPr lang="en-US" sz="2400" dirty="0" smtClean="0">
                <a:solidFill>
                  <a:srgbClr val="4B4B4B"/>
                </a:solidFill>
                <a:ea typeface="ＭＳ Ｐゴシック" pitchFamily="34" charset="-128"/>
              </a:rPr>
              <a:t>=</a:t>
            </a:r>
            <a:endParaRPr lang="en-US" sz="2400" dirty="0">
              <a:solidFill>
                <a:srgbClr val="4B4B4B"/>
              </a:solidFill>
              <a:ea typeface="ＭＳ Ｐゴシック" pitchFamily="34" charset="-12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419600" y="3657600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43400" y="32004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B4B4B"/>
                </a:solidFill>
                <a:ea typeface="ＭＳ Ｐゴシック" pitchFamily="34" charset="-128"/>
              </a:rPr>
              <a:t>NCI</a:t>
            </a:r>
            <a:r>
              <a:rPr lang="ru-RU" sz="2400" baseline="-25000" dirty="0" smtClean="0">
                <a:solidFill>
                  <a:srgbClr val="4B4B4B"/>
                </a:solidFill>
                <a:ea typeface="ＭＳ Ｐゴシック" pitchFamily="34" charset="-128"/>
              </a:rPr>
              <a:t>1</a:t>
            </a:r>
            <a:r>
              <a:rPr lang="ru-RU" sz="2400" dirty="0" smtClean="0">
                <a:solidFill>
                  <a:srgbClr val="4B4B4B"/>
                </a:solidFill>
                <a:ea typeface="ＭＳ Ｐゴシック" pitchFamily="34" charset="-128"/>
              </a:rPr>
              <a:t>+</a:t>
            </a:r>
            <a:r>
              <a:rPr lang="en-US" sz="2400" dirty="0" smtClean="0">
                <a:solidFill>
                  <a:srgbClr val="4B4B4B"/>
                </a:solidFill>
                <a:ea typeface="ＭＳ Ｐゴシック" pitchFamily="34" charset="-128"/>
              </a:rPr>
              <a:t> NCI</a:t>
            </a:r>
            <a:r>
              <a:rPr lang="ru-RU" sz="2400" baseline="-25000" dirty="0" smtClean="0">
                <a:solidFill>
                  <a:srgbClr val="4B4B4B"/>
                </a:solidFill>
                <a:ea typeface="ＭＳ Ｐゴシック" pitchFamily="34" charset="-128"/>
              </a:rPr>
              <a:t>2</a:t>
            </a:r>
            <a:r>
              <a:rPr lang="en-US" sz="2400" baseline="-25000" dirty="0" smtClean="0">
                <a:solidFill>
                  <a:srgbClr val="4B4B4B"/>
                </a:solidFill>
                <a:ea typeface="ＭＳ Ｐゴシック" pitchFamily="34" charset="-128"/>
              </a:rPr>
              <a:t> </a:t>
            </a:r>
            <a:r>
              <a:rPr lang="ru-RU" sz="2400" dirty="0" smtClean="0">
                <a:solidFill>
                  <a:srgbClr val="4B4B4B"/>
                </a:solidFill>
                <a:ea typeface="ＭＳ Ｐゴシック" pitchFamily="34" charset="-128"/>
              </a:rPr>
              <a:t>+...+</a:t>
            </a:r>
            <a:r>
              <a:rPr lang="en-US" sz="2400" dirty="0" smtClean="0">
                <a:solidFill>
                  <a:srgbClr val="4B4B4B"/>
                </a:solidFill>
                <a:ea typeface="ＭＳ Ｐゴシック" pitchFamily="34" charset="-128"/>
              </a:rPr>
              <a:t> NCI</a:t>
            </a:r>
            <a:r>
              <a:rPr lang="en-US" sz="2400" baseline="-25000" dirty="0" smtClean="0">
                <a:solidFill>
                  <a:srgbClr val="4B4B4B"/>
                </a:solidFill>
                <a:ea typeface="ＭＳ Ｐゴシック" pitchFamily="34" charset="-128"/>
              </a:rPr>
              <a:t>N</a:t>
            </a:r>
            <a:endParaRPr lang="en-US" sz="2400" dirty="0">
              <a:solidFill>
                <a:srgbClr val="4B4B4B"/>
              </a:solidFill>
              <a:ea typeface="ＭＳ Ｐゴシック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800" y="3657600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B4B4B"/>
                </a:solidFill>
                <a:ea typeface="ＭＳ Ｐゴシック" pitchFamily="34" charset="-128"/>
              </a:rPr>
              <a:t>N</a:t>
            </a:r>
            <a:endParaRPr lang="en-US" sz="2400" dirty="0">
              <a:solidFill>
                <a:srgbClr val="4B4B4B"/>
              </a:solidFill>
              <a:ea typeface="ＭＳ Ｐゴシック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0600" y="4343400"/>
            <a:ext cx="723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4B4B4B"/>
                </a:solidFill>
                <a:ea typeface="ＭＳ Ｐゴシック" pitchFamily="34" charset="-128"/>
              </a:rPr>
              <a:t>NCI</a:t>
            </a:r>
            <a:r>
              <a:rPr lang="ru-RU" baseline="-25000" dirty="0" smtClean="0">
                <a:solidFill>
                  <a:srgbClr val="4B4B4B"/>
                </a:solidFill>
                <a:ea typeface="ＭＳ Ｐゴシック" pitchFamily="34" charset="-128"/>
              </a:rPr>
              <a:t>публикации</a:t>
            </a:r>
            <a:r>
              <a:rPr lang="en-US" dirty="0" smtClean="0">
                <a:solidFill>
                  <a:srgbClr val="4B4B4B"/>
                </a:solidFill>
                <a:ea typeface="ＭＳ Ｐゴシック" pitchFamily="34" charset="-128"/>
              </a:rPr>
              <a:t> &gt; 1: </a:t>
            </a:r>
            <a:r>
              <a:rPr lang="ru-RU" dirty="0" smtClean="0">
                <a:solidFill>
                  <a:srgbClr val="4B4B4B"/>
                </a:solidFill>
                <a:ea typeface="ＭＳ Ｐゴシック" pitchFamily="34" charset="-128"/>
              </a:rPr>
              <a:t>исследование цитируется лучше среднемирового уровня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4B4B4B"/>
                </a:solidFill>
                <a:ea typeface="ＭＳ Ｐゴシック" pitchFamily="34" charset="-128"/>
              </a:rPr>
              <a:t>NCI</a:t>
            </a:r>
            <a:r>
              <a:rPr lang="ru-RU" baseline="-25000" dirty="0" smtClean="0">
                <a:solidFill>
                  <a:srgbClr val="4B4B4B"/>
                </a:solidFill>
                <a:ea typeface="ＭＳ Ｐゴシック" pitchFamily="34" charset="-128"/>
              </a:rPr>
              <a:t>публикации</a:t>
            </a:r>
            <a:r>
              <a:rPr lang="en-US" dirty="0" smtClean="0">
                <a:solidFill>
                  <a:srgbClr val="4B4B4B"/>
                </a:solidFill>
                <a:ea typeface="ＭＳ Ｐゴシック" pitchFamily="34" charset="-128"/>
              </a:rPr>
              <a:t> &lt; 1: </a:t>
            </a:r>
            <a:r>
              <a:rPr lang="ru-RU" dirty="0" smtClean="0">
                <a:solidFill>
                  <a:srgbClr val="4B4B4B"/>
                </a:solidFill>
                <a:ea typeface="ＭＳ Ｐゴシック" pitchFamily="34" charset="-128"/>
              </a:rPr>
              <a:t>исследование цитируется хуже</a:t>
            </a:r>
            <a:r>
              <a:rPr lang="en-US" dirty="0" smtClean="0">
                <a:solidFill>
                  <a:srgbClr val="4B4B4B"/>
                </a:solidFill>
                <a:ea typeface="ＭＳ Ｐゴシック" pitchFamily="34" charset="-128"/>
              </a:rPr>
              <a:t> </a:t>
            </a:r>
            <a:r>
              <a:rPr lang="ru-RU" dirty="0" smtClean="0">
                <a:solidFill>
                  <a:srgbClr val="4B4B4B"/>
                </a:solidFill>
                <a:ea typeface="ＭＳ Ｐゴシック" pitchFamily="34" charset="-128"/>
              </a:rPr>
              <a:t>среднемирового уровня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4B4B4B"/>
                </a:solidFill>
                <a:ea typeface="ＭＳ Ｐゴシック" pitchFamily="34" charset="-128"/>
              </a:rPr>
              <a:t>NCI</a:t>
            </a:r>
            <a:r>
              <a:rPr lang="ru-RU" baseline="-25000" dirty="0" smtClean="0">
                <a:solidFill>
                  <a:srgbClr val="4B4B4B"/>
                </a:solidFill>
                <a:ea typeface="ＭＳ Ｐゴシック" pitchFamily="34" charset="-128"/>
              </a:rPr>
              <a:t>России</a:t>
            </a:r>
            <a:r>
              <a:rPr lang="en-US" dirty="0" smtClean="0">
                <a:solidFill>
                  <a:srgbClr val="4B4B4B"/>
                </a:solidFill>
                <a:ea typeface="ＭＳ Ｐゴシック" pitchFamily="34" charset="-128"/>
              </a:rPr>
              <a:t>&lt; 1</a:t>
            </a:r>
            <a:endParaRPr lang="en-US" dirty="0">
              <a:solidFill>
                <a:srgbClr val="4B4B4B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426" y="1525588"/>
            <a:ext cx="5267472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ПРИМЕР: СОПОСТАВЛЕНИЕ УНИВЕРСИТЕТОВ 5-100 ПО НОРМАЛИЗОВАННОМУ ЦИТИРОВАНИЮ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95736" y="3861048"/>
            <a:ext cx="2592288" cy="28803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39952" y="6165304"/>
            <a:ext cx="3215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Временной промежуток: 20</a:t>
            </a:r>
            <a:r>
              <a:rPr lang="en-US" sz="1400" dirty="0" smtClean="0"/>
              <a:t>05</a:t>
            </a:r>
            <a:r>
              <a:rPr lang="ru-RU" sz="1400" dirty="0" smtClean="0"/>
              <a:t> - 2014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ПРИМЕР: АНАЛИЗ НОРМАЛИЗОВАННОЙ ЦИТИРУЕМОСТИ РОССИИ В ДИНАМИКЕ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6486" y="1525588"/>
            <a:ext cx="5271352" cy="4570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ЧЁМ ПОЙДЁТ РЕЧЬ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204864"/>
            <a:ext cx="7369175" cy="3744416"/>
          </a:xfrm>
        </p:spPr>
        <p:txBody>
          <a:bodyPr/>
          <a:lstStyle/>
          <a:p>
            <a:r>
              <a:rPr lang="ru-RU" dirty="0" smtClean="0"/>
              <a:t>Наукометрические показатели: от стандартных индикаторов </a:t>
            </a:r>
            <a:r>
              <a:rPr lang="en-US" dirty="0" smtClean="0"/>
              <a:t>Web of Science </a:t>
            </a:r>
            <a:r>
              <a:rPr lang="ru-RU" dirty="0" smtClean="0"/>
              <a:t>до современных</a:t>
            </a:r>
          </a:p>
          <a:p>
            <a:r>
              <a:rPr lang="ru-RU" dirty="0" smtClean="0"/>
              <a:t>Для чего и как можно и нужно использовать показатели</a:t>
            </a:r>
          </a:p>
          <a:p>
            <a:r>
              <a:rPr lang="ru-RU" dirty="0" smtClean="0"/>
              <a:t>Для чего и как их нельзя использовать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НОРМАЛИЗОВАННАЯ СРЕДНЯЯ ЦИТИРУЕМОСТЬ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и ненормализованная, является показателем эффективности научных исследований</a:t>
            </a:r>
          </a:p>
          <a:p>
            <a:r>
              <a:rPr lang="ru-RU" dirty="0" smtClean="0"/>
              <a:t>Идеально подходит для сопоставления «физиков» с «лириками»</a:t>
            </a:r>
          </a:p>
          <a:p>
            <a:r>
              <a:rPr lang="ru-RU" dirty="0" smtClean="0"/>
              <a:t>Использовать этот показатель при анализе публикаций за последний год необходимо крайне осторожно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СООТНОШЕНИЕ ПРОЦИТИРОВАННЫХ И НЕПРОЦИТИРОВАННЫХ ДОКУМЕНТОВ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Показывает долю статей в выборке, которые были процитированы хотя бы 1 раз</a:t>
            </a:r>
          </a:p>
          <a:p>
            <a:r>
              <a:rPr lang="ru-RU" dirty="0" smtClean="0"/>
              <a:t>Позволяет определить, какая часть документов не была вообще процитирована ни разу</a:t>
            </a:r>
          </a:p>
          <a:p>
            <a:r>
              <a:rPr lang="ru-RU" dirty="0" smtClean="0"/>
              <a:t>В отличие от нормализованного цитирования, гораздо лучше работает при анализе недавно вышедших публикаций</a:t>
            </a:r>
          </a:p>
          <a:p>
            <a:r>
              <a:rPr lang="ru-RU" dirty="0" smtClean="0"/>
              <a:t>Значительное количество российских публикаций, которые не были процитированы ни разу – фактор, негативно влияющий на цитируемость российской науки в целом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ПРИМЕРЕ УНИВЕРСИТЕТОВ ПЕРВОЙ ВОЛНЫ ПРОЕКТА 5-100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6165304"/>
            <a:ext cx="3215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Временной промежуток: 20</a:t>
            </a:r>
            <a:r>
              <a:rPr lang="en-US" sz="1400" dirty="0" smtClean="0"/>
              <a:t>05</a:t>
            </a:r>
            <a:r>
              <a:rPr lang="ru-RU" sz="1400" dirty="0" smtClean="0"/>
              <a:t> - 2014</a:t>
            </a:r>
            <a:endParaRPr lang="en-US" sz="1400" dirty="0"/>
          </a:p>
        </p:txBody>
      </p:sp>
      <p:pic>
        <p:nvPicPr>
          <p:cNvPr id="1843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6319" y="1525588"/>
            <a:ext cx="6111686" cy="4570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619672" y="3861048"/>
            <a:ext cx="4680520" cy="28803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КОЛИЧЕСТВО И ПРОЦЕНТ ВЫСОКОЦИТИРУЕМЫХ СТАТЕЙ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Высокоцитируемые статьи – документы, опубликованные в течение последних 10 лет и попавшие в 1% наиболее цитируемых для своей предметной области, года публикации и типа документа</a:t>
            </a:r>
          </a:p>
          <a:p>
            <a:r>
              <a:rPr lang="ru-RU" dirty="0" smtClean="0"/>
              <a:t>Показывает количество работ, сделавших существенный вклад в науку</a:t>
            </a:r>
          </a:p>
          <a:p>
            <a:r>
              <a:rPr lang="ru-RU" dirty="0" smtClean="0"/>
              <a:t>Ожидаемый процент высокоцитируемых статей должен быть равен 1. Меньшее значение показателя говорит о низком общем количестве высокоцитируемых работ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3949" y="1525588"/>
            <a:ext cx="6096426" cy="4570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ПРИМЕРЕ УНИВЕРСИТЕТОВ ПЕРВОЙ ВОЛНЫ ПРОЕКТА 5-100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19672" y="3861048"/>
            <a:ext cx="1728192" cy="288032"/>
          </a:xfrm>
          <a:prstGeom prst="rect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ПРЕДСКАЗАНИЕ ЛАУРЕАТОВ НОБЕЛЕВСКОЙ ПРЕМИИ НА ОСНОВЕ ВЫСОКОЦИТИРУЕМЫХ СТАТЕЙ</a:t>
            </a:r>
            <a:endParaRPr lang="en-US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369175" cy="3493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23928" y="5805264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http://sciencewatch.com/nobel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ВЫСОКОЦИТИРУЕМЫЕ РАБОТЫ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Замечательный показатель влиятельности научных исследований</a:t>
            </a:r>
          </a:p>
          <a:p>
            <a:r>
              <a:rPr lang="ru-RU" dirty="0" smtClean="0"/>
              <a:t>Используется как критерий в рейтинге </a:t>
            </a:r>
            <a:r>
              <a:rPr lang="en-US" dirty="0" smtClean="0"/>
              <a:t>ARWU</a:t>
            </a:r>
            <a:endParaRPr lang="ru-RU" dirty="0" smtClean="0"/>
          </a:p>
          <a:p>
            <a:r>
              <a:rPr lang="ru-RU" dirty="0" smtClean="0"/>
              <a:t>Может быть подвергнут манипуляциям за счёт самоцитирования, но, как правило, в течение года-двух после выхода статьи</a:t>
            </a:r>
          </a:p>
          <a:p>
            <a:r>
              <a:rPr lang="ru-RU" dirty="0" smtClean="0"/>
              <a:t>Интересное наблюдение: в России более 93% высокоцитируемых работ публикуются в междурнародном соавторстве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 СОТРУДНИЧЕСТВА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Поскольку </a:t>
            </a:r>
            <a:r>
              <a:rPr lang="en-US" dirty="0" smtClean="0"/>
              <a:t>Web of Science </a:t>
            </a:r>
            <a:r>
              <a:rPr lang="ru-RU" dirty="0" smtClean="0"/>
              <a:t>индексирует каждого автора статьи и каждую аффилиацию, мы можем проводить анализ сотрудничества</a:t>
            </a:r>
          </a:p>
          <a:p>
            <a:r>
              <a:rPr lang="ru-RU" dirty="0" smtClean="0"/>
              <a:t>Статьи, написанные в международном соавторстве, как правило, цитируются лучше, чем статьи, написанные в соавторстве внутри страны – это характерно как для России, так и для высокоцитируемых стран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МАСШТАБЫ СОВМЕСТНЫХ ИССЛЕДОВАНИЙ ТГУ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3816" y="1525588"/>
            <a:ext cx="5976693" cy="4570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ЭФФЕКТИВНОСТЬ СОВМЕСТНЫХ ИССЛЕДОВАНИЙ ТГУ</a:t>
            </a:r>
            <a:endParaRPr lang="en-US" dirty="0"/>
          </a:p>
        </p:txBody>
      </p:sp>
      <p:pic>
        <p:nvPicPr>
          <p:cNvPr id="1126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0957" y="1525588"/>
            <a:ext cx="6502411" cy="4570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ИНДЕКС ЦИТИРОВАНИЯ: ОПРЕДЕЛЕНИЕ</a:t>
            </a:r>
            <a:endParaRPr lang="en-US" dirty="0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641466"/>
            <a:ext cx="8712968" cy="3731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2411760" y="3861048"/>
            <a:ext cx="273630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95736" y="4149080"/>
            <a:ext cx="36004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5589240"/>
            <a:ext cx="697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Индекс цитирования – это не показатель, а сама база данных.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ИМПАКТ-ФАКТОР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Показатель авторитетности и влиятельности журнала</a:t>
            </a:r>
          </a:p>
          <a:p>
            <a:r>
              <a:rPr lang="ru-RU" dirty="0" smtClean="0"/>
              <a:t>Необходим для выбора издания для опубликования работы</a:t>
            </a:r>
          </a:p>
          <a:p>
            <a:r>
              <a:rPr lang="ru-RU" dirty="0" smtClean="0"/>
              <a:t>В силу понятности и доступности показателя, часто предпринимаются попытки использовать импакт-фактор в качестве критерия оценки качества научной деятельности</a:t>
            </a:r>
          </a:p>
          <a:p>
            <a:r>
              <a:rPr lang="ru-RU" u="sng" dirty="0" smtClean="0"/>
              <a:t>Мы настоятельно не  рекомендуем так делать!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ЦИТИРУЕМОСТИ СТАТЕЙ ОДНОГО ЖУРНАЛА С ИМПАКТ-ФАКТОРОМ ОКОЛО ЕДИНИЦЫ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640960" cy="3967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ЕЩЁ БЫВАЮТ ПОКАЗАТЕЛИ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Цитируемость, нормализованная по журналу</a:t>
            </a:r>
          </a:p>
          <a:p>
            <a:r>
              <a:rPr lang="ru-RU" dirty="0" smtClean="0"/>
              <a:t>Процент работ, попавших в 1% наиболее цитируемых</a:t>
            </a:r>
          </a:p>
          <a:p>
            <a:r>
              <a:rPr lang="ru-RU" dirty="0" smtClean="0"/>
              <a:t>Процент работ, попавших в 10% наиболее цитируемых</a:t>
            </a:r>
          </a:p>
          <a:p>
            <a:r>
              <a:rPr lang="ru-RU" dirty="0" smtClean="0"/>
              <a:t>Среднее количество авторов на документ</a:t>
            </a:r>
          </a:p>
          <a:p>
            <a:r>
              <a:rPr lang="ru-RU" dirty="0" smtClean="0"/>
              <a:t>Среднее количество организаций на документ</a:t>
            </a:r>
          </a:p>
          <a:p>
            <a:r>
              <a:rPr lang="en-US" dirty="0" smtClean="0"/>
              <a:t>Fractional citations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РУКОВОДСТВО ПО ИСПОЛЬЗОВАНИЮ СОВРЕМЕННЫХ НАУКОМЕТРИЧЕСКИХ ПОКАЗАТЕЛЕЙ</a:t>
            </a:r>
            <a:endParaRPr lang="en-US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3599460" cy="4570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81600" y="2667000"/>
            <a:ext cx="2939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hlinkClick r:id="rId3"/>
              </a:rPr>
              <a:t>Доступно для скачивания</a:t>
            </a:r>
            <a:br>
              <a:rPr lang="ru-RU" dirty="0" smtClean="0">
                <a:hlinkClick r:id="rId3"/>
              </a:rPr>
            </a:br>
            <a:r>
              <a:rPr lang="ru-RU" dirty="0" smtClean="0">
                <a:hlinkClick r:id="rId3"/>
              </a:rPr>
              <a:t>здесь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ЗАКЛЮЧЕНИЕ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Два показателя, которых достаточно для огромного количества поверхностных оценок:</a:t>
            </a:r>
          </a:p>
          <a:p>
            <a:pPr lvl="1"/>
            <a:r>
              <a:rPr lang="ru-RU" dirty="0" smtClean="0"/>
              <a:t>Количество публикаций (производительность)</a:t>
            </a:r>
          </a:p>
          <a:p>
            <a:pPr lvl="1"/>
            <a:r>
              <a:rPr lang="ru-RU" dirty="0" smtClean="0"/>
              <a:t>Нормализованная цитируемость (эффективность исследований)</a:t>
            </a:r>
          </a:p>
          <a:p>
            <a:r>
              <a:rPr lang="ru-RU" dirty="0" smtClean="0"/>
              <a:t>Для частных случаев существуют десятки дополнительных индикаторов</a:t>
            </a:r>
          </a:p>
          <a:p>
            <a:r>
              <a:rPr lang="ru-RU" dirty="0" smtClean="0"/>
              <a:t>И Юджин Гарфилд, и мы, и даже критики наукометрии – все сходятся в одном: важна экспертная оценка и грамотная интерпретация наукометрических показателей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БЛОГ ПО НАУКОМЕТРИИ</a:t>
            </a:r>
            <a:endParaRPr lang="en-US" dirty="0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914400" y="2667000"/>
            <a:ext cx="7369175" cy="1522413"/>
          </a:xfrm>
        </p:spPr>
        <p:txBody>
          <a:bodyPr/>
          <a:lstStyle/>
          <a:p>
            <a:r>
              <a:rPr lang="ru-RU" smtClean="0"/>
              <a:t>Адрес: </a:t>
            </a:r>
            <a:r>
              <a:rPr lang="en-US" smtClean="0">
                <a:hlinkClick r:id="rId2"/>
              </a:rPr>
              <a:t>http://pavel-kasyanov.blogspot.ru/</a:t>
            </a:r>
            <a:endParaRPr lang="ru-RU" smtClean="0"/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296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4004" y="1383104"/>
            <a:ext cx="4269996" cy="547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80945"/>
            <a:ext cx="4966283" cy="547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467600" cy="691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28542"/>
            <a:ext cx="3032125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00400" y="3352800"/>
            <a:ext cx="22860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ＭＳ Ｐゴシック" charset="-128"/>
              </a:rPr>
              <a:t>СПАСИБО!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029200"/>
            <a:ext cx="8382000" cy="1279525"/>
          </a:xfrm>
        </p:spPr>
        <p:txBody>
          <a:bodyPr/>
          <a:lstStyle/>
          <a:p>
            <a:pPr eaLnBrk="1" hangingPunct="1"/>
            <a:r>
              <a:rPr lang="ru-RU" dirty="0" smtClean="0">
                <a:ea typeface="ＭＳ Ｐゴシック" pitchFamily="34" charset="-128"/>
              </a:rPr>
              <a:t>ПАВЕЛ КАСЬЯНОВ</a:t>
            </a:r>
          </a:p>
          <a:p>
            <a:pPr eaLnBrk="1" hangingPunct="1"/>
            <a:r>
              <a:rPr lang="ru-RU" dirty="0" smtClean="0">
                <a:ea typeface="ＭＳ Ｐゴシック" pitchFamily="34" charset="-128"/>
              </a:rPr>
              <a:t>ЭКСПЕРТ ПО НАУКОМЕТРИИ</a:t>
            </a:r>
          </a:p>
          <a:p>
            <a:pPr eaLnBrk="1" hangingPunct="1"/>
            <a:endParaRPr lang="ru-RU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  <a:hlinkClick r:id="rId3"/>
              </a:rPr>
              <a:t>PAVEL.KASYANOV@THOMSONREUTERS.COM</a:t>
            </a:r>
            <a:endParaRPr lang="ru-RU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  <a:hlinkClick r:id="rId4"/>
              </a:rPr>
              <a:t>HTTP://PAVEL-KASYANOV.BLOGSPOT.RU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TWITTER: </a:t>
            </a:r>
            <a:r>
              <a:rPr lang="en-US" dirty="0" smtClean="0">
                <a:ea typeface="ＭＳ Ｐゴシック" pitchFamily="34" charset="-128"/>
                <a:hlinkClick r:id="rId5"/>
              </a:rPr>
              <a:t>@PKASYANOV_TR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ru-RU" dirty="0" smtClean="0">
              <a:ea typeface="ＭＳ Ｐゴシック" pitchFamily="34" charset="-128"/>
            </a:endParaRPr>
          </a:p>
        </p:txBody>
      </p:sp>
      <p:pic>
        <p:nvPicPr>
          <p:cNvPr id="7" name="Picture 6" descr="W:\Creative_Services_Jobs\CLIENT WORK_ONGOINGprojects\1002157_BRAND3xSquare\July2013\RTX10L4W-Pawel Kopczyns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" y="376238"/>
            <a:ext cx="8458200" cy="310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ИНДЕКС ЦИТИРОВАНИЯ: КАК НЕ НАДО УПОТРЕБЛЯТЬ</a:t>
            </a:r>
            <a:endParaRPr lang="en-US" dirty="0"/>
          </a:p>
        </p:txBody>
      </p:sp>
      <p:pic>
        <p:nvPicPr>
          <p:cNvPr id="5" name="Picture 2" descr="Citation Index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221" y="1525588"/>
            <a:ext cx="6093883" cy="4570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ЕЩЁ РАЗ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525588"/>
            <a:ext cx="3798441" cy="4570412"/>
          </a:xfrm>
        </p:spPr>
        <p:txBody>
          <a:bodyPr/>
          <a:lstStyle/>
          <a:p>
            <a:r>
              <a:rPr lang="ru-RU" sz="2000" dirty="0" smtClean="0"/>
              <a:t>Индекс цитирования – база данных, учитывающая цитируемость статей на основе пристатейных списков используемой литературы. Она предоставляет также данные по показателям цитируемости.</a:t>
            </a:r>
          </a:p>
          <a:p>
            <a:r>
              <a:rPr lang="ru-RU" sz="2000" dirty="0" smtClean="0"/>
              <a:t>А показатели цитируемости бывают разными</a:t>
            </a:r>
            <a:endParaRPr lang="en-US" sz="2000" dirty="0"/>
          </a:p>
        </p:txBody>
      </p:sp>
      <p:pic>
        <p:nvPicPr>
          <p:cNvPr id="4" name="Picture 2" descr="https://upload.wikimedia.org/wikipedia/commons/8/85/Atlas_maior_1655_-_vol_10_-_Novus_Atlas_Sinensis_-_index_-_P1080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3803823" cy="507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b="1" dirty="0" smtClean="0">
                <a:solidFill>
                  <a:schemeClr val="tx2"/>
                </a:solidFill>
              </a:rPr>
              <a:t>Web of Science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базовые наукометрические показатели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575" y="2175776"/>
            <a:ext cx="7369175" cy="3270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 </a:t>
            </a:r>
            <a:r>
              <a:rPr lang="en-US" dirty="0" smtClean="0"/>
              <a:t>WEB OF SCIENCE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28184" y="3861048"/>
            <a:ext cx="2088232" cy="1224136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3707904" y="4221088"/>
            <a:ext cx="576064" cy="86409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779912" y="3212978"/>
            <a:ext cx="504056" cy="7200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79912" y="4005064"/>
            <a:ext cx="504056" cy="14401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851920" y="2636913"/>
            <a:ext cx="432048" cy="360039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851920" y="2060849"/>
            <a:ext cx="432048" cy="720079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 </a:t>
            </a:r>
            <a:r>
              <a:rPr lang="en-US" dirty="0" smtClean="0"/>
              <a:t>WEB OF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916832"/>
            <a:ext cx="4536504" cy="4570412"/>
          </a:xfrm>
        </p:spPr>
        <p:txBody>
          <a:bodyPr/>
          <a:lstStyle/>
          <a:p>
            <a:r>
              <a:rPr lang="ru-RU" dirty="0" smtClean="0"/>
              <a:t>Количество публикаций</a:t>
            </a:r>
          </a:p>
          <a:p>
            <a:r>
              <a:rPr lang="ru-RU" dirty="0" smtClean="0"/>
              <a:t>Суммарная цитируемость</a:t>
            </a:r>
          </a:p>
          <a:p>
            <a:r>
              <a:rPr lang="ru-RU" dirty="0" smtClean="0"/>
              <a:t>Суммарная цитируемость за вычетом самоцитирования</a:t>
            </a:r>
          </a:p>
          <a:p>
            <a:r>
              <a:rPr lang="ru-RU" dirty="0" smtClean="0"/>
              <a:t>Средняя цитируемость одной статьи</a:t>
            </a:r>
          </a:p>
          <a:p>
            <a:r>
              <a:rPr lang="ru-RU" dirty="0" smtClean="0"/>
              <a:t>Индекс Хирша</a:t>
            </a:r>
            <a:endParaRPr lang="en-US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355030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КОЛИЧЕСТВО ПУБЛИКАЦИЙ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Показатель научной производительности</a:t>
            </a:r>
          </a:p>
          <a:p>
            <a:r>
              <a:rPr lang="ru-RU" dirty="0" smtClean="0"/>
              <a:t>Сколько было проведено исследований, закончившихся публикацией в одном из ведущих международных научных журналов?</a:t>
            </a:r>
          </a:p>
          <a:p>
            <a:r>
              <a:rPr lang="ru-RU" sz="2000" dirty="0" smtClean="0"/>
              <a:t>Кого можно оценить: автор,</a:t>
            </a:r>
            <a:br>
              <a:rPr lang="ru-RU" sz="2000" dirty="0" smtClean="0"/>
            </a:br>
            <a:r>
              <a:rPr lang="ru-RU" sz="2000" dirty="0" smtClean="0"/>
              <a:t>группа авторов, организация,</a:t>
            </a:r>
            <a:br>
              <a:rPr lang="ru-RU" sz="2000" dirty="0" smtClean="0"/>
            </a:br>
            <a:r>
              <a:rPr lang="ru-RU" sz="2000" dirty="0" smtClean="0"/>
              <a:t>государство, журнал и т.д.</a:t>
            </a:r>
          </a:p>
          <a:p>
            <a:r>
              <a:rPr lang="ru-RU" sz="2000" dirty="0" smtClean="0"/>
              <a:t>В разных предметных областях</a:t>
            </a:r>
            <a:br>
              <a:rPr lang="ru-RU" sz="2000" dirty="0" smtClean="0"/>
            </a:br>
            <a:r>
              <a:rPr lang="ru-RU" sz="2000" dirty="0" smtClean="0"/>
              <a:t>- разные темпы опубликования</a:t>
            </a:r>
            <a:br>
              <a:rPr lang="ru-RU" sz="2000" dirty="0" smtClean="0"/>
            </a:br>
            <a:r>
              <a:rPr lang="ru-RU" sz="2000" dirty="0" smtClean="0"/>
              <a:t>новых статей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429000"/>
            <a:ext cx="32289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_presentation_template_05-01-08">
  <a:themeElements>
    <a:clrScheme name="tr_presentation_template_05-01-08 1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005A84"/>
      </a:accent1>
      <a:accent2>
        <a:srgbClr val="6234A4"/>
      </a:accent2>
      <a:accent3>
        <a:srgbClr val="FFFFFF"/>
      </a:accent3>
      <a:accent4>
        <a:srgbClr val="3F3F3F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tr_presentation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w Generation WOS">
  <a:themeElements>
    <a:clrScheme name="tr_presentation_template_05-01-08 2">
      <a:dk1>
        <a:srgbClr val="4B4B4B"/>
      </a:dk1>
      <a:lt1>
        <a:srgbClr val="FFFFFF"/>
      </a:lt1>
      <a:dk2>
        <a:srgbClr val="FF8000"/>
      </a:dk2>
      <a:lt2>
        <a:srgbClr val="BABABA"/>
      </a:lt2>
      <a:accent1>
        <a:srgbClr val="78A22F"/>
      </a:accent1>
      <a:accent2>
        <a:srgbClr val="FFB400"/>
      </a:accent2>
      <a:accent3>
        <a:srgbClr val="FFFFFF"/>
      </a:accent3>
      <a:accent4>
        <a:srgbClr val="3F3F3F"/>
      </a:accent4>
      <a:accent5>
        <a:srgbClr val="BECEAD"/>
      </a:accent5>
      <a:accent6>
        <a:srgbClr val="E7A300"/>
      </a:accent6>
      <a:hlink>
        <a:srgbClr val="766C62"/>
      </a:hlink>
      <a:folHlink>
        <a:srgbClr val="A0968C"/>
      </a:folHlink>
    </a:clrScheme>
    <a:fontScheme name="tr_presentation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r_presentation_template_05-01-08">
  <a:themeElements>
    <a:clrScheme name="tr_presentation_template_05-01-08 4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FF8000"/>
      </a:accent1>
      <a:accent2>
        <a:srgbClr val="DC0A0A"/>
      </a:accent2>
      <a:accent3>
        <a:srgbClr val="FFFFFF"/>
      </a:accent3>
      <a:accent4>
        <a:srgbClr val="3F3F3F"/>
      </a:accent4>
      <a:accent5>
        <a:srgbClr val="FFC0AA"/>
      </a:accent5>
      <a:accent6>
        <a:srgbClr val="C70808"/>
      </a:accent6>
      <a:hlink>
        <a:srgbClr val="766C62"/>
      </a:hlink>
      <a:folHlink>
        <a:srgbClr val="A0968C"/>
      </a:folHlink>
    </a:clrScheme>
    <a:fontScheme name="tr_presentation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r_presentation_template_05-01-08">
  <a:themeElements>
    <a:clrScheme name="tr_presentation_template_05-01-08 4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FF8000"/>
      </a:accent1>
      <a:accent2>
        <a:srgbClr val="DC0A0A"/>
      </a:accent2>
      <a:accent3>
        <a:srgbClr val="FFFFFF"/>
      </a:accent3>
      <a:accent4>
        <a:srgbClr val="3F3F3F"/>
      </a:accent4>
      <a:accent5>
        <a:srgbClr val="FFC0AA"/>
      </a:accent5>
      <a:accent6>
        <a:srgbClr val="C70808"/>
      </a:accent6>
      <a:hlink>
        <a:srgbClr val="766C62"/>
      </a:hlink>
      <a:folHlink>
        <a:srgbClr val="A0968C"/>
      </a:folHlink>
    </a:clrScheme>
    <a:fontScheme name="tr_presentation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923</Words>
  <Application>Microsoft Office PowerPoint</Application>
  <PresentationFormat>On-screen Show (4:3)</PresentationFormat>
  <Paragraphs>150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tr_presentation_template_05-01-08</vt:lpstr>
      <vt:lpstr>New Generation WOS</vt:lpstr>
      <vt:lpstr>1_tr_presentation_template_05-01-08</vt:lpstr>
      <vt:lpstr>2_tr_presentation_template_05-01-08</vt:lpstr>
      <vt:lpstr>ИСПОЛЬЗОВАНИЕ СОВРЕМЕННЫХ НАУКОМЕТРИЧЕСКИХ ПОКАЗАТЕЛЕЙ</vt:lpstr>
      <vt:lpstr>О ЧЁМ ПОЙДЁТ РЕЧЬ</vt:lpstr>
      <vt:lpstr>ИНДЕКС ЦИТИРОВАНИЯ: ОПРЕДЕЛЕНИЕ</vt:lpstr>
      <vt:lpstr>ИНДЕКС ЦИТИРОВАНИЯ: КАК НЕ НАДО УПОТРЕБЛЯТЬ</vt:lpstr>
      <vt:lpstr>ЕЩЁ РАЗ</vt:lpstr>
      <vt:lpstr>Web of Science базовые наукометрические показатели</vt:lpstr>
      <vt:lpstr>ПОКАЗАТЕЛИ WEB OF SCIENCE</vt:lpstr>
      <vt:lpstr>ПОКАЗАТЕЛИ WEB OF SCIENCE</vt:lpstr>
      <vt:lpstr>КОЛИЧЕСТВО ПУБЛИКАЦИЙ</vt:lpstr>
      <vt:lpstr>СУММАРНАЯ ЦИТИРУЕМОСТЬ</vt:lpstr>
      <vt:lpstr>САМОЦИТИРОВАНИЕ</vt:lpstr>
      <vt:lpstr>СРЕДНЯЯ ЦИТИРУЕМОСТЬ</vt:lpstr>
      <vt:lpstr>ИНДЕКС ХИРША</vt:lpstr>
      <vt:lpstr>ИНДЕКС ХИРША</vt:lpstr>
      <vt:lpstr>WEB OF SCIENCE КАК ИНСТРУМЕНТ ДЛЯ ОЦЕНКИ</vt:lpstr>
      <vt:lpstr>InCites продвинутые наукометрические показатели</vt:lpstr>
      <vt:lpstr>НОРМАЛИЗОВАННАЯ СРЕДНЯЯ ЦИТИРУЕМОСТЬ (NCI)</vt:lpstr>
      <vt:lpstr>ПРИМЕР: СОПОСТАВЛЕНИЕ УНИВЕРСИТЕТОВ 5-100 ПО НОРМАЛИЗОВАННОМУ ЦИТИРОВАНИЮ</vt:lpstr>
      <vt:lpstr>ПРИМЕР: АНАЛИЗ НОРМАЛИЗОВАННОЙ ЦИТИРУЕМОСТИ РОССИИ В ДИНАМИКЕ</vt:lpstr>
      <vt:lpstr>НОРМАЛИЗОВАННАЯ СРЕДНЯЯ ЦИТИРУЕМОСТЬ</vt:lpstr>
      <vt:lpstr>СООТНОШЕНИЕ ПРОЦИТИРОВАННЫХ И НЕПРОЦИТИРОВАННЫХ ДОКУМЕНТОВ</vt:lpstr>
      <vt:lpstr>НА ПРИМЕРЕ УНИВЕРСИТЕТОВ ПЕРВОЙ ВОЛНЫ ПРОЕКТА 5-100</vt:lpstr>
      <vt:lpstr>КОЛИЧЕСТВО И ПРОЦЕНТ ВЫСОКОЦИТИРУЕМЫХ СТАТЕЙ</vt:lpstr>
      <vt:lpstr>НА ПРИМЕРЕ УНИВЕРСИТЕТОВ ПЕРВОЙ ВОЛНЫ ПРОЕКТА 5-100</vt:lpstr>
      <vt:lpstr>ПРЕДСКАЗАНИЕ ЛАУРЕАТОВ НОБЕЛЕВСКОЙ ПРЕМИИ НА ОСНОВЕ ВЫСОКОЦИТИРУЕМЫХ СТАТЕЙ</vt:lpstr>
      <vt:lpstr>ВЫСОКОЦИТИРУЕМЫЕ РАБОТЫ</vt:lpstr>
      <vt:lpstr>ПОКАЗАТЕЛИ СОТРУДНИЧЕСТВА</vt:lpstr>
      <vt:lpstr>МАСШТАБЫ СОВМЕСТНЫХ ИССЛЕДОВАНИЙ ТГУ</vt:lpstr>
      <vt:lpstr>ЭФФЕКТИВНОСТЬ СОВМЕСТНЫХ ИССЛЕДОВАНИЙ ТГУ</vt:lpstr>
      <vt:lpstr>ИМПАКТ-ФАКТОР</vt:lpstr>
      <vt:lpstr>РАСПРЕДЕЛЕНИЕ ЦИТИРУЕМОСТИ СТАТЕЙ ОДНОГО ЖУРНАЛА С ИМПАКТ-ФАКТОРОМ ОКОЛО ЕДИНИЦЫ</vt:lpstr>
      <vt:lpstr>КАКИЕ ЕЩЁ БЫВАЮТ ПОКАЗАТЕЛИ</vt:lpstr>
      <vt:lpstr>РУКОВОДСТВО ПО ИСПОЛЬЗОВАНИЮ СОВРЕМЕННЫХ НАУКОМЕТРИЧЕСКИХ ПОКАЗАТЕЛЕЙ</vt:lpstr>
      <vt:lpstr>В ЗАКЛЮЧЕНИЕ</vt:lpstr>
      <vt:lpstr>МОЙ БЛОГ ПО НАУКОМЕТРИИ</vt:lpstr>
      <vt:lpstr>Slide 36</vt:lpstr>
    </vt:vector>
  </TitlesOfParts>
  <Company>Thomson Reuters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АВТОРСКОГО ПОИСКА В WEB OF SCIENCE</dc:title>
  <dc:creator>Pavel Kasyanov</dc:creator>
  <cp:lastModifiedBy>Pavel Kasyanov</cp:lastModifiedBy>
  <cp:revision>146</cp:revision>
  <dcterms:created xsi:type="dcterms:W3CDTF">2014-08-26T07:38:09Z</dcterms:created>
  <dcterms:modified xsi:type="dcterms:W3CDTF">2016-03-02T06:04:56Z</dcterms:modified>
</cp:coreProperties>
</file>