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8"/>
  </p:notesMasterIdLst>
  <p:sldIdLst>
    <p:sldId id="935" r:id="rId2"/>
    <p:sldId id="1361" r:id="rId3"/>
    <p:sldId id="1362" r:id="rId4"/>
    <p:sldId id="1363" r:id="rId5"/>
    <p:sldId id="1364" r:id="rId6"/>
    <p:sldId id="1366" r:id="rId7"/>
    <p:sldId id="1367" r:id="rId8"/>
    <p:sldId id="1369" r:id="rId9"/>
    <p:sldId id="1370" r:id="rId10"/>
    <p:sldId id="568" r:id="rId11"/>
    <p:sldId id="879" r:id="rId12"/>
    <p:sldId id="1371" r:id="rId13"/>
    <p:sldId id="1372" r:id="rId14"/>
    <p:sldId id="1373" r:id="rId15"/>
    <p:sldId id="1374" r:id="rId16"/>
    <p:sldId id="1375" r:id="rId17"/>
    <p:sldId id="1343" r:id="rId18"/>
    <p:sldId id="1376" r:id="rId19"/>
    <p:sldId id="1377" r:id="rId20"/>
    <p:sldId id="1378" r:id="rId21"/>
    <p:sldId id="1379" r:id="rId22"/>
    <p:sldId id="1380" r:id="rId23"/>
    <p:sldId id="1381" r:id="rId24"/>
    <p:sldId id="1382" r:id="rId25"/>
    <p:sldId id="1383" r:id="rId26"/>
    <p:sldId id="1384" r:id="rId27"/>
    <p:sldId id="1385" r:id="rId28"/>
    <p:sldId id="1386" r:id="rId29"/>
    <p:sldId id="1387" r:id="rId30"/>
    <p:sldId id="1388" r:id="rId31"/>
    <p:sldId id="1389" r:id="rId32"/>
    <p:sldId id="1390" r:id="rId33"/>
    <p:sldId id="1393" r:id="rId34"/>
    <p:sldId id="1344" r:id="rId35"/>
    <p:sldId id="1345" r:id="rId36"/>
    <p:sldId id="1346" r:id="rId37"/>
    <p:sldId id="1406" r:id="rId38"/>
    <p:sldId id="1407" r:id="rId39"/>
    <p:sldId id="1408" r:id="rId40"/>
    <p:sldId id="1401" r:id="rId41"/>
    <p:sldId id="1402" r:id="rId42"/>
    <p:sldId id="1404" r:id="rId43"/>
    <p:sldId id="1405" r:id="rId44"/>
    <p:sldId id="1422" r:id="rId45"/>
    <p:sldId id="1392" r:id="rId46"/>
    <p:sldId id="1340" r:id="rId47"/>
    <p:sldId id="1341" r:id="rId48"/>
    <p:sldId id="1342" r:id="rId49"/>
    <p:sldId id="1394" r:id="rId50"/>
    <p:sldId id="1395" r:id="rId51"/>
    <p:sldId id="1396" r:id="rId52"/>
    <p:sldId id="1397" r:id="rId53"/>
    <p:sldId id="1398" r:id="rId54"/>
    <p:sldId id="1399" r:id="rId55"/>
    <p:sldId id="1400" r:id="rId56"/>
    <p:sldId id="1356" r:id="rId57"/>
    <p:sldId id="1357" r:id="rId58"/>
    <p:sldId id="1358" r:id="rId59"/>
    <p:sldId id="1359" r:id="rId60"/>
    <p:sldId id="881" r:id="rId61"/>
    <p:sldId id="1284" r:id="rId62"/>
    <p:sldId id="1410" r:id="rId63"/>
    <p:sldId id="1287" r:id="rId64"/>
    <p:sldId id="1288" r:id="rId65"/>
    <p:sldId id="1409" r:id="rId66"/>
    <p:sldId id="1412" r:id="rId67"/>
    <p:sldId id="1413" r:id="rId68"/>
    <p:sldId id="1414" r:id="rId69"/>
    <p:sldId id="1415" r:id="rId70"/>
    <p:sldId id="1416" r:id="rId71"/>
    <p:sldId id="1417" r:id="rId72"/>
    <p:sldId id="1418" r:id="rId73"/>
    <p:sldId id="1419" r:id="rId74"/>
    <p:sldId id="1420" r:id="rId75"/>
    <p:sldId id="1421" r:id="rId76"/>
    <p:sldId id="878" r:id="rId77"/>
  </p:sldIdLst>
  <p:sldSz cx="9144000" cy="6858000" type="screen4x3"/>
  <p:notesSz cx="6797675" cy="98742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413">
          <p15:clr>
            <a:srgbClr val="A4A3A4"/>
          </p15:clr>
        </p15:guide>
        <p15:guide id="2" orient="horz" pos="1001">
          <p15:clr>
            <a:srgbClr val="A4A3A4"/>
          </p15:clr>
        </p15:guide>
        <p15:guide id="3" orient="horz" pos="751">
          <p15:clr>
            <a:srgbClr val="A4A3A4"/>
          </p15:clr>
        </p15:guide>
        <p15:guide id="4" orient="horz" pos="4184">
          <p15:clr>
            <a:srgbClr val="A4A3A4"/>
          </p15:clr>
        </p15:guide>
        <p15:guide id="5" orient="horz" pos="4018">
          <p15:clr>
            <a:srgbClr val="A4A3A4"/>
          </p15:clr>
        </p15:guide>
        <p15:guide id="6" pos="2880">
          <p15:clr>
            <a:srgbClr val="A4A3A4"/>
          </p15:clr>
        </p15:guide>
        <p15:guide id="7" pos="185">
          <p15:clr>
            <a:srgbClr val="A4A3A4"/>
          </p15:clr>
        </p15:guide>
        <p15:guide id="8" pos="5581">
          <p15:clr>
            <a:srgbClr val="A4A3A4"/>
          </p15:clr>
        </p15:guide>
      </p15:sldGuideLst>
    </p:ext>
    <p:ext uri="{2D200454-40CA-4A62-9FC3-DE9A4176ACB9}">
      <p15:notesGuideLst xmlns:p15="http://schemas.microsoft.com/office/powerpoint/2012/main" xmlns="">
        <p15:guide id="1" orient="horz" pos="3110">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MBOWSKI, Marcin" initials="DM" lastIdx="0" clrIdx="0">
    <p:extLst>
      <p:ext uri="{19B8F6BF-5375-455C-9EA6-DF929625EA0E}">
        <p15:presenceInfo xmlns:p15="http://schemas.microsoft.com/office/powerpoint/2012/main" xmlns="" userId="S-1-5-21-861567501-630328440-839522115-9837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2147"/>
    <a:srgbClr val="4A1913"/>
    <a:srgbClr val="747679"/>
    <a:srgbClr val="E7B513"/>
    <a:srgbClr val="FFFFFF"/>
    <a:srgbClr val="E7E7E7"/>
    <a:srgbClr val="000000"/>
    <a:srgbClr val="717EBD"/>
    <a:srgbClr val="DC91AE"/>
    <a:srgbClr val="E8D3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78" autoAdjust="0"/>
    <p:restoredTop sz="77698" autoAdjust="0"/>
  </p:normalViewPr>
  <p:slideViewPr>
    <p:cSldViewPr snapToGrid="0" snapToObjects="1" showGuides="1">
      <p:cViewPr varScale="1">
        <p:scale>
          <a:sx n="67" d="100"/>
          <a:sy n="67" d="100"/>
        </p:scale>
        <p:origin x="-2136" y="-96"/>
      </p:cViewPr>
      <p:guideLst>
        <p:guide orient="horz" pos="1413"/>
        <p:guide orient="horz" pos="1001"/>
        <p:guide orient="horz" pos="751"/>
        <p:guide orient="horz" pos="4184"/>
        <p:guide orient="horz" pos="4018"/>
        <p:guide pos="2880"/>
        <p:guide pos="185"/>
        <p:guide pos="5581"/>
      </p:guideLst>
    </p:cSldViewPr>
  </p:slideViewPr>
  <p:outlineViewPr>
    <p:cViewPr>
      <p:scale>
        <a:sx n="33" d="100"/>
        <a:sy n="33" d="100"/>
      </p:scale>
      <p:origin x="0" y="10368"/>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87" d="100"/>
          <a:sy n="87" d="100"/>
        </p:scale>
        <p:origin x="-894" y="-84"/>
      </p:cViewPr>
      <p:guideLst>
        <p:guide orient="horz" pos="3110"/>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_rels/data1.xml.rels><?xml version="1.0" encoding="UTF-8" standalone="yes"?>
<Relationships xmlns="http://schemas.openxmlformats.org/package/2006/relationships"><Relationship Id="rId3" Type="http://schemas.openxmlformats.org/officeDocument/2006/relationships/image" Target="../media/image88.jpg"/><Relationship Id="rId7" Type="http://schemas.openxmlformats.org/officeDocument/2006/relationships/image" Target="../media/image92.jpg"/><Relationship Id="rId2" Type="http://schemas.openxmlformats.org/officeDocument/2006/relationships/image" Target="../media/image87.jpg"/><Relationship Id="rId1" Type="http://schemas.openxmlformats.org/officeDocument/2006/relationships/image" Target="../media/image86.png"/><Relationship Id="rId6" Type="http://schemas.openxmlformats.org/officeDocument/2006/relationships/image" Target="../media/image91.png"/><Relationship Id="rId5" Type="http://schemas.openxmlformats.org/officeDocument/2006/relationships/image" Target="../media/image90.jpg"/><Relationship Id="rId4" Type="http://schemas.openxmlformats.org/officeDocument/2006/relationships/image" Target="../media/image89.jpg"/></Relationships>
</file>

<file path=ppt/diagrams/_rels/drawing1.xml.rels><?xml version="1.0" encoding="UTF-8" standalone="yes"?>
<Relationships xmlns="http://schemas.openxmlformats.org/package/2006/relationships"><Relationship Id="rId3" Type="http://schemas.openxmlformats.org/officeDocument/2006/relationships/image" Target="../media/image88.jpg"/><Relationship Id="rId7" Type="http://schemas.openxmlformats.org/officeDocument/2006/relationships/image" Target="../media/image92.jpg"/><Relationship Id="rId2" Type="http://schemas.openxmlformats.org/officeDocument/2006/relationships/image" Target="../media/image87.jpg"/><Relationship Id="rId1" Type="http://schemas.openxmlformats.org/officeDocument/2006/relationships/image" Target="../media/image86.png"/><Relationship Id="rId6" Type="http://schemas.openxmlformats.org/officeDocument/2006/relationships/image" Target="../media/image91.png"/><Relationship Id="rId5" Type="http://schemas.openxmlformats.org/officeDocument/2006/relationships/image" Target="../media/image90.jpg"/><Relationship Id="rId4" Type="http://schemas.openxmlformats.org/officeDocument/2006/relationships/image" Target="../media/image89.jp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7EEFDE-84B2-4FD0-8E8B-AF35F58DB4AC}" type="doc">
      <dgm:prSet loTypeId="urn:microsoft.com/office/officeart/2008/layout/RadialCluster" loCatId="relationship" qsTypeId="urn:microsoft.com/office/officeart/2005/8/quickstyle/3d2" qsCatId="3D" csTypeId="urn:microsoft.com/office/officeart/2005/8/colors/accent1_1" csCatId="accent1" phldr="1"/>
      <dgm:spPr/>
      <dgm:t>
        <a:bodyPr/>
        <a:lstStyle/>
        <a:p>
          <a:endParaRPr lang="en-GB"/>
        </a:p>
      </dgm:t>
    </dgm:pt>
    <dgm:pt modelId="{206760AC-EAE9-4838-9F0B-EE69942199D3}">
      <dgm:prSet phldrT="[Text]"/>
      <dgm:spPr/>
      <dgm:t>
        <a:bodyPr/>
        <a:lstStyle/>
        <a:p>
          <a:r>
            <a:rPr lang="en-GB" dirty="0" smtClean="0"/>
            <a:t>Subject Specific Resource</a:t>
          </a:r>
          <a:endParaRPr lang="en-GB" dirty="0"/>
        </a:p>
      </dgm:t>
    </dgm:pt>
    <dgm:pt modelId="{CF538618-1FB1-41CB-856B-92AC69CDA9DE}" type="parTrans" cxnId="{38520CEA-D13D-42AC-B7D9-8A9720E2B141}">
      <dgm:prSet/>
      <dgm:spPr/>
      <dgm:t>
        <a:bodyPr/>
        <a:lstStyle/>
        <a:p>
          <a:endParaRPr lang="en-GB"/>
        </a:p>
      </dgm:t>
    </dgm:pt>
    <dgm:pt modelId="{64E24F8F-7347-4BD7-A97A-E7C0E0705E4D}" type="sibTrans" cxnId="{38520CEA-D13D-42AC-B7D9-8A9720E2B141}">
      <dgm:prSet/>
      <dgm:spPr/>
      <dgm:t>
        <a:bodyPr/>
        <a:lstStyle/>
        <a:p>
          <a:endParaRPr lang="en-GB"/>
        </a:p>
      </dgm:t>
    </dgm:pt>
    <dgm:pt modelId="{53C3BA25-DB79-4BA6-ACE2-B59C3C889CEC}">
      <dgm:prSet phldrT="[Text]"/>
      <dgm:spPr>
        <a:blipFill rotWithShape="0">
          <a:blip xmlns:r="http://schemas.openxmlformats.org/officeDocument/2006/relationships" r:embed="rId1"/>
          <a:stretch>
            <a:fillRect/>
          </a:stretch>
        </a:blipFill>
      </dgm:spPr>
      <dgm:t>
        <a:bodyPr/>
        <a:lstStyle/>
        <a:p>
          <a:endParaRPr lang="en-GB" dirty="0"/>
        </a:p>
      </dgm:t>
    </dgm:pt>
    <dgm:pt modelId="{CF3EC10F-2C71-4708-88E9-492C15F988D2}" type="parTrans" cxnId="{5A4030A9-86E3-4C05-B127-DDF96640C403}">
      <dgm:prSet/>
      <dgm:spPr/>
      <dgm:t>
        <a:bodyPr/>
        <a:lstStyle/>
        <a:p>
          <a:endParaRPr lang="en-GB"/>
        </a:p>
      </dgm:t>
    </dgm:pt>
    <dgm:pt modelId="{B9535BC8-37E1-4134-8ECC-6FAB5601D4FB}" type="sibTrans" cxnId="{5A4030A9-86E3-4C05-B127-DDF96640C403}">
      <dgm:prSet/>
      <dgm:spPr/>
      <dgm:t>
        <a:bodyPr/>
        <a:lstStyle/>
        <a:p>
          <a:endParaRPr lang="en-GB"/>
        </a:p>
      </dgm:t>
    </dgm:pt>
    <dgm:pt modelId="{25810A53-624A-4A90-9509-1FDDFD8AC7B6}">
      <dgm:prSet phldrT="[Text]"/>
      <dgm:spPr>
        <a:blipFill rotWithShape="0">
          <a:blip xmlns:r="http://schemas.openxmlformats.org/officeDocument/2006/relationships" r:embed="rId2"/>
          <a:stretch>
            <a:fillRect/>
          </a:stretch>
        </a:blipFill>
      </dgm:spPr>
      <dgm:t>
        <a:bodyPr/>
        <a:lstStyle/>
        <a:p>
          <a:endParaRPr lang="en-GB" dirty="0"/>
        </a:p>
      </dgm:t>
    </dgm:pt>
    <dgm:pt modelId="{30AD06AC-BEFB-4A1E-923E-107D9B2CCE1B}" type="parTrans" cxnId="{BD8A9F68-19AD-4B1E-8F14-12F4CF5CA5BB}">
      <dgm:prSet/>
      <dgm:spPr/>
      <dgm:t>
        <a:bodyPr/>
        <a:lstStyle/>
        <a:p>
          <a:endParaRPr lang="en-GB"/>
        </a:p>
      </dgm:t>
    </dgm:pt>
    <dgm:pt modelId="{8B5F5C17-1A56-4ABA-A4A0-165DA6105FBC}" type="sibTrans" cxnId="{BD8A9F68-19AD-4B1E-8F14-12F4CF5CA5BB}">
      <dgm:prSet/>
      <dgm:spPr/>
      <dgm:t>
        <a:bodyPr/>
        <a:lstStyle/>
        <a:p>
          <a:endParaRPr lang="en-GB"/>
        </a:p>
      </dgm:t>
    </dgm:pt>
    <dgm:pt modelId="{9318EC31-84AD-4DE9-8A19-F752F6DB321B}">
      <dgm:prSet phldrT="[Text]"/>
      <dgm:spPr>
        <a:blipFill rotWithShape="0">
          <a:blip xmlns:r="http://schemas.openxmlformats.org/officeDocument/2006/relationships" r:embed="rId3"/>
          <a:stretch>
            <a:fillRect/>
          </a:stretch>
        </a:blipFill>
      </dgm:spPr>
      <dgm:t>
        <a:bodyPr/>
        <a:lstStyle/>
        <a:p>
          <a:endParaRPr lang="en-GB" dirty="0"/>
        </a:p>
      </dgm:t>
    </dgm:pt>
    <dgm:pt modelId="{93EC3871-B06D-4762-95C6-7ACF1B228761}" type="parTrans" cxnId="{FD19C61B-3EAC-4C00-8D07-88EA49E56511}">
      <dgm:prSet/>
      <dgm:spPr/>
      <dgm:t>
        <a:bodyPr/>
        <a:lstStyle/>
        <a:p>
          <a:endParaRPr lang="en-GB"/>
        </a:p>
      </dgm:t>
    </dgm:pt>
    <dgm:pt modelId="{9AE7C195-771B-4913-AEA4-E85B9E958261}" type="sibTrans" cxnId="{FD19C61B-3EAC-4C00-8D07-88EA49E56511}">
      <dgm:prSet/>
      <dgm:spPr/>
      <dgm:t>
        <a:bodyPr/>
        <a:lstStyle/>
        <a:p>
          <a:endParaRPr lang="en-GB"/>
        </a:p>
      </dgm:t>
    </dgm:pt>
    <dgm:pt modelId="{3934B656-388C-4FB5-8C86-26A53E8FD2A5}">
      <dgm:prSet/>
      <dgm:spPr>
        <a:blipFill rotWithShape="0">
          <a:blip xmlns:r="http://schemas.openxmlformats.org/officeDocument/2006/relationships" r:embed="rId4"/>
          <a:stretch>
            <a:fillRect/>
          </a:stretch>
        </a:blipFill>
      </dgm:spPr>
      <dgm:t>
        <a:bodyPr/>
        <a:lstStyle/>
        <a:p>
          <a:endParaRPr lang="en-GB" dirty="0"/>
        </a:p>
      </dgm:t>
    </dgm:pt>
    <dgm:pt modelId="{37F24FA7-938B-4CE9-A503-86739D99E9DD}" type="parTrans" cxnId="{B2FA72B2-334E-47A7-8C97-7B985EF7D7C7}">
      <dgm:prSet/>
      <dgm:spPr/>
      <dgm:t>
        <a:bodyPr/>
        <a:lstStyle/>
        <a:p>
          <a:endParaRPr lang="en-GB"/>
        </a:p>
      </dgm:t>
    </dgm:pt>
    <dgm:pt modelId="{ACDE54FD-5401-462D-95D5-43FC60E8880F}" type="sibTrans" cxnId="{B2FA72B2-334E-47A7-8C97-7B985EF7D7C7}">
      <dgm:prSet/>
      <dgm:spPr/>
      <dgm:t>
        <a:bodyPr/>
        <a:lstStyle/>
        <a:p>
          <a:endParaRPr lang="en-GB"/>
        </a:p>
      </dgm:t>
    </dgm:pt>
    <dgm:pt modelId="{5B531CD7-7693-44A4-9B4C-F57856D45730}">
      <dgm:prSet/>
      <dgm:spPr>
        <a:blipFill rotWithShape="0">
          <a:blip xmlns:r="http://schemas.openxmlformats.org/officeDocument/2006/relationships" r:embed="rId5"/>
          <a:stretch>
            <a:fillRect/>
          </a:stretch>
        </a:blipFill>
      </dgm:spPr>
      <dgm:t>
        <a:bodyPr/>
        <a:lstStyle/>
        <a:p>
          <a:r>
            <a:rPr lang="en-GB" b="1" dirty="0" smtClean="0">
              <a:solidFill>
                <a:schemeClr val="tx1"/>
              </a:solidFill>
            </a:rPr>
            <a:t>Oxford Legal Resources</a:t>
          </a:r>
          <a:endParaRPr lang="en-GB" b="1" dirty="0">
            <a:solidFill>
              <a:schemeClr val="tx1"/>
            </a:solidFill>
          </a:endParaRPr>
        </a:p>
      </dgm:t>
    </dgm:pt>
    <dgm:pt modelId="{C5C4926E-4E6A-41C1-AA32-75C88C0D7CDE}" type="parTrans" cxnId="{09B3C484-1995-4C10-AEA0-BFEE9125D542}">
      <dgm:prSet/>
      <dgm:spPr/>
      <dgm:t>
        <a:bodyPr/>
        <a:lstStyle/>
        <a:p>
          <a:endParaRPr lang="en-GB"/>
        </a:p>
      </dgm:t>
    </dgm:pt>
    <dgm:pt modelId="{12609439-5423-49E1-82DF-5F55AA025FC7}" type="sibTrans" cxnId="{09B3C484-1995-4C10-AEA0-BFEE9125D542}">
      <dgm:prSet/>
      <dgm:spPr/>
      <dgm:t>
        <a:bodyPr/>
        <a:lstStyle/>
        <a:p>
          <a:endParaRPr lang="en-GB"/>
        </a:p>
      </dgm:t>
    </dgm:pt>
    <dgm:pt modelId="{5BFD2D70-D110-4C87-9F6D-43752A5A785C}">
      <dgm:prSet/>
      <dgm:spPr>
        <a:blipFill rotWithShape="0">
          <a:blip xmlns:r="http://schemas.openxmlformats.org/officeDocument/2006/relationships" r:embed="rId6"/>
          <a:stretch>
            <a:fillRect/>
          </a:stretch>
        </a:blipFill>
      </dgm:spPr>
      <dgm:t>
        <a:bodyPr/>
        <a:lstStyle/>
        <a:p>
          <a:endParaRPr lang="en-GB"/>
        </a:p>
      </dgm:t>
    </dgm:pt>
    <dgm:pt modelId="{16663969-582A-4562-8F5E-195DAB0D0B16}" type="parTrans" cxnId="{8A1746CE-C02B-4292-A0D8-0667D5219BBE}">
      <dgm:prSet/>
      <dgm:spPr/>
      <dgm:t>
        <a:bodyPr/>
        <a:lstStyle/>
        <a:p>
          <a:endParaRPr lang="en-GB"/>
        </a:p>
      </dgm:t>
    </dgm:pt>
    <dgm:pt modelId="{76F1CD99-5392-40A2-9C18-99404422832F}" type="sibTrans" cxnId="{8A1746CE-C02B-4292-A0D8-0667D5219BBE}">
      <dgm:prSet/>
      <dgm:spPr/>
      <dgm:t>
        <a:bodyPr/>
        <a:lstStyle/>
        <a:p>
          <a:endParaRPr lang="en-GB"/>
        </a:p>
      </dgm:t>
    </dgm:pt>
    <dgm:pt modelId="{FFFA9EE0-9385-44FE-9531-076C206187D6}">
      <dgm:prSet/>
      <dgm:spPr>
        <a:blipFill rotWithShape="0">
          <a:blip xmlns:r="http://schemas.openxmlformats.org/officeDocument/2006/relationships" r:embed="rId7"/>
          <a:stretch>
            <a:fillRect/>
          </a:stretch>
        </a:blipFill>
      </dgm:spPr>
      <dgm:t>
        <a:bodyPr/>
        <a:lstStyle/>
        <a:p>
          <a:endParaRPr lang="en-GB"/>
        </a:p>
      </dgm:t>
    </dgm:pt>
    <dgm:pt modelId="{4883D697-69D7-4EAC-A564-104F9BD2E08D}" type="parTrans" cxnId="{5827280B-CD4F-461E-85D7-F403256178C5}">
      <dgm:prSet/>
      <dgm:spPr/>
      <dgm:t>
        <a:bodyPr/>
        <a:lstStyle/>
        <a:p>
          <a:endParaRPr lang="en-GB"/>
        </a:p>
      </dgm:t>
    </dgm:pt>
    <dgm:pt modelId="{F8455813-857D-46B8-91B2-709A29CED049}" type="sibTrans" cxnId="{5827280B-CD4F-461E-85D7-F403256178C5}">
      <dgm:prSet/>
      <dgm:spPr/>
      <dgm:t>
        <a:bodyPr/>
        <a:lstStyle/>
        <a:p>
          <a:endParaRPr lang="en-GB"/>
        </a:p>
      </dgm:t>
    </dgm:pt>
    <dgm:pt modelId="{096D608F-8571-4008-B378-AD11B46D6C42}" type="pres">
      <dgm:prSet presAssocID="{587EEFDE-84B2-4FD0-8E8B-AF35F58DB4AC}" presName="Name0" presStyleCnt="0">
        <dgm:presLayoutVars>
          <dgm:chMax val="1"/>
          <dgm:chPref val="1"/>
          <dgm:dir/>
          <dgm:animOne val="branch"/>
          <dgm:animLvl val="lvl"/>
        </dgm:presLayoutVars>
      </dgm:prSet>
      <dgm:spPr/>
      <dgm:t>
        <a:bodyPr/>
        <a:lstStyle/>
        <a:p>
          <a:endParaRPr lang="en-GB"/>
        </a:p>
      </dgm:t>
    </dgm:pt>
    <dgm:pt modelId="{B2886E07-8A8C-4E9E-B409-C522992EBC28}" type="pres">
      <dgm:prSet presAssocID="{206760AC-EAE9-4838-9F0B-EE69942199D3}" presName="singleCycle" presStyleCnt="0"/>
      <dgm:spPr/>
    </dgm:pt>
    <dgm:pt modelId="{4C3CB565-870C-415F-9BAA-43F7B9C4DF3C}" type="pres">
      <dgm:prSet presAssocID="{206760AC-EAE9-4838-9F0B-EE69942199D3}" presName="singleCenter" presStyleLbl="node1" presStyleIdx="0" presStyleCnt="8">
        <dgm:presLayoutVars>
          <dgm:chMax val="7"/>
          <dgm:chPref val="7"/>
        </dgm:presLayoutVars>
      </dgm:prSet>
      <dgm:spPr/>
      <dgm:t>
        <a:bodyPr/>
        <a:lstStyle/>
        <a:p>
          <a:endParaRPr lang="en-GB"/>
        </a:p>
      </dgm:t>
    </dgm:pt>
    <dgm:pt modelId="{4F5B5214-0C5E-4EC4-94C4-E91C815217AD}" type="pres">
      <dgm:prSet presAssocID="{CF3EC10F-2C71-4708-88E9-492C15F988D2}" presName="Name56" presStyleLbl="parChTrans1D2" presStyleIdx="0" presStyleCnt="7"/>
      <dgm:spPr/>
      <dgm:t>
        <a:bodyPr/>
        <a:lstStyle/>
        <a:p>
          <a:endParaRPr lang="en-GB"/>
        </a:p>
      </dgm:t>
    </dgm:pt>
    <dgm:pt modelId="{CD3D3ED2-2194-4C57-96AB-85A9EC02E839}" type="pres">
      <dgm:prSet presAssocID="{53C3BA25-DB79-4BA6-ACE2-B59C3C889CEC}" presName="text0" presStyleLbl="node1" presStyleIdx="1" presStyleCnt="8">
        <dgm:presLayoutVars>
          <dgm:bulletEnabled val="1"/>
        </dgm:presLayoutVars>
      </dgm:prSet>
      <dgm:spPr/>
      <dgm:t>
        <a:bodyPr/>
        <a:lstStyle/>
        <a:p>
          <a:endParaRPr lang="en-GB"/>
        </a:p>
      </dgm:t>
    </dgm:pt>
    <dgm:pt modelId="{A58850F2-8431-4E85-99EC-8B95FAF5C4E8}" type="pres">
      <dgm:prSet presAssocID="{30AD06AC-BEFB-4A1E-923E-107D9B2CCE1B}" presName="Name56" presStyleLbl="parChTrans1D2" presStyleIdx="1" presStyleCnt="7"/>
      <dgm:spPr/>
      <dgm:t>
        <a:bodyPr/>
        <a:lstStyle/>
        <a:p>
          <a:endParaRPr lang="en-GB"/>
        </a:p>
      </dgm:t>
    </dgm:pt>
    <dgm:pt modelId="{8E1E3659-6D61-423E-AC34-2247F02565DD}" type="pres">
      <dgm:prSet presAssocID="{25810A53-624A-4A90-9509-1FDDFD8AC7B6}" presName="text0" presStyleLbl="node1" presStyleIdx="2" presStyleCnt="8">
        <dgm:presLayoutVars>
          <dgm:bulletEnabled val="1"/>
        </dgm:presLayoutVars>
      </dgm:prSet>
      <dgm:spPr/>
      <dgm:t>
        <a:bodyPr/>
        <a:lstStyle/>
        <a:p>
          <a:endParaRPr lang="en-GB"/>
        </a:p>
      </dgm:t>
    </dgm:pt>
    <dgm:pt modelId="{5E4ECA8C-C5DE-480F-A426-82302081BD77}" type="pres">
      <dgm:prSet presAssocID="{93EC3871-B06D-4762-95C6-7ACF1B228761}" presName="Name56" presStyleLbl="parChTrans1D2" presStyleIdx="2" presStyleCnt="7"/>
      <dgm:spPr/>
      <dgm:t>
        <a:bodyPr/>
        <a:lstStyle/>
        <a:p>
          <a:endParaRPr lang="en-GB"/>
        </a:p>
      </dgm:t>
    </dgm:pt>
    <dgm:pt modelId="{CC00CF44-C6A4-427C-9426-FBCD75BE486B}" type="pres">
      <dgm:prSet presAssocID="{9318EC31-84AD-4DE9-8A19-F752F6DB321B}" presName="text0" presStyleLbl="node1" presStyleIdx="3" presStyleCnt="8">
        <dgm:presLayoutVars>
          <dgm:bulletEnabled val="1"/>
        </dgm:presLayoutVars>
      </dgm:prSet>
      <dgm:spPr/>
      <dgm:t>
        <a:bodyPr/>
        <a:lstStyle/>
        <a:p>
          <a:endParaRPr lang="en-GB"/>
        </a:p>
      </dgm:t>
    </dgm:pt>
    <dgm:pt modelId="{0991D988-4A53-4DD1-BEBD-1AADC8DBBE7E}" type="pres">
      <dgm:prSet presAssocID="{37F24FA7-938B-4CE9-A503-86739D99E9DD}" presName="Name56" presStyleLbl="parChTrans1D2" presStyleIdx="3" presStyleCnt="7"/>
      <dgm:spPr/>
      <dgm:t>
        <a:bodyPr/>
        <a:lstStyle/>
        <a:p>
          <a:endParaRPr lang="en-GB"/>
        </a:p>
      </dgm:t>
    </dgm:pt>
    <dgm:pt modelId="{E12F2151-6927-4D4E-B4C4-CD00EF8407B3}" type="pres">
      <dgm:prSet presAssocID="{3934B656-388C-4FB5-8C86-26A53E8FD2A5}" presName="text0" presStyleLbl="node1" presStyleIdx="4" presStyleCnt="8" custScaleX="198954" custScaleY="104032">
        <dgm:presLayoutVars>
          <dgm:bulletEnabled val="1"/>
        </dgm:presLayoutVars>
      </dgm:prSet>
      <dgm:spPr/>
      <dgm:t>
        <a:bodyPr/>
        <a:lstStyle/>
        <a:p>
          <a:endParaRPr lang="en-GB"/>
        </a:p>
      </dgm:t>
    </dgm:pt>
    <dgm:pt modelId="{025157EB-2BE9-493C-81E2-434199BB1FF2}" type="pres">
      <dgm:prSet presAssocID="{C5C4926E-4E6A-41C1-AA32-75C88C0D7CDE}" presName="Name56" presStyleLbl="parChTrans1D2" presStyleIdx="4" presStyleCnt="7"/>
      <dgm:spPr/>
      <dgm:t>
        <a:bodyPr/>
        <a:lstStyle/>
        <a:p>
          <a:endParaRPr lang="en-GB"/>
        </a:p>
      </dgm:t>
    </dgm:pt>
    <dgm:pt modelId="{C35CFA62-E671-4077-91FE-EC4CE68F3FB8}" type="pres">
      <dgm:prSet presAssocID="{5B531CD7-7693-44A4-9B4C-F57856D45730}" presName="text0" presStyleLbl="node1" presStyleIdx="5" presStyleCnt="8" custScaleX="117532" custScaleY="106781">
        <dgm:presLayoutVars>
          <dgm:bulletEnabled val="1"/>
        </dgm:presLayoutVars>
      </dgm:prSet>
      <dgm:spPr/>
      <dgm:t>
        <a:bodyPr/>
        <a:lstStyle/>
        <a:p>
          <a:endParaRPr lang="en-GB"/>
        </a:p>
      </dgm:t>
    </dgm:pt>
    <dgm:pt modelId="{8563F88D-EE09-4346-811B-8D48FFB6E8C2}" type="pres">
      <dgm:prSet presAssocID="{16663969-582A-4562-8F5E-195DAB0D0B16}" presName="Name56" presStyleLbl="parChTrans1D2" presStyleIdx="5" presStyleCnt="7"/>
      <dgm:spPr/>
      <dgm:t>
        <a:bodyPr/>
        <a:lstStyle/>
        <a:p>
          <a:endParaRPr lang="en-GB"/>
        </a:p>
      </dgm:t>
    </dgm:pt>
    <dgm:pt modelId="{D5ADA125-B740-4B53-8AE6-B721C592B499}" type="pres">
      <dgm:prSet presAssocID="{5BFD2D70-D110-4C87-9F6D-43752A5A785C}" presName="text0" presStyleLbl="node1" presStyleIdx="6" presStyleCnt="8">
        <dgm:presLayoutVars>
          <dgm:bulletEnabled val="1"/>
        </dgm:presLayoutVars>
      </dgm:prSet>
      <dgm:spPr/>
      <dgm:t>
        <a:bodyPr/>
        <a:lstStyle/>
        <a:p>
          <a:endParaRPr lang="en-GB"/>
        </a:p>
      </dgm:t>
    </dgm:pt>
    <dgm:pt modelId="{ACF5F5C7-41D9-4F3D-AB83-1E45EB4F761A}" type="pres">
      <dgm:prSet presAssocID="{4883D697-69D7-4EAC-A564-104F9BD2E08D}" presName="Name56" presStyleLbl="parChTrans1D2" presStyleIdx="6" presStyleCnt="7"/>
      <dgm:spPr/>
      <dgm:t>
        <a:bodyPr/>
        <a:lstStyle/>
        <a:p>
          <a:endParaRPr lang="en-GB"/>
        </a:p>
      </dgm:t>
    </dgm:pt>
    <dgm:pt modelId="{DEDD6973-EDE4-4F37-ADC2-CB1644885A22}" type="pres">
      <dgm:prSet presAssocID="{FFFA9EE0-9385-44FE-9531-076C206187D6}" presName="text0" presStyleLbl="node1" presStyleIdx="7" presStyleCnt="8">
        <dgm:presLayoutVars>
          <dgm:bulletEnabled val="1"/>
        </dgm:presLayoutVars>
      </dgm:prSet>
      <dgm:spPr/>
      <dgm:t>
        <a:bodyPr/>
        <a:lstStyle/>
        <a:p>
          <a:endParaRPr lang="en-GB"/>
        </a:p>
      </dgm:t>
    </dgm:pt>
  </dgm:ptLst>
  <dgm:cxnLst>
    <dgm:cxn modelId="{8A1746CE-C02B-4292-A0D8-0667D5219BBE}" srcId="{206760AC-EAE9-4838-9F0B-EE69942199D3}" destId="{5BFD2D70-D110-4C87-9F6D-43752A5A785C}" srcOrd="5" destOrd="0" parTransId="{16663969-582A-4562-8F5E-195DAB0D0B16}" sibTransId="{76F1CD99-5392-40A2-9C18-99404422832F}"/>
    <dgm:cxn modelId="{E52F8A9D-5E47-45C7-A63B-BC3983CAE431}" type="presOf" srcId="{206760AC-EAE9-4838-9F0B-EE69942199D3}" destId="{4C3CB565-870C-415F-9BAA-43F7B9C4DF3C}" srcOrd="0" destOrd="0" presId="urn:microsoft.com/office/officeart/2008/layout/RadialCluster"/>
    <dgm:cxn modelId="{C6B5D553-F0DD-4481-9E63-B6CA7FC2C1FF}" type="presOf" srcId="{30AD06AC-BEFB-4A1E-923E-107D9B2CCE1B}" destId="{A58850F2-8431-4E85-99EC-8B95FAF5C4E8}" srcOrd="0" destOrd="0" presId="urn:microsoft.com/office/officeart/2008/layout/RadialCluster"/>
    <dgm:cxn modelId="{38520CEA-D13D-42AC-B7D9-8A9720E2B141}" srcId="{587EEFDE-84B2-4FD0-8E8B-AF35F58DB4AC}" destId="{206760AC-EAE9-4838-9F0B-EE69942199D3}" srcOrd="0" destOrd="0" parTransId="{CF538618-1FB1-41CB-856B-92AC69CDA9DE}" sibTransId="{64E24F8F-7347-4BD7-A97A-E7C0E0705E4D}"/>
    <dgm:cxn modelId="{4CCF8100-88BA-4C00-8494-DFCE0F44164A}" type="presOf" srcId="{53C3BA25-DB79-4BA6-ACE2-B59C3C889CEC}" destId="{CD3D3ED2-2194-4C57-96AB-85A9EC02E839}" srcOrd="0" destOrd="0" presId="urn:microsoft.com/office/officeart/2008/layout/RadialCluster"/>
    <dgm:cxn modelId="{60106157-BB92-4CD2-A7E0-7B0931D62DAC}" type="presOf" srcId="{C5C4926E-4E6A-41C1-AA32-75C88C0D7CDE}" destId="{025157EB-2BE9-493C-81E2-434199BB1FF2}" srcOrd="0" destOrd="0" presId="urn:microsoft.com/office/officeart/2008/layout/RadialCluster"/>
    <dgm:cxn modelId="{E4F9F176-76F7-48DF-AF31-918C89EB9A67}" type="presOf" srcId="{9318EC31-84AD-4DE9-8A19-F752F6DB321B}" destId="{CC00CF44-C6A4-427C-9426-FBCD75BE486B}" srcOrd="0" destOrd="0" presId="urn:microsoft.com/office/officeart/2008/layout/RadialCluster"/>
    <dgm:cxn modelId="{92A1225B-E3D3-4335-8E2B-BD723893D3AA}" type="presOf" srcId="{3934B656-388C-4FB5-8C86-26A53E8FD2A5}" destId="{E12F2151-6927-4D4E-B4C4-CD00EF8407B3}" srcOrd="0" destOrd="0" presId="urn:microsoft.com/office/officeart/2008/layout/RadialCluster"/>
    <dgm:cxn modelId="{6095CF00-A9EC-4589-A76A-D063C3F590BE}" type="presOf" srcId="{93EC3871-B06D-4762-95C6-7ACF1B228761}" destId="{5E4ECA8C-C5DE-480F-A426-82302081BD77}" srcOrd="0" destOrd="0" presId="urn:microsoft.com/office/officeart/2008/layout/RadialCluster"/>
    <dgm:cxn modelId="{4D9C68B0-7344-4BD6-8084-16E210B5C436}" type="presOf" srcId="{4883D697-69D7-4EAC-A564-104F9BD2E08D}" destId="{ACF5F5C7-41D9-4F3D-AB83-1E45EB4F761A}" srcOrd="0" destOrd="0" presId="urn:microsoft.com/office/officeart/2008/layout/RadialCluster"/>
    <dgm:cxn modelId="{B9DB683B-B0A7-4E77-A2CD-FEEC5663925B}" type="presOf" srcId="{5BFD2D70-D110-4C87-9F6D-43752A5A785C}" destId="{D5ADA125-B740-4B53-8AE6-B721C592B499}" srcOrd="0" destOrd="0" presId="urn:microsoft.com/office/officeart/2008/layout/RadialCluster"/>
    <dgm:cxn modelId="{AB3DE692-5B66-476D-A55F-897ED01CDD87}" type="presOf" srcId="{16663969-582A-4562-8F5E-195DAB0D0B16}" destId="{8563F88D-EE09-4346-811B-8D48FFB6E8C2}" srcOrd="0" destOrd="0" presId="urn:microsoft.com/office/officeart/2008/layout/RadialCluster"/>
    <dgm:cxn modelId="{40D7324F-26DD-47A0-8692-4BB3950317C1}" type="presOf" srcId="{587EEFDE-84B2-4FD0-8E8B-AF35F58DB4AC}" destId="{096D608F-8571-4008-B378-AD11B46D6C42}" srcOrd="0" destOrd="0" presId="urn:microsoft.com/office/officeart/2008/layout/RadialCluster"/>
    <dgm:cxn modelId="{315D06E6-C6DF-4160-9FCE-DFA7EDC7C501}" type="presOf" srcId="{CF3EC10F-2C71-4708-88E9-492C15F988D2}" destId="{4F5B5214-0C5E-4EC4-94C4-E91C815217AD}" srcOrd="0" destOrd="0" presId="urn:microsoft.com/office/officeart/2008/layout/RadialCluster"/>
    <dgm:cxn modelId="{5827280B-CD4F-461E-85D7-F403256178C5}" srcId="{206760AC-EAE9-4838-9F0B-EE69942199D3}" destId="{FFFA9EE0-9385-44FE-9531-076C206187D6}" srcOrd="6" destOrd="0" parTransId="{4883D697-69D7-4EAC-A564-104F9BD2E08D}" sibTransId="{F8455813-857D-46B8-91B2-709A29CED049}"/>
    <dgm:cxn modelId="{CC189564-CB4D-4683-8FAB-16C537C097D1}" type="presOf" srcId="{37F24FA7-938B-4CE9-A503-86739D99E9DD}" destId="{0991D988-4A53-4DD1-BEBD-1AADC8DBBE7E}" srcOrd="0" destOrd="0" presId="urn:microsoft.com/office/officeart/2008/layout/RadialCluster"/>
    <dgm:cxn modelId="{FD19C61B-3EAC-4C00-8D07-88EA49E56511}" srcId="{206760AC-EAE9-4838-9F0B-EE69942199D3}" destId="{9318EC31-84AD-4DE9-8A19-F752F6DB321B}" srcOrd="2" destOrd="0" parTransId="{93EC3871-B06D-4762-95C6-7ACF1B228761}" sibTransId="{9AE7C195-771B-4913-AEA4-E85B9E958261}"/>
    <dgm:cxn modelId="{BD8A9F68-19AD-4B1E-8F14-12F4CF5CA5BB}" srcId="{206760AC-EAE9-4838-9F0B-EE69942199D3}" destId="{25810A53-624A-4A90-9509-1FDDFD8AC7B6}" srcOrd="1" destOrd="0" parTransId="{30AD06AC-BEFB-4A1E-923E-107D9B2CCE1B}" sibTransId="{8B5F5C17-1A56-4ABA-A4A0-165DA6105FBC}"/>
    <dgm:cxn modelId="{1680432F-2D00-4FC5-8C78-63259470EEAE}" type="presOf" srcId="{FFFA9EE0-9385-44FE-9531-076C206187D6}" destId="{DEDD6973-EDE4-4F37-ADC2-CB1644885A22}" srcOrd="0" destOrd="0" presId="urn:microsoft.com/office/officeart/2008/layout/RadialCluster"/>
    <dgm:cxn modelId="{07F79DEC-B820-4C5E-8CB8-C1DE6DF85969}" type="presOf" srcId="{25810A53-624A-4A90-9509-1FDDFD8AC7B6}" destId="{8E1E3659-6D61-423E-AC34-2247F02565DD}" srcOrd="0" destOrd="0" presId="urn:microsoft.com/office/officeart/2008/layout/RadialCluster"/>
    <dgm:cxn modelId="{5A4030A9-86E3-4C05-B127-DDF96640C403}" srcId="{206760AC-EAE9-4838-9F0B-EE69942199D3}" destId="{53C3BA25-DB79-4BA6-ACE2-B59C3C889CEC}" srcOrd="0" destOrd="0" parTransId="{CF3EC10F-2C71-4708-88E9-492C15F988D2}" sibTransId="{B9535BC8-37E1-4134-8ECC-6FAB5601D4FB}"/>
    <dgm:cxn modelId="{09B3C484-1995-4C10-AEA0-BFEE9125D542}" srcId="{206760AC-EAE9-4838-9F0B-EE69942199D3}" destId="{5B531CD7-7693-44A4-9B4C-F57856D45730}" srcOrd="4" destOrd="0" parTransId="{C5C4926E-4E6A-41C1-AA32-75C88C0D7CDE}" sibTransId="{12609439-5423-49E1-82DF-5F55AA025FC7}"/>
    <dgm:cxn modelId="{319221D8-F06D-47D1-B31A-8E72167EA253}" type="presOf" srcId="{5B531CD7-7693-44A4-9B4C-F57856D45730}" destId="{C35CFA62-E671-4077-91FE-EC4CE68F3FB8}" srcOrd="0" destOrd="0" presId="urn:microsoft.com/office/officeart/2008/layout/RadialCluster"/>
    <dgm:cxn modelId="{B2FA72B2-334E-47A7-8C97-7B985EF7D7C7}" srcId="{206760AC-EAE9-4838-9F0B-EE69942199D3}" destId="{3934B656-388C-4FB5-8C86-26A53E8FD2A5}" srcOrd="3" destOrd="0" parTransId="{37F24FA7-938B-4CE9-A503-86739D99E9DD}" sibTransId="{ACDE54FD-5401-462D-95D5-43FC60E8880F}"/>
    <dgm:cxn modelId="{2E8BD049-B4B1-4908-9E20-BA0B78CE778F}" type="presParOf" srcId="{096D608F-8571-4008-B378-AD11B46D6C42}" destId="{B2886E07-8A8C-4E9E-B409-C522992EBC28}" srcOrd="0" destOrd="0" presId="urn:microsoft.com/office/officeart/2008/layout/RadialCluster"/>
    <dgm:cxn modelId="{85CFC825-D877-4473-89CF-9E2743128F2F}" type="presParOf" srcId="{B2886E07-8A8C-4E9E-B409-C522992EBC28}" destId="{4C3CB565-870C-415F-9BAA-43F7B9C4DF3C}" srcOrd="0" destOrd="0" presId="urn:microsoft.com/office/officeart/2008/layout/RadialCluster"/>
    <dgm:cxn modelId="{801E7756-1FCA-44B6-996D-C2813A499C81}" type="presParOf" srcId="{B2886E07-8A8C-4E9E-B409-C522992EBC28}" destId="{4F5B5214-0C5E-4EC4-94C4-E91C815217AD}" srcOrd="1" destOrd="0" presId="urn:microsoft.com/office/officeart/2008/layout/RadialCluster"/>
    <dgm:cxn modelId="{C43534D4-41DE-4F9A-A2CD-92FDB19EA9DC}" type="presParOf" srcId="{B2886E07-8A8C-4E9E-B409-C522992EBC28}" destId="{CD3D3ED2-2194-4C57-96AB-85A9EC02E839}" srcOrd="2" destOrd="0" presId="urn:microsoft.com/office/officeart/2008/layout/RadialCluster"/>
    <dgm:cxn modelId="{167C39EC-B031-4DC7-B8E3-B96A4478FE4D}" type="presParOf" srcId="{B2886E07-8A8C-4E9E-B409-C522992EBC28}" destId="{A58850F2-8431-4E85-99EC-8B95FAF5C4E8}" srcOrd="3" destOrd="0" presId="urn:microsoft.com/office/officeart/2008/layout/RadialCluster"/>
    <dgm:cxn modelId="{0D280604-019E-4C86-8DB6-B4DB2A4D0A35}" type="presParOf" srcId="{B2886E07-8A8C-4E9E-B409-C522992EBC28}" destId="{8E1E3659-6D61-423E-AC34-2247F02565DD}" srcOrd="4" destOrd="0" presId="urn:microsoft.com/office/officeart/2008/layout/RadialCluster"/>
    <dgm:cxn modelId="{B0A81BC3-1C60-4361-85A7-F72128390BCB}" type="presParOf" srcId="{B2886E07-8A8C-4E9E-B409-C522992EBC28}" destId="{5E4ECA8C-C5DE-480F-A426-82302081BD77}" srcOrd="5" destOrd="0" presId="urn:microsoft.com/office/officeart/2008/layout/RadialCluster"/>
    <dgm:cxn modelId="{38079E06-74CF-4206-9671-7D888224D42C}" type="presParOf" srcId="{B2886E07-8A8C-4E9E-B409-C522992EBC28}" destId="{CC00CF44-C6A4-427C-9426-FBCD75BE486B}" srcOrd="6" destOrd="0" presId="urn:microsoft.com/office/officeart/2008/layout/RadialCluster"/>
    <dgm:cxn modelId="{DA18293F-BA7A-4F01-8EF0-30695654B839}" type="presParOf" srcId="{B2886E07-8A8C-4E9E-B409-C522992EBC28}" destId="{0991D988-4A53-4DD1-BEBD-1AADC8DBBE7E}" srcOrd="7" destOrd="0" presId="urn:microsoft.com/office/officeart/2008/layout/RadialCluster"/>
    <dgm:cxn modelId="{A439C2E8-2868-47BA-8264-E29472AACCA6}" type="presParOf" srcId="{B2886E07-8A8C-4E9E-B409-C522992EBC28}" destId="{E12F2151-6927-4D4E-B4C4-CD00EF8407B3}" srcOrd="8" destOrd="0" presId="urn:microsoft.com/office/officeart/2008/layout/RadialCluster"/>
    <dgm:cxn modelId="{E3F93C87-9D78-4A86-8D1F-052F8102C061}" type="presParOf" srcId="{B2886E07-8A8C-4E9E-B409-C522992EBC28}" destId="{025157EB-2BE9-493C-81E2-434199BB1FF2}" srcOrd="9" destOrd="0" presId="urn:microsoft.com/office/officeart/2008/layout/RadialCluster"/>
    <dgm:cxn modelId="{B78895DA-4982-40B1-8135-5B7A07074264}" type="presParOf" srcId="{B2886E07-8A8C-4E9E-B409-C522992EBC28}" destId="{C35CFA62-E671-4077-91FE-EC4CE68F3FB8}" srcOrd="10" destOrd="0" presId="urn:microsoft.com/office/officeart/2008/layout/RadialCluster"/>
    <dgm:cxn modelId="{2290145F-BA89-4661-8CC6-61DC4046DDF1}" type="presParOf" srcId="{B2886E07-8A8C-4E9E-B409-C522992EBC28}" destId="{8563F88D-EE09-4346-811B-8D48FFB6E8C2}" srcOrd="11" destOrd="0" presId="urn:microsoft.com/office/officeart/2008/layout/RadialCluster"/>
    <dgm:cxn modelId="{60B2F4FD-3C5D-42C6-AA24-E82375BDED79}" type="presParOf" srcId="{B2886E07-8A8C-4E9E-B409-C522992EBC28}" destId="{D5ADA125-B740-4B53-8AE6-B721C592B499}" srcOrd="12" destOrd="0" presId="urn:microsoft.com/office/officeart/2008/layout/RadialCluster"/>
    <dgm:cxn modelId="{516CB0BF-B50C-45F3-9548-23E733477A2D}" type="presParOf" srcId="{B2886E07-8A8C-4E9E-B409-C522992EBC28}" destId="{ACF5F5C7-41D9-4F3D-AB83-1E45EB4F761A}" srcOrd="13" destOrd="0" presId="urn:microsoft.com/office/officeart/2008/layout/RadialCluster"/>
    <dgm:cxn modelId="{3C62E2AA-429D-4608-9D80-E4AD0AE5C41B}" type="presParOf" srcId="{B2886E07-8A8C-4E9E-B409-C522992EBC28}" destId="{DEDD6973-EDE4-4F37-ADC2-CB1644885A22}" srcOrd="14"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3CB565-870C-415F-9BAA-43F7B9C4DF3C}">
      <dsp:nvSpPr>
        <dsp:cNvPr id="0" name=""/>
        <dsp:cNvSpPr/>
      </dsp:nvSpPr>
      <dsp:spPr>
        <a:xfrm>
          <a:off x="3618401" y="1717177"/>
          <a:ext cx="1404156" cy="1404156"/>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933450">
            <a:lnSpc>
              <a:spcPct val="90000"/>
            </a:lnSpc>
            <a:spcBef>
              <a:spcPct val="0"/>
            </a:spcBef>
            <a:spcAft>
              <a:spcPct val="35000"/>
            </a:spcAft>
          </a:pPr>
          <a:r>
            <a:rPr lang="en-GB" sz="2100" kern="1200" dirty="0" smtClean="0"/>
            <a:t>Subject Specific Resource</a:t>
          </a:r>
          <a:endParaRPr lang="en-GB" sz="2100" kern="1200" dirty="0"/>
        </a:p>
      </dsp:txBody>
      <dsp:txXfrm>
        <a:off x="3686946" y="1785722"/>
        <a:ext cx="1267066" cy="1267066"/>
      </dsp:txXfrm>
    </dsp:sp>
    <dsp:sp modelId="{4F5B5214-0C5E-4EC4-94C4-E91C815217AD}">
      <dsp:nvSpPr>
        <dsp:cNvPr id="0" name=""/>
        <dsp:cNvSpPr/>
      </dsp:nvSpPr>
      <dsp:spPr>
        <a:xfrm rot="16200000">
          <a:off x="3947985" y="1344682"/>
          <a:ext cx="744988" cy="0"/>
        </a:xfrm>
        <a:custGeom>
          <a:avLst/>
          <a:gdLst/>
          <a:ahLst/>
          <a:cxnLst/>
          <a:rect l="0" t="0" r="0" b="0"/>
          <a:pathLst>
            <a:path>
              <a:moveTo>
                <a:pt x="0" y="0"/>
              </a:moveTo>
              <a:lnTo>
                <a:pt x="744988" y="0"/>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CD3D3ED2-2194-4C57-96AB-85A9EC02E839}">
      <dsp:nvSpPr>
        <dsp:cNvPr id="0" name=""/>
        <dsp:cNvSpPr/>
      </dsp:nvSpPr>
      <dsp:spPr>
        <a:xfrm>
          <a:off x="3850087" y="31404"/>
          <a:ext cx="940784" cy="940784"/>
        </a:xfrm>
        <a:prstGeom prst="roundRect">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600200">
            <a:lnSpc>
              <a:spcPct val="90000"/>
            </a:lnSpc>
            <a:spcBef>
              <a:spcPct val="0"/>
            </a:spcBef>
            <a:spcAft>
              <a:spcPct val="35000"/>
            </a:spcAft>
          </a:pPr>
          <a:endParaRPr lang="en-GB" sz="3600" kern="1200" dirty="0"/>
        </a:p>
      </dsp:txBody>
      <dsp:txXfrm>
        <a:off x="3896012" y="77329"/>
        <a:ext cx="848934" cy="848934"/>
      </dsp:txXfrm>
    </dsp:sp>
    <dsp:sp modelId="{A58850F2-8431-4E85-99EC-8B95FAF5C4E8}">
      <dsp:nvSpPr>
        <dsp:cNvPr id="0" name=""/>
        <dsp:cNvSpPr/>
      </dsp:nvSpPr>
      <dsp:spPr>
        <a:xfrm rot="19285714">
          <a:off x="4976981" y="1729115"/>
          <a:ext cx="417813" cy="0"/>
        </a:xfrm>
        <a:custGeom>
          <a:avLst/>
          <a:gdLst/>
          <a:ahLst/>
          <a:cxnLst/>
          <a:rect l="0" t="0" r="0" b="0"/>
          <a:pathLst>
            <a:path>
              <a:moveTo>
                <a:pt x="0" y="0"/>
              </a:moveTo>
              <a:lnTo>
                <a:pt x="417813" y="0"/>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E1E3659-6D61-423E-AC34-2247F02565DD}">
      <dsp:nvSpPr>
        <dsp:cNvPr id="0" name=""/>
        <dsp:cNvSpPr/>
      </dsp:nvSpPr>
      <dsp:spPr>
        <a:xfrm>
          <a:off x="5349217" y="753346"/>
          <a:ext cx="940784" cy="940784"/>
        </a:xfrm>
        <a:prstGeom prst="roundRect">
          <a:avLst/>
        </a:prstGeom>
        <a:blipFill rotWithShape="0">
          <a:blip xmlns:r="http://schemas.openxmlformats.org/officeDocument/2006/relationships" r:embed="rId2"/>
          <a:stretch>
            <a:fillRect/>
          </a:stretch>
        </a:blip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600200">
            <a:lnSpc>
              <a:spcPct val="90000"/>
            </a:lnSpc>
            <a:spcBef>
              <a:spcPct val="0"/>
            </a:spcBef>
            <a:spcAft>
              <a:spcPct val="35000"/>
            </a:spcAft>
          </a:pPr>
          <a:endParaRPr lang="en-GB" sz="3600" kern="1200" dirty="0"/>
        </a:p>
      </dsp:txBody>
      <dsp:txXfrm>
        <a:off x="5395142" y="799271"/>
        <a:ext cx="848934" cy="848934"/>
      </dsp:txXfrm>
    </dsp:sp>
    <dsp:sp modelId="{5E4ECA8C-C5DE-480F-A426-82302081BD77}">
      <dsp:nvSpPr>
        <dsp:cNvPr id="0" name=""/>
        <dsp:cNvSpPr/>
      </dsp:nvSpPr>
      <dsp:spPr>
        <a:xfrm rot="771429">
          <a:off x="5013596" y="2659033"/>
          <a:ext cx="714836" cy="0"/>
        </a:xfrm>
        <a:custGeom>
          <a:avLst/>
          <a:gdLst/>
          <a:ahLst/>
          <a:cxnLst/>
          <a:rect l="0" t="0" r="0" b="0"/>
          <a:pathLst>
            <a:path>
              <a:moveTo>
                <a:pt x="0" y="0"/>
              </a:moveTo>
              <a:lnTo>
                <a:pt x="714836" y="0"/>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CC00CF44-C6A4-427C-9426-FBCD75BE486B}">
      <dsp:nvSpPr>
        <dsp:cNvPr id="0" name=""/>
        <dsp:cNvSpPr/>
      </dsp:nvSpPr>
      <dsp:spPr>
        <a:xfrm>
          <a:off x="5719472" y="2375537"/>
          <a:ext cx="940784" cy="940784"/>
        </a:xfrm>
        <a:prstGeom prst="roundRect">
          <a:avLst/>
        </a:prstGeom>
        <a:blipFill rotWithShape="0">
          <a:blip xmlns:r="http://schemas.openxmlformats.org/officeDocument/2006/relationships" r:embed="rId3"/>
          <a:stretch>
            <a:fillRect/>
          </a:stretch>
        </a:blip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600200">
            <a:lnSpc>
              <a:spcPct val="90000"/>
            </a:lnSpc>
            <a:spcBef>
              <a:spcPct val="0"/>
            </a:spcBef>
            <a:spcAft>
              <a:spcPct val="35000"/>
            </a:spcAft>
          </a:pPr>
          <a:endParaRPr lang="en-GB" sz="3600" kern="1200" dirty="0"/>
        </a:p>
      </dsp:txBody>
      <dsp:txXfrm>
        <a:off x="5765397" y="2421462"/>
        <a:ext cx="848934" cy="848934"/>
      </dsp:txXfrm>
    </dsp:sp>
    <dsp:sp modelId="{0991D988-4A53-4DD1-BEBD-1AADC8DBBE7E}">
      <dsp:nvSpPr>
        <dsp:cNvPr id="0" name=""/>
        <dsp:cNvSpPr/>
      </dsp:nvSpPr>
      <dsp:spPr>
        <a:xfrm rot="3857143">
          <a:off x="4490145" y="3389400"/>
          <a:ext cx="595064" cy="0"/>
        </a:xfrm>
        <a:custGeom>
          <a:avLst/>
          <a:gdLst/>
          <a:ahLst/>
          <a:cxnLst/>
          <a:rect l="0" t="0" r="0" b="0"/>
          <a:pathLst>
            <a:path>
              <a:moveTo>
                <a:pt x="0" y="0"/>
              </a:moveTo>
              <a:lnTo>
                <a:pt x="595064" y="0"/>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E12F2151-6927-4D4E-B4C4-CD00EF8407B3}">
      <dsp:nvSpPr>
        <dsp:cNvPr id="0" name=""/>
        <dsp:cNvSpPr/>
      </dsp:nvSpPr>
      <dsp:spPr>
        <a:xfrm>
          <a:off x="4216570" y="3657467"/>
          <a:ext cx="1871728" cy="978716"/>
        </a:xfrm>
        <a:prstGeom prst="roundRect">
          <a:avLst/>
        </a:prstGeom>
        <a:blipFill rotWithShape="0">
          <a:blip xmlns:r="http://schemas.openxmlformats.org/officeDocument/2006/relationships" r:embed="rId4"/>
          <a:stretch>
            <a:fillRect/>
          </a:stretch>
        </a:blip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600200">
            <a:lnSpc>
              <a:spcPct val="90000"/>
            </a:lnSpc>
            <a:spcBef>
              <a:spcPct val="0"/>
            </a:spcBef>
            <a:spcAft>
              <a:spcPct val="35000"/>
            </a:spcAft>
          </a:pPr>
          <a:endParaRPr lang="en-GB" sz="3600" kern="1200" dirty="0"/>
        </a:p>
      </dsp:txBody>
      <dsp:txXfrm>
        <a:off x="4264347" y="3705244"/>
        <a:ext cx="1776174" cy="883162"/>
      </dsp:txXfrm>
    </dsp:sp>
    <dsp:sp modelId="{025157EB-2BE9-493C-81E2-434199BB1FF2}">
      <dsp:nvSpPr>
        <dsp:cNvPr id="0" name=""/>
        <dsp:cNvSpPr/>
      </dsp:nvSpPr>
      <dsp:spPr>
        <a:xfrm rot="6942857">
          <a:off x="3566040" y="3382935"/>
          <a:ext cx="580711" cy="0"/>
        </a:xfrm>
        <a:custGeom>
          <a:avLst/>
          <a:gdLst/>
          <a:ahLst/>
          <a:cxnLst/>
          <a:rect l="0" t="0" r="0" b="0"/>
          <a:pathLst>
            <a:path>
              <a:moveTo>
                <a:pt x="0" y="0"/>
              </a:moveTo>
              <a:lnTo>
                <a:pt x="580711" y="0"/>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C35CFA62-E671-4077-91FE-EC4CE68F3FB8}">
      <dsp:nvSpPr>
        <dsp:cNvPr id="0" name=""/>
        <dsp:cNvSpPr/>
      </dsp:nvSpPr>
      <dsp:spPr>
        <a:xfrm>
          <a:off x="2935664" y="3644536"/>
          <a:ext cx="1105722" cy="1004579"/>
        </a:xfrm>
        <a:prstGeom prst="roundRect">
          <a:avLst/>
        </a:prstGeom>
        <a:blipFill rotWithShape="0">
          <a:blip xmlns:r="http://schemas.openxmlformats.org/officeDocument/2006/relationships" r:embed="rId5"/>
          <a:stretch>
            <a:fillRect/>
          </a:stretch>
        </a:blip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622300">
            <a:lnSpc>
              <a:spcPct val="90000"/>
            </a:lnSpc>
            <a:spcBef>
              <a:spcPct val="0"/>
            </a:spcBef>
            <a:spcAft>
              <a:spcPct val="35000"/>
            </a:spcAft>
          </a:pPr>
          <a:r>
            <a:rPr lang="en-GB" sz="1400" b="1" kern="1200" dirty="0" smtClean="0">
              <a:solidFill>
                <a:schemeClr val="tx1"/>
              </a:solidFill>
            </a:rPr>
            <a:t>Oxford Legal Resources</a:t>
          </a:r>
          <a:endParaRPr lang="en-GB" sz="1400" b="1" kern="1200" dirty="0">
            <a:solidFill>
              <a:schemeClr val="tx1"/>
            </a:solidFill>
          </a:endParaRPr>
        </a:p>
      </dsp:txBody>
      <dsp:txXfrm>
        <a:off x="2984704" y="3693576"/>
        <a:ext cx="1007642" cy="906499"/>
      </dsp:txXfrm>
    </dsp:sp>
    <dsp:sp modelId="{8563F88D-EE09-4346-811B-8D48FFB6E8C2}">
      <dsp:nvSpPr>
        <dsp:cNvPr id="0" name=""/>
        <dsp:cNvSpPr/>
      </dsp:nvSpPr>
      <dsp:spPr>
        <a:xfrm rot="10028571">
          <a:off x="2912526" y="2659033"/>
          <a:ext cx="714836" cy="0"/>
        </a:xfrm>
        <a:custGeom>
          <a:avLst/>
          <a:gdLst/>
          <a:ahLst/>
          <a:cxnLst/>
          <a:rect l="0" t="0" r="0" b="0"/>
          <a:pathLst>
            <a:path>
              <a:moveTo>
                <a:pt x="0" y="0"/>
              </a:moveTo>
              <a:lnTo>
                <a:pt x="714836" y="0"/>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5ADA125-B740-4B53-8AE6-B721C592B499}">
      <dsp:nvSpPr>
        <dsp:cNvPr id="0" name=""/>
        <dsp:cNvSpPr/>
      </dsp:nvSpPr>
      <dsp:spPr>
        <a:xfrm>
          <a:off x="1980703" y="2375537"/>
          <a:ext cx="940784" cy="940784"/>
        </a:xfrm>
        <a:prstGeom prst="roundRect">
          <a:avLst/>
        </a:prstGeom>
        <a:blipFill rotWithShape="0">
          <a:blip xmlns:r="http://schemas.openxmlformats.org/officeDocument/2006/relationships" r:embed="rId6"/>
          <a:stretch>
            <a:fillRect/>
          </a:stretch>
        </a:blip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600200">
            <a:lnSpc>
              <a:spcPct val="90000"/>
            </a:lnSpc>
            <a:spcBef>
              <a:spcPct val="0"/>
            </a:spcBef>
            <a:spcAft>
              <a:spcPct val="35000"/>
            </a:spcAft>
          </a:pPr>
          <a:endParaRPr lang="en-GB" sz="3600" kern="1200"/>
        </a:p>
      </dsp:txBody>
      <dsp:txXfrm>
        <a:off x="2026628" y="2421462"/>
        <a:ext cx="848934" cy="848934"/>
      </dsp:txXfrm>
    </dsp:sp>
    <dsp:sp modelId="{ACF5F5C7-41D9-4F3D-AB83-1E45EB4F761A}">
      <dsp:nvSpPr>
        <dsp:cNvPr id="0" name=""/>
        <dsp:cNvSpPr/>
      </dsp:nvSpPr>
      <dsp:spPr>
        <a:xfrm rot="13114286">
          <a:off x="3246165" y="1729115"/>
          <a:ext cx="417813" cy="0"/>
        </a:xfrm>
        <a:custGeom>
          <a:avLst/>
          <a:gdLst/>
          <a:ahLst/>
          <a:cxnLst/>
          <a:rect l="0" t="0" r="0" b="0"/>
          <a:pathLst>
            <a:path>
              <a:moveTo>
                <a:pt x="0" y="0"/>
              </a:moveTo>
              <a:lnTo>
                <a:pt x="417813" y="0"/>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EDD6973-EDE4-4F37-ADC2-CB1644885A22}">
      <dsp:nvSpPr>
        <dsp:cNvPr id="0" name=""/>
        <dsp:cNvSpPr/>
      </dsp:nvSpPr>
      <dsp:spPr>
        <a:xfrm>
          <a:off x="2350957" y="753346"/>
          <a:ext cx="940784" cy="940784"/>
        </a:xfrm>
        <a:prstGeom prst="roundRect">
          <a:avLst/>
        </a:prstGeom>
        <a:blipFill rotWithShape="0">
          <a:blip xmlns:r="http://schemas.openxmlformats.org/officeDocument/2006/relationships" r:embed="rId7"/>
          <a:stretch>
            <a:fillRect/>
          </a:stretch>
        </a:blip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600200">
            <a:lnSpc>
              <a:spcPct val="90000"/>
            </a:lnSpc>
            <a:spcBef>
              <a:spcPct val="0"/>
            </a:spcBef>
            <a:spcAft>
              <a:spcPct val="35000"/>
            </a:spcAft>
          </a:pPr>
          <a:endParaRPr lang="en-GB" sz="3600" kern="1200"/>
        </a:p>
      </dsp:txBody>
      <dsp:txXfrm>
        <a:off x="2396882" y="799271"/>
        <a:ext cx="848934" cy="848934"/>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37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3713"/>
          </a:xfrm>
          <a:prstGeom prst="rect">
            <a:avLst/>
          </a:prstGeom>
        </p:spPr>
        <p:txBody>
          <a:bodyPr vert="horz" lIns="91440" tIns="45720" rIns="91440" bIns="45720" rtlCol="0"/>
          <a:lstStyle>
            <a:lvl1pPr algn="r">
              <a:defRPr sz="1200"/>
            </a:lvl1pPr>
          </a:lstStyle>
          <a:p>
            <a:fld id="{0735EB2F-B47E-4445-91F4-D9443CBB4576}" type="datetimeFigureOut">
              <a:rPr lang="en-US" smtClean="0"/>
              <a:pPr/>
              <a:t>3/3/2016</a:t>
            </a:fld>
            <a:endParaRPr lang="en-US"/>
          </a:p>
        </p:txBody>
      </p:sp>
      <p:sp>
        <p:nvSpPr>
          <p:cNvPr id="4" name="Slide Image Placeholder 3"/>
          <p:cNvSpPr>
            <a:spLocks noGrp="1" noRot="1" noChangeAspect="1"/>
          </p:cNvSpPr>
          <p:nvPr>
            <p:ph type="sldImg" idx="2"/>
          </p:nvPr>
        </p:nvSpPr>
        <p:spPr>
          <a:xfrm>
            <a:off x="931863" y="741363"/>
            <a:ext cx="4933950" cy="37020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690269"/>
            <a:ext cx="5438140" cy="444341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9378824"/>
            <a:ext cx="2945659" cy="49371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378824"/>
            <a:ext cx="2945659" cy="493713"/>
          </a:xfrm>
          <a:prstGeom prst="rect">
            <a:avLst/>
          </a:prstGeom>
        </p:spPr>
        <p:txBody>
          <a:bodyPr vert="horz" lIns="91440" tIns="45720" rIns="91440" bIns="45720" rtlCol="0" anchor="b"/>
          <a:lstStyle>
            <a:lvl1pPr algn="r">
              <a:defRPr sz="1200"/>
            </a:lvl1pPr>
          </a:lstStyle>
          <a:p>
            <a:fld id="{7824AA49-C5C6-C649-82FA-42EB664AA029}" type="slidenum">
              <a:rPr lang="en-US" smtClean="0"/>
              <a:pPr/>
              <a:t>‹#›</a:t>
            </a:fld>
            <a:endParaRPr lang="en-US"/>
          </a:p>
        </p:txBody>
      </p:sp>
    </p:spTree>
    <p:extLst>
      <p:ext uri="{BB962C8B-B14F-4D97-AF65-F5344CB8AC3E}">
        <p14:creationId xmlns:p14="http://schemas.microsoft.com/office/powerpoint/2010/main" val="179147257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824AA49-C5C6-C649-82FA-42EB664AA029}" type="slidenum">
              <a:rPr lang="en-US" smtClean="0"/>
              <a:pPr/>
              <a:t>1</a:t>
            </a:fld>
            <a:endParaRPr lang="en-US"/>
          </a:p>
        </p:txBody>
      </p:sp>
    </p:spTree>
    <p:extLst>
      <p:ext uri="{BB962C8B-B14F-4D97-AF65-F5344CB8AC3E}">
        <p14:creationId xmlns:p14="http://schemas.microsoft.com/office/powerpoint/2010/main" val="20546381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C516DB2-450F-4F94-B856-EB9851B0F94E}" type="slidenum">
              <a:rPr lang="en-US" smtClean="0"/>
              <a:pPr>
                <a:defRPr/>
              </a:pPr>
              <a:t>10</a:t>
            </a:fld>
            <a:endParaRPr lang="en-US"/>
          </a:p>
        </p:txBody>
      </p:sp>
    </p:spTree>
    <p:extLst>
      <p:ext uri="{BB962C8B-B14F-4D97-AF65-F5344CB8AC3E}">
        <p14:creationId xmlns:p14="http://schemas.microsoft.com/office/powerpoint/2010/main" val="22001640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a:defRPr/>
            </a:pPr>
            <a:r>
              <a:rPr lang="en-GB" dirty="0" smtClean="0"/>
              <a:t>Emphasise</a:t>
            </a:r>
            <a:r>
              <a:rPr lang="en-GB" baseline="0" dirty="0" smtClean="0"/>
              <a:t> we publish within the university’s mission: “Excellence in Research and Scholarship”.</a:t>
            </a:r>
            <a:endParaRPr lang="en-GB" dirty="0" smtClean="0"/>
          </a:p>
          <a:p>
            <a:pPr>
              <a:defRPr/>
            </a:pPr>
            <a:endParaRPr lang="en-GB" dirty="0">
              <a:ea typeface="ＭＳ Ｐゴシック" pitchFamily="-112" charset="-128"/>
            </a:endParaRPr>
          </a:p>
        </p:txBody>
      </p:sp>
      <p:sp>
        <p:nvSpPr>
          <p:cNvPr id="243716" name="Slide Number Placeholder 3"/>
          <p:cNvSpPr>
            <a:spLocks noGrp="1"/>
          </p:cNvSpPr>
          <p:nvPr>
            <p:ph type="sldNum" sz="quarter" idx="5"/>
          </p:nvPr>
        </p:nvSpPr>
        <p:spPr>
          <a:noFill/>
        </p:spPr>
        <p:txBody>
          <a:bodyPr/>
          <a:lstStyle>
            <a:lvl1pPr defTabSz="461963" eaLnBrk="0" hangingPunct="0">
              <a:defRPr>
                <a:solidFill>
                  <a:schemeClr val="tx1"/>
                </a:solidFill>
                <a:latin typeface="Arial" charset="0"/>
              </a:defRPr>
            </a:lvl1pPr>
            <a:lvl2pPr marL="742950" indent="-285750" defTabSz="461963" eaLnBrk="0" hangingPunct="0">
              <a:defRPr>
                <a:solidFill>
                  <a:schemeClr val="tx1"/>
                </a:solidFill>
                <a:latin typeface="Arial" charset="0"/>
              </a:defRPr>
            </a:lvl2pPr>
            <a:lvl3pPr marL="1143000" indent="-228600" defTabSz="461963" eaLnBrk="0" hangingPunct="0">
              <a:defRPr>
                <a:solidFill>
                  <a:schemeClr val="tx1"/>
                </a:solidFill>
                <a:latin typeface="Arial" charset="0"/>
              </a:defRPr>
            </a:lvl3pPr>
            <a:lvl4pPr marL="1600200" indent="-228600" defTabSz="461963" eaLnBrk="0" hangingPunct="0">
              <a:defRPr>
                <a:solidFill>
                  <a:schemeClr val="tx1"/>
                </a:solidFill>
                <a:latin typeface="Arial" charset="0"/>
              </a:defRPr>
            </a:lvl4pPr>
            <a:lvl5pPr marL="2057400" indent="-228600" defTabSz="461963" eaLnBrk="0" hangingPunct="0">
              <a:defRPr>
                <a:solidFill>
                  <a:schemeClr val="tx1"/>
                </a:solidFill>
                <a:latin typeface="Arial" charset="0"/>
              </a:defRPr>
            </a:lvl5pPr>
            <a:lvl6pPr marL="2514600" indent="-228600" defTabSz="461963" eaLnBrk="0" fontAlgn="base" hangingPunct="0">
              <a:spcBef>
                <a:spcPct val="0"/>
              </a:spcBef>
              <a:spcAft>
                <a:spcPct val="0"/>
              </a:spcAft>
              <a:defRPr>
                <a:solidFill>
                  <a:schemeClr val="tx1"/>
                </a:solidFill>
                <a:latin typeface="Arial" charset="0"/>
              </a:defRPr>
            </a:lvl6pPr>
            <a:lvl7pPr marL="2971800" indent="-228600" defTabSz="461963" eaLnBrk="0" fontAlgn="base" hangingPunct="0">
              <a:spcBef>
                <a:spcPct val="0"/>
              </a:spcBef>
              <a:spcAft>
                <a:spcPct val="0"/>
              </a:spcAft>
              <a:defRPr>
                <a:solidFill>
                  <a:schemeClr val="tx1"/>
                </a:solidFill>
                <a:latin typeface="Arial" charset="0"/>
              </a:defRPr>
            </a:lvl7pPr>
            <a:lvl8pPr marL="3429000" indent="-228600" defTabSz="461963" eaLnBrk="0" fontAlgn="base" hangingPunct="0">
              <a:spcBef>
                <a:spcPct val="0"/>
              </a:spcBef>
              <a:spcAft>
                <a:spcPct val="0"/>
              </a:spcAft>
              <a:defRPr>
                <a:solidFill>
                  <a:schemeClr val="tx1"/>
                </a:solidFill>
                <a:latin typeface="Arial" charset="0"/>
              </a:defRPr>
            </a:lvl8pPr>
            <a:lvl9pPr marL="3886200" indent="-228600" defTabSz="461963" eaLnBrk="0" fontAlgn="base" hangingPunct="0">
              <a:spcBef>
                <a:spcPct val="0"/>
              </a:spcBef>
              <a:spcAft>
                <a:spcPct val="0"/>
              </a:spcAft>
              <a:defRPr>
                <a:solidFill>
                  <a:schemeClr val="tx1"/>
                </a:solidFill>
                <a:latin typeface="Arial" charset="0"/>
              </a:defRPr>
            </a:lvl9pPr>
          </a:lstStyle>
          <a:p>
            <a:pPr eaLnBrk="1" hangingPunct="1"/>
            <a:fld id="{A3755CDB-07D4-4099-89AC-08F38C0DFC61}" type="slidenum">
              <a:rPr lang="en-US" smtClean="0">
                <a:solidFill>
                  <a:srgbClr val="000000"/>
                </a:solidFill>
                <a:latin typeface="Calibri" pitchFamily="34" charset="0"/>
              </a:rPr>
              <a:pPr eaLnBrk="1" hangingPunct="1"/>
              <a:t>11</a:t>
            </a:fld>
            <a:endParaRPr lang="en-US" dirty="0" smtClean="0">
              <a:solidFill>
                <a:srgbClr val="000000"/>
              </a:solidFill>
              <a:latin typeface="Calibri" pitchFamily="34" charset="0"/>
            </a:endParaRPr>
          </a:p>
        </p:txBody>
      </p:sp>
    </p:spTree>
    <p:extLst>
      <p:ext uri="{BB962C8B-B14F-4D97-AF65-F5344CB8AC3E}">
        <p14:creationId xmlns:p14="http://schemas.microsoft.com/office/powerpoint/2010/main" val="35509744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marL="171450" indent="-171450">
              <a:buFont typeface="Arial" pitchFamily="34" charset="0"/>
              <a:buChar char="•"/>
            </a:pPr>
            <a:r>
              <a:rPr lang="en-GB" dirty="0" smtClean="0">
                <a:solidFill>
                  <a:srgbClr val="000066"/>
                </a:solidFill>
                <a:ea typeface="ＭＳ Ｐゴシック" pitchFamily="34" charset="-128"/>
              </a:rPr>
              <a:t>With origins dating back to 1478, when first book published at university</a:t>
            </a:r>
          </a:p>
          <a:p>
            <a:pPr marL="171450" indent="-171450">
              <a:buFont typeface="Arial" pitchFamily="34" charset="0"/>
              <a:buChar char="•"/>
            </a:pPr>
            <a:r>
              <a:rPr lang="en-GB" dirty="0" smtClean="0">
                <a:solidFill>
                  <a:srgbClr val="000066"/>
                </a:solidFill>
                <a:ea typeface="ＭＳ Ｐゴシック" pitchFamily="34" charset="-128"/>
              </a:rPr>
              <a:t>OUP is among the oldest university presses in the world</a:t>
            </a:r>
          </a:p>
          <a:p>
            <a:pPr marL="628650" marR="0" lvl="2" indent="-171450" algn="l" defTabSz="457200" rtl="0" eaLnBrk="0" fontAlgn="base" latinLnBrk="0" hangingPunct="0">
              <a:lnSpc>
                <a:spcPct val="100000"/>
              </a:lnSpc>
              <a:spcBef>
                <a:spcPct val="30000"/>
              </a:spcBef>
              <a:spcAft>
                <a:spcPct val="0"/>
              </a:spcAft>
              <a:buClrTx/>
              <a:buSzTx/>
              <a:buFont typeface="Arial" pitchFamily="34" charset="0"/>
              <a:buChar char="•"/>
              <a:tabLst/>
              <a:defRPr/>
            </a:pPr>
            <a:r>
              <a:rPr lang="en-GB" dirty="0" smtClean="0">
                <a:solidFill>
                  <a:srgbClr val="000066"/>
                </a:solidFill>
                <a:ea typeface="ＭＳ Ｐゴシック" pitchFamily="34" charset="-128"/>
              </a:rPr>
              <a:t>Picture of the delegates meeting in Clarendon</a:t>
            </a:r>
            <a:r>
              <a:rPr lang="en-GB" baseline="0" dirty="0" smtClean="0">
                <a:solidFill>
                  <a:srgbClr val="000066"/>
                </a:solidFill>
                <a:ea typeface="ＭＳ Ｐゴシック" pitchFamily="34" charset="-128"/>
              </a:rPr>
              <a:t> building, where continuously meeting since 18</a:t>
            </a:r>
            <a:r>
              <a:rPr lang="en-GB" baseline="30000" dirty="0" smtClean="0">
                <a:solidFill>
                  <a:srgbClr val="000066"/>
                </a:solidFill>
                <a:ea typeface="ＭＳ Ｐゴシック" pitchFamily="34" charset="-128"/>
              </a:rPr>
              <a:t>th</a:t>
            </a:r>
            <a:r>
              <a:rPr lang="en-GB" baseline="0" dirty="0" smtClean="0">
                <a:solidFill>
                  <a:srgbClr val="000066"/>
                </a:solidFill>
                <a:ea typeface="ＭＳ Ｐゴシック" pitchFamily="34" charset="-128"/>
              </a:rPr>
              <a:t> century. </a:t>
            </a:r>
          </a:p>
          <a:p>
            <a:pPr marL="628650" marR="0" lvl="2" indent="-171450" algn="l" defTabSz="457200" rtl="0" eaLnBrk="0" fontAlgn="base" latinLnBrk="0" hangingPunct="0">
              <a:lnSpc>
                <a:spcPct val="100000"/>
              </a:lnSpc>
              <a:spcBef>
                <a:spcPct val="30000"/>
              </a:spcBef>
              <a:spcAft>
                <a:spcPct val="0"/>
              </a:spcAft>
              <a:buClrTx/>
              <a:buSzTx/>
              <a:buFont typeface="Arial" pitchFamily="34" charset="0"/>
              <a:buChar char="•"/>
              <a:tabLst/>
              <a:defRPr/>
            </a:pPr>
            <a:r>
              <a:rPr lang="en-GB" baseline="0" dirty="0" smtClean="0">
                <a:solidFill>
                  <a:srgbClr val="000066"/>
                </a:solidFill>
                <a:ea typeface="ＭＳ Ｐゴシック" pitchFamily="34" charset="-128"/>
              </a:rPr>
              <a:t>Picture of the Press’s main office in Oxford</a:t>
            </a:r>
            <a:endParaRPr lang="en-GB" dirty="0" smtClean="0">
              <a:solidFill>
                <a:srgbClr val="000066"/>
              </a:solidFill>
              <a:ea typeface="ＭＳ Ｐゴシック" pitchFamily="34" charset="-128"/>
            </a:endParaRPr>
          </a:p>
          <a:p>
            <a:pPr marL="171450" indent="-171450">
              <a:buFont typeface="Arial" pitchFamily="34" charset="0"/>
              <a:buChar char="•"/>
            </a:pPr>
            <a:r>
              <a:rPr lang="en-GB" dirty="0" smtClean="0">
                <a:solidFill>
                  <a:srgbClr val="000066"/>
                </a:solidFill>
                <a:ea typeface="ＭＳ Ｐゴシック" pitchFamily="34" charset="-128"/>
              </a:rPr>
              <a:t>It is also the largest university press in the world</a:t>
            </a:r>
          </a:p>
          <a:p>
            <a:endParaRPr lang="en-GB" dirty="0" smtClean="0">
              <a:solidFill>
                <a:srgbClr val="000066"/>
              </a:solidFill>
              <a:ea typeface="ＭＳ Ｐゴシック" pitchFamily="34" charset="-128"/>
            </a:endParaRPr>
          </a:p>
          <a:p>
            <a:pPr marL="171450" indent="-171450">
              <a:lnSpc>
                <a:spcPct val="80000"/>
              </a:lnSpc>
              <a:buFont typeface="Arial" pitchFamily="34" charset="0"/>
              <a:buChar char="•"/>
            </a:pPr>
            <a:r>
              <a:rPr lang="en-GB" dirty="0" smtClean="0">
                <a:ea typeface="ＭＳ Ｐゴシック" pitchFamily="34" charset="-128"/>
              </a:rPr>
              <a:t>In fact, OUP is bigger than all other English language university presses in the world put together </a:t>
            </a:r>
          </a:p>
          <a:p>
            <a:pPr marL="628650" lvl="1" indent="-171450">
              <a:lnSpc>
                <a:spcPct val="80000"/>
              </a:lnSpc>
              <a:buFont typeface="Arial" pitchFamily="34" charset="0"/>
              <a:buChar char="•"/>
            </a:pPr>
            <a:r>
              <a:rPr lang="en-GB" dirty="0" smtClean="0">
                <a:ea typeface="ＭＳ Ｐゴシック" pitchFamily="34" charset="-128"/>
              </a:rPr>
              <a:t>Including the 110 UPs in the US, PLUS Cambridge. </a:t>
            </a:r>
          </a:p>
          <a:p>
            <a:pPr marL="171450" lvl="0" indent="-171450">
              <a:lnSpc>
                <a:spcPct val="80000"/>
              </a:lnSpc>
              <a:buFont typeface="Arial" pitchFamily="34" charset="0"/>
              <a:buChar char="•"/>
            </a:pPr>
            <a:r>
              <a:rPr lang="en-GB" dirty="0" smtClean="0">
                <a:ea typeface="ＭＳ Ｐゴシック" pitchFamily="34" charset="-128"/>
              </a:rPr>
              <a:t>Employ</a:t>
            </a:r>
            <a:r>
              <a:rPr lang="en-GB" baseline="0" dirty="0" smtClean="0">
                <a:ea typeface="ＭＳ Ｐゴシック" pitchFamily="34" charset="-128"/>
              </a:rPr>
              <a:t> 6,000 people worldwide with major publishing offices in Oxford, New York, and </a:t>
            </a:r>
            <a:r>
              <a:rPr lang="en-GB" baseline="0" dirty="0" err="1" smtClean="0">
                <a:ea typeface="ＭＳ Ｐゴシック" pitchFamily="34" charset="-128"/>
              </a:rPr>
              <a:t>Dehli</a:t>
            </a:r>
            <a:r>
              <a:rPr lang="en-GB" baseline="0" dirty="0" smtClean="0">
                <a:ea typeface="ＭＳ Ｐゴシック" pitchFamily="34" charset="-128"/>
              </a:rPr>
              <a:t>. </a:t>
            </a:r>
          </a:p>
          <a:p>
            <a:pPr marL="171450" lvl="0" indent="-171450">
              <a:lnSpc>
                <a:spcPct val="80000"/>
              </a:lnSpc>
              <a:buFont typeface="Arial" pitchFamily="34" charset="0"/>
              <a:buChar char="•"/>
            </a:pPr>
            <a:r>
              <a:rPr lang="en-GB" baseline="0" dirty="0" smtClean="0">
                <a:ea typeface="ＭＳ Ｐゴシック" pitchFamily="34" charset="-128"/>
              </a:rPr>
              <a:t>Publish close to 7,000 new titles each year, 300 journals, and a range of online products. </a:t>
            </a:r>
          </a:p>
          <a:p>
            <a:pPr marL="171450" lvl="0" indent="-171450">
              <a:lnSpc>
                <a:spcPct val="80000"/>
              </a:lnSpc>
              <a:buFont typeface="Arial" pitchFamily="34" charset="0"/>
              <a:buChar char="•"/>
            </a:pPr>
            <a:r>
              <a:rPr lang="en-GB" baseline="0" dirty="0" smtClean="0">
                <a:ea typeface="ＭＳ Ｐゴシック" pitchFamily="34" charset="-128"/>
              </a:rPr>
              <a:t>Publish in more than 40 languages, and in a variety of formats– print and digital. </a:t>
            </a:r>
          </a:p>
          <a:p>
            <a:pPr marL="171450" lvl="0" indent="-171450">
              <a:lnSpc>
                <a:spcPct val="80000"/>
              </a:lnSpc>
              <a:buFont typeface="Arial" pitchFamily="34" charset="0"/>
              <a:buChar char="•"/>
            </a:pPr>
            <a:r>
              <a:rPr lang="en-GB" baseline="0" dirty="0" smtClean="0">
                <a:ea typeface="ＭＳ Ｐゴシック" pitchFamily="34" charset="-128"/>
              </a:rPr>
              <a:t>Sell more than 110 million units each year, and most of those sales are outside of the UK. </a:t>
            </a:r>
          </a:p>
          <a:p>
            <a:pPr marL="171450" lvl="0" indent="-171450">
              <a:lnSpc>
                <a:spcPct val="80000"/>
              </a:lnSpc>
              <a:buFont typeface="Arial" pitchFamily="34" charset="0"/>
              <a:buChar char="•"/>
            </a:pPr>
            <a:endParaRPr lang="en-GB" baseline="0" dirty="0" smtClean="0">
              <a:ea typeface="ＭＳ Ｐゴシック" pitchFamily="34" charset="-128"/>
            </a:endParaRPr>
          </a:p>
          <a:p>
            <a:pPr marL="171450" lvl="0" indent="-171450">
              <a:lnSpc>
                <a:spcPct val="80000"/>
              </a:lnSpc>
              <a:buFont typeface="Arial" pitchFamily="34" charset="0"/>
              <a:buChar char="•"/>
            </a:pPr>
            <a:endParaRPr lang="en-GB" dirty="0" smtClean="0">
              <a:ea typeface="ＭＳ Ｐゴシック" pitchFamily="34" charset="-128"/>
            </a:endParaRPr>
          </a:p>
          <a:p>
            <a:pPr marL="171450" lvl="0" indent="-171450">
              <a:lnSpc>
                <a:spcPct val="80000"/>
              </a:lnSpc>
              <a:buFont typeface="Arial" pitchFamily="34" charset="0"/>
              <a:buChar char="•"/>
            </a:pPr>
            <a:r>
              <a:rPr lang="en-GB" dirty="0" smtClean="0">
                <a:ea typeface="ＭＳ Ｐゴシック" pitchFamily="34" charset="-128"/>
              </a:rPr>
              <a:t>OUP accounts for 55% of the University Press market. </a:t>
            </a:r>
          </a:p>
          <a:p>
            <a:pPr marL="171450" indent="-171450">
              <a:lnSpc>
                <a:spcPct val="80000"/>
              </a:lnSpc>
              <a:buFont typeface="Arial" pitchFamily="34" charset="0"/>
              <a:buChar char="•"/>
            </a:pPr>
            <a:r>
              <a:rPr lang="en-GB" dirty="0" smtClean="0">
                <a:ea typeface="ＭＳ Ｐゴシック" pitchFamily="34" charset="-128"/>
              </a:rPr>
              <a:t>While</a:t>
            </a:r>
            <a:r>
              <a:rPr lang="en-GB" baseline="0" dirty="0" smtClean="0">
                <a:ea typeface="ＭＳ Ｐゴシック" pitchFamily="34" charset="-128"/>
              </a:rPr>
              <a:t> giant by university press standards, we are a mid-sized publisher within the wider industry. </a:t>
            </a:r>
          </a:p>
          <a:p>
            <a:pPr marL="171450" indent="-171450">
              <a:lnSpc>
                <a:spcPct val="80000"/>
              </a:lnSpc>
              <a:buFont typeface="Arial" pitchFamily="34" charset="0"/>
              <a:buChar char="•"/>
            </a:pPr>
            <a:r>
              <a:rPr lang="en-GB" dirty="0" smtClean="0">
                <a:ea typeface="ＭＳ Ｐゴシック" pitchFamily="34" charset="-128"/>
              </a:rPr>
              <a:t>According to a global ranking of the Publishing industry, we’re the 25</a:t>
            </a:r>
            <a:r>
              <a:rPr lang="en-GB" baseline="30000" dirty="0" smtClean="0">
                <a:ea typeface="ＭＳ Ｐゴシック" pitchFamily="34" charset="-128"/>
              </a:rPr>
              <a:t>th</a:t>
            </a:r>
            <a:r>
              <a:rPr lang="en-GB" dirty="0" smtClean="0">
                <a:ea typeface="ＭＳ Ｐゴシック" pitchFamily="34" charset="-128"/>
              </a:rPr>
              <a:t> largest.</a:t>
            </a:r>
          </a:p>
          <a:p>
            <a:pPr marL="171450" indent="-171450">
              <a:buFont typeface="Arial" pitchFamily="34" charset="0"/>
              <a:buChar char="•"/>
            </a:pPr>
            <a:r>
              <a:rPr lang="en-GB" dirty="0" smtClean="0">
                <a:solidFill>
                  <a:srgbClr val="000066"/>
                </a:solidFill>
                <a:ea typeface="ＭＳ Ｐゴシック" pitchFamily="34" charset="-128"/>
              </a:rPr>
              <a:t>About $1 billion in sales per year. </a:t>
            </a:r>
          </a:p>
          <a:p>
            <a:pPr>
              <a:lnSpc>
                <a:spcPct val="80000"/>
              </a:lnSpc>
            </a:pPr>
            <a:r>
              <a:rPr lang="en-GB" dirty="0" smtClean="0">
                <a:ea typeface="ＭＳ Ｐゴシック" pitchFamily="34" charset="-128"/>
              </a:rPr>
              <a:t> </a:t>
            </a:r>
          </a:p>
          <a:p>
            <a:endParaRPr lang="en-GB" dirty="0" smtClean="0">
              <a:ea typeface="ＭＳ Ｐゴシック" pitchFamily="34" charset="-128"/>
            </a:endParaRPr>
          </a:p>
          <a:p>
            <a:endParaRPr lang="en-GB" dirty="0" smtClean="0">
              <a:ea typeface="ＭＳ Ｐゴシック" pitchFamily="34" charset="-128"/>
            </a:endParaRPr>
          </a:p>
        </p:txBody>
      </p:sp>
      <p:sp>
        <p:nvSpPr>
          <p:cNvPr id="18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1D4BCC9B-C68F-45B4-8386-69EF18149CFA}" type="slidenum">
              <a:rPr lang="en-US" sz="1200" smtClean="0"/>
              <a:pPr/>
              <a:t>12</a:t>
            </a:fld>
            <a:endParaRPr lang="en-US" sz="1200" smtClean="0"/>
          </a:p>
        </p:txBody>
      </p:sp>
    </p:spTree>
    <p:extLst>
      <p:ext uri="{BB962C8B-B14F-4D97-AF65-F5344CB8AC3E}">
        <p14:creationId xmlns:p14="http://schemas.microsoft.com/office/powerpoint/2010/main" val="8018692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 typeface="Arial" pitchFamily="34" charset="0"/>
              <a:buChar char="•"/>
            </a:pPr>
            <a:r>
              <a:rPr lang="en-GB" dirty="0" smtClean="0">
                <a:ea typeface="ＭＳ Ｐゴシック" pitchFamily="34" charset="-128"/>
              </a:rPr>
              <a:t>One</a:t>
            </a:r>
            <a:r>
              <a:rPr lang="en-GB" baseline="0" dirty="0" smtClean="0">
                <a:ea typeface="ＭＳ Ｐゴシック" pitchFamily="34" charset="-128"/>
              </a:rPr>
              <a:t> press, but made up of 3 distinct publishing units.</a:t>
            </a:r>
          </a:p>
          <a:p>
            <a:pPr marL="171450" indent="-171450">
              <a:buFont typeface="Arial" pitchFamily="34" charset="0"/>
              <a:buChar char="•"/>
            </a:pPr>
            <a:r>
              <a:rPr lang="en-GB" baseline="0" dirty="0" smtClean="0">
                <a:ea typeface="ＭＳ Ｐゴシック" pitchFamily="34" charset="-128"/>
              </a:rPr>
              <a:t>Academic unit:</a:t>
            </a:r>
          </a:p>
          <a:p>
            <a:pPr marL="628650" lvl="1" indent="-171450">
              <a:buFont typeface="Arial" pitchFamily="34" charset="0"/>
              <a:buChar char="•"/>
            </a:pPr>
            <a:r>
              <a:rPr lang="en-GB" baseline="0" dirty="0" smtClean="0">
                <a:ea typeface="ＭＳ Ｐゴシック" pitchFamily="34" charset="-128"/>
              </a:rPr>
              <a:t>Dictionaries (including OED)</a:t>
            </a:r>
          </a:p>
          <a:p>
            <a:pPr marL="628650" lvl="1" indent="-171450">
              <a:buFont typeface="Arial" pitchFamily="34" charset="0"/>
              <a:buChar char="•"/>
            </a:pPr>
            <a:r>
              <a:rPr lang="en-GB" baseline="0" dirty="0" smtClean="0">
                <a:ea typeface="ＭＳ Ｐゴシック" pitchFamily="34" charset="-128"/>
              </a:rPr>
              <a:t>Journals program</a:t>
            </a:r>
          </a:p>
          <a:p>
            <a:pPr marL="628650" lvl="1" indent="-171450">
              <a:buFont typeface="Arial" pitchFamily="34" charset="0"/>
              <a:buChar char="•"/>
            </a:pPr>
            <a:r>
              <a:rPr lang="en-GB" baseline="0" dirty="0" smtClean="0">
                <a:ea typeface="ＭＳ Ｐゴシック" pitchFamily="34" charset="-128"/>
              </a:rPr>
              <a:t>Research monographs</a:t>
            </a:r>
          </a:p>
          <a:p>
            <a:pPr marL="628650" lvl="1" indent="-171450">
              <a:buFont typeface="Arial" pitchFamily="34" charset="0"/>
              <a:buChar char="•"/>
            </a:pPr>
            <a:r>
              <a:rPr lang="en-GB" baseline="0" dirty="0" smtClean="0">
                <a:ea typeface="ＭＳ Ｐゴシック" pitchFamily="34" charset="-128"/>
              </a:rPr>
              <a:t>Subject Reference </a:t>
            </a:r>
          </a:p>
          <a:p>
            <a:pPr marL="171450" lvl="0" indent="-171450">
              <a:buFont typeface="Arial" pitchFamily="34" charset="0"/>
              <a:buChar char="•"/>
            </a:pPr>
            <a:r>
              <a:rPr lang="en-GB" baseline="0" dirty="0" smtClean="0">
                <a:ea typeface="ＭＳ Ｐゴシック" pitchFamily="34" charset="-128"/>
              </a:rPr>
              <a:t>English Language Training</a:t>
            </a:r>
          </a:p>
          <a:p>
            <a:pPr marL="628650" lvl="1" indent="-171450">
              <a:buFont typeface="Arial" pitchFamily="34" charset="0"/>
              <a:buChar char="•"/>
            </a:pPr>
            <a:r>
              <a:rPr lang="en-GB" baseline="0" dirty="0" smtClean="0">
                <a:ea typeface="ＭＳ Ｐゴシック" pitchFamily="34" charset="-128"/>
              </a:rPr>
              <a:t>Textbooks used in teaching English</a:t>
            </a:r>
          </a:p>
          <a:p>
            <a:pPr marL="628650" lvl="1" indent="-171450">
              <a:buFont typeface="Arial" pitchFamily="34" charset="0"/>
              <a:buChar char="•"/>
            </a:pPr>
            <a:r>
              <a:rPr lang="en-GB" baseline="0" dirty="0" smtClean="0">
                <a:ea typeface="ＭＳ Ｐゴシック" pitchFamily="34" charset="-128"/>
              </a:rPr>
              <a:t>Range of print and digital offerings used worldwide</a:t>
            </a:r>
          </a:p>
          <a:p>
            <a:pPr marL="171450" lvl="0" indent="-171450">
              <a:buFont typeface="Arial" pitchFamily="34" charset="0"/>
              <a:buChar char="•"/>
            </a:pPr>
            <a:r>
              <a:rPr lang="en-GB" baseline="0" dirty="0" smtClean="0">
                <a:ea typeface="ＭＳ Ｐゴシック" pitchFamily="34" charset="-128"/>
              </a:rPr>
              <a:t>Education </a:t>
            </a:r>
          </a:p>
          <a:p>
            <a:pPr marL="628650" lvl="1" indent="-171450">
              <a:buFont typeface="Arial" pitchFamily="34" charset="0"/>
              <a:buChar char="•"/>
            </a:pPr>
            <a:r>
              <a:rPr lang="en-GB" baseline="0" dirty="0" smtClean="0">
                <a:ea typeface="ＭＳ Ｐゴシック" pitchFamily="34" charset="-128"/>
              </a:rPr>
              <a:t>Student teaching tools </a:t>
            </a:r>
          </a:p>
          <a:p>
            <a:pPr marL="628650" lvl="1" indent="-171450">
              <a:buFont typeface="Arial" pitchFamily="34" charset="0"/>
              <a:buChar char="•"/>
            </a:pPr>
            <a:r>
              <a:rPr lang="en-GB" baseline="0" dirty="0" smtClean="0">
                <a:ea typeface="ＭＳ Ｐゴシック" pitchFamily="34" charset="-128"/>
              </a:rPr>
              <a:t>Print textbooks and online products</a:t>
            </a:r>
          </a:p>
          <a:p>
            <a:pPr marL="628650" lvl="1" indent="-171450">
              <a:buFont typeface="Arial" pitchFamily="34" charset="0"/>
              <a:buChar char="•"/>
            </a:pPr>
            <a:r>
              <a:rPr lang="en-GB" baseline="0" dirty="0" smtClean="0">
                <a:ea typeface="ＭＳ Ｐゴシック" pitchFamily="34" charset="-128"/>
              </a:rPr>
              <a:t>Used worldwide, for teaching in English</a:t>
            </a:r>
          </a:p>
          <a:p>
            <a:pPr marL="628650" lvl="1" indent="-171450">
              <a:buFont typeface="Arial" pitchFamily="34" charset="0"/>
              <a:buChar char="•"/>
            </a:pPr>
            <a:r>
              <a:rPr lang="en-GB" baseline="0" dirty="0" smtClean="0">
                <a:ea typeface="ＭＳ Ｐゴシック" pitchFamily="34" charset="-128"/>
              </a:rPr>
              <a:t>Local language material produced in branch offices</a:t>
            </a:r>
            <a:br>
              <a:rPr lang="en-GB" baseline="0" dirty="0" smtClean="0">
                <a:ea typeface="ＭＳ Ｐゴシック" pitchFamily="34" charset="-128"/>
              </a:rPr>
            </a:br>
            <a:r>
              <a:rPr lang="en-GB" baseline="0" dirty="0" smtClean="0">
                <a:ea typeface="ＭＳ Ｐゴシック" pitchFamily="34" charset="-128"/>
              </a:rPr>
              <a:t> </a:t>
            </a:r>
          </a:p>
          <a:p>
            <a:pPr marL="628650" lvl="1" indent="-171450">
              <a:buFont typeface="Arial" pitchFamily="34" charset="0"/>
              <a:buChar char="•"/>
            </a:pPr>
            <a:endParaRPr lang="en-GB" dirty="0" smtClean="0">
              <a:ea typeface="ＭＳ Ｐゴシック" pitchFamily="34" charset="-128"/>
            </a:endParaRPr>
          </a:p>
          <a:p>
            <a:endParaRPr lang="en-GB" dirty="0" smtClean="0">
              <a:ea typeface="ＭＳ Ｐゴシック" pitchFamily="34" charset="-128"/>
            </a:endParaRPr>
          </a:p>
        </p:txBody>
      </p:sp>
      <p:sp>
        <p:nvSpPr>
          <p:cNvPr id="18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1D4BCC9B-C68F-45B4-8386-69EF18149CFA}" type="slidenum">
              <a:rPr lang="en-US" sz="1200" smtClean="0"/>
              <a:pPr/>
              <a:t>13</a:t>
            </a:fld>
            <a:endParaRPr lang="en-US" sz="1200" smtClean="0"/>
          </a:p>
        </p:txBody>
      </p:sp>
    </p:spTree>
    <p:extLst>
      <p:ext uri="{BB962C8B-B14F-4D97-AF65-F5344CB8AC3E}">
        <p14:creationId xmlns:p14="http://schemas.microsoft.com/office/powerpoint/2010/main" val="24272106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AC8895AC-1778-4311-B5B8-6C3180F58C13}" type="slidenum">
              <a:rPr lang="en-GB" smtClean="0">
                <a:solidFill>
                  <a:prstClr val="black"/>
                </a:solidFill>
              </a:rPr>
              <a:pPr>
                <a:defRPr/>
              </a:pPr>
              <a:t>14</a:t>
            </a:fld>
            <a:endParaRPr lang="en-GB">
              <a:solidFill>
                <a:prstClr val="black"/>
              </a:solidFill>
            </a:endParaRPr>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5173234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Linking our</a:t>
            </a:r>
            <a:r>
              <a:rPr lang="en-GB" baseline="0" dirty="0" smtClean="0"/>
              <a:t> material to a research journey where each of them falls under one category. </a:t>
            </a:r>
          </a:p>
          <a:p>
            <a:r>
              <a:rPr lang="en-GB" baseline="0" dirty="0" smtClean="0"/>
              <a:t>The reference material would be: ODO, OBO, ORO</a:t>
            </a:r>
          </a:p>
          <a:p>
            <a:r>
              <a:rPr lang="en-GB" baseline="0" dirty="0" smtClean="0"/>
              <a:t>The Scholarly Resources: OHO, UPSO, Journals</a:t>
            </a:r>
          </a:p>
          <a:p>
            <a:r>
              <a:rPr lang="en-GB" baseline="0" dirty="0" smtClean="0"/>
              <a:t>The subject specific will vary between reference and scholarly resources because they cover both aspects based on their content. </a:t>
            </a:r>
            <a:endParaRPr lang="en-GB" dirty="0"/>
          </a:p>
        </p:txBody>
      </p:sp>
      <p:sp>
        <p:nvSpPr>
          <p:cNvPr id="4" name="Slide Number Placeholder 3"/>
          <p:cNvSpPr>
            <a:spLocks noGrp="1"/>
          </p:cNvSpPr>
          <p:nvPr>
            <p:ph type="sldNum" sz="quarter" idx="10"/>
          </p:nvPr>
        </p:nvSpPr>
        <p:spPr/>
        <p:txBody>
          <a:bodyPr/>
          <a:lstStyle/>
          <a:p>
            <a:fld id="{25F5228E-6C9B-4270-BF70-E527A5D2560D}" type="slidenum">
              <a:rPr lang="en-GB" smtClean="0"/>
              <a:t>15</a:t>
            </a:fld>
            <a:endParaRPr lang="en-GB"/>
          </a:p>
        </p:txBody>
      </p:sp>
    </p:spTree>
    <p:extLst>
      <p:ext uri="{BB962C8B-B14F-4D97-AF65-F5344CB8AC3E}">
        <p14:creationId xmlns:p14="http://schemas.microsoft.com/office/powerpoint/2010/main" val="35468077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2147"/>
                </a:solidFill>
              </a:rPr>
              <a:t>The following slides show how each resource fits into the research journey. Each resource provides a vital step on the research journey, from quick fact checking, to reviewing the literature in a field, to keeping up to date with the latest research.</a:t>
            </a:r>
            <a:endParaRPr lang="en-GB" i="1" dirty="0" smtClean="0">
              <a:solidFill>
                <a:srgbClr val="002147"/>
              </a:solidFill>
            </a:endParaRPr>
          </a:p>
          <a:p>
            <a:endParaRPr lang="en-GB" dirty="0"/>
          </a:p>
        </p:txBody>
      </p:sp>
      <p:sp>
        <p:nvSpPr>
          <p:cNvPr id="4" name="Slide Number Placeholder 3"/>
          <p:cNvSpPr>
            <a:spLocks noGrp="1"/>
          </p:cNvSpPr>
          <p:nvPr>
            <p:ph type="sldNum" sz="quarter" idx="10"/>
          </p:nvPr>
        </p:nvSpPr>
        <p:spPr/>
        <p:txBody>
          <a:bodyPr/>
          <a:lstStyle/>
          <a:p>
            <a:fld id="{3C248D84-AA0F-4FF3-9C5E-03D2FCBD6A1A}" type="slidenum">
              <a:rPr lang="en-GB" smtClean="0"/>
              <a:t>16</a:t>
            </a:fld>
            <a:endParaRPr lang="en-GB"/>
          </a:p>
        </p:txBody>
      </p:sp>
    </p:spTree>
    <p:extLst>
      <p:ext uri="{BB962C8B-B14F-4D97-AF65-F5344CB8AC3E}">
        <p14:creationId xmlns:p14="http://schemas.microsoft.com/office/powerpoint/2010/main" val="36826078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30388" y="696913"/>
            <a:ext cx="3311525" cy="24844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593323-0DF3-4918-8B23-B718F0DC9F86}" type="slidenum">
              <a:rPr lang="en-US" smtClean="0"/>
              <a:t>17</a:t>
            </a:fld>
            <a:endParaRPr lang="en-US"/>
          </a:p>
        </p:txBody>
      </p:sp>
    </p:spTree>
    <p:extLst>
      <p:ext uri="{BB962C8B-B14F-4D97-AF65-F5344CB8AC3E}">
        <p14:creationId xmlns:p14="http://schemas.microsoft.com/office/powerpoint/2010/main" val="7745777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6 subject areas</a:t>
            </a:r>
          </a:p>
          <a:p>
            <a:r>
              <a:rPr lang="en-GB" baseline="0" dirty="0" smtClean="0"/>
              <a:t>New feel, more user friendly</a:t>
            </a:r>
          </a:p>
          <a:p>
            <a:endParaRPr lang="en-GB" baseline="0" dirty="0" smtClean="0"/>
          </a:p>
          <a:p>
            <a:r>
              <a:rPr lang="en-GB" baseline="0" dirty="0" smtClean="0"/>
              <a:t>Things to highlight – downloading images to </a:t>
            </a:r>
            <a:r>
              <a:rPr lang="en-GB" baseline="0" dirty="0" err="1" smtClean="0"/>
              <a:t>powerpoint</a:t>
            </a:r>
            <a:r>
              <a:rPr lang="en-GB" baseline="0" dirty="0" smtClean="0"/>
              <a:t> or as an image. Links to library catalogue. Extensive alerting to keep the researcher up-to-date re the author’s publications and new articles in a search field, etc.</a:t>
            </a:r>
          </a:p>
        </p:txBody>
      </p:sp>
      <p:sp>
        <p:nvSpPr>
          <p:cNvPr id="4" name="Slide Number Placeholder 3"/>
          <p:cNvSpPr>
            <a:spLocks noGrp="1"/>
          </p:cNvSpPr>
          <p:nvPr>
            <p:ph type="sldNum" sz="quarter" idx="10"/>
          </p:nvPr>
        </p:nvSpPr>
        <p:spPr/>
        <p:txBody>
          <a:bodyPr/>
          <a:lstStyle/>
          <a:p>
            <a:fld id="{25F5228E-6C9B-4270-BF70-E527A5D2560D}" type="slidenum">
              <a:rPr lang="en-GB" smtClean="0"/>
              <a:t>18</a:t>
            </a:fld>
            <a:endParaRPr lang="en-GB"/>
          </a:p>
        </p:txBody>
      </p:sp>
    </p:spTree>
    <p:extLst>
      <p:ext uri="{BB962C8B-B14F-4D97-AF65-F5344CB8AC3E}">
        <p14:creationId xmlns:p14="http://schemas.microsoft.com/office/powerpoint/2010/main" val="27065915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p>
        </p:txBody>
      </p:sp>
      <p:sp>
        <p:nvSpPr>
          <p:cNvPr id="4" name="Slide Number Placeholder 3"/>
          <p:cNvSpPr>
            <a:spLocks noGrp="1"/>
          </p:cNvSpPr>
          <p:nvPr>
            <p:ph type="sldNum" sz="quarter" idx="10"/>
          </p:nvPr>
        </p:nvSpPr>
        <p:spPr/>
        <p:txBody>
          <a:bodyPr/>
          <a:lstStyle/>
          <a:p>
            <a:pPr>
              <a:defRPr/>
            </a:pPr>
            <a:fld id="{7ACDD17D-3BEA-4285-8062-F3B48FA10905}" type="slidenum">
              <a:rPr lang="en-US" smtClean="0">
                <a:solidFill>
                  <a:prstClr val="black"/>
                </a:solidFill>
              </a:rPr>
              <a:pPr>
                <a:defRPr/>
              </a:pPr>
              <a:t>19</a:t>
            </a:fld>
            <a:endParaRPr lang="en-US" dirty="0">
              <a:solidFill>
                <a:prstClr val="black"/>
              </a:solidFill>
            </a:endParaRPr>
          </a:p>
        </p:txBody>
      </p:sp>
    </p:spTree>
    <p:extLst>
      <p:ext uri="{BB962C8B-B14F-4D97-AF65-F5344CB8AC3E}">
        <p14:creationId xmlns:p14="http://schemas.microsoft.com/office/powerpoint/2010/main" val="1550314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C516DB2-450F-4F94-B856-EB9851B0F94E}" type="slidenum">
              <a:rPr lang="en-US" smtClean="0"/>
              <a:pPr>
                <a:defRPr/>
              </a:pPr>
              <a:t>2</a:t>
            </a:fld>
            <a:endParaRPr lang="en-US"/>
          </a:p>
        </p:txBody>
      </p:sp>
    </p:spTree>
    <p:extLst>
      <p:ext uri="{BB962C8B-B14F-4D97-AF65-F5344CB8AC3E}">
        <p14:creationId xmlns:p14="http://schemas.microsoft.com/office/powerpoint/2010/main" val="24053086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14 subject</a:t>
            </a:r>
            <a:r>
              <a:rPr lang="en-GB" baseline="0" dirty="0" smtClean="0"/>
              <a:t> areas</a:t>
            </a:r>
            <a:endParaRPr lang="en-GB" dirty="0" smtClean="0"/>
          </a:p>
          <a:p>
            <a:r>
              <a:rPr lang="en-GB" dirty="0" smtClean="0"/>
              <a:t>1- Scholarly reviews of</a:t>
            </a:r>
            <a:r>
              <a:rPr lang="en-GB" baseline="0" dirty="0" smtClean="0"/>
              <a:t> subjects in humanities and social sciences. </a:t>
            </a:r>
          </a:p>
          <a:p>
            <a:r>
              <a:rPr lang="en-GB" baseline="0" dirty="0" smtClean="0"/>
              <a:t>2- Articles are posted online as soon as they are ready. Extremely up to date.</a:t>
            </a:r>
          </a:p>
          <a:p>
            <a:endParaRPr lang="en-GB" baseline="0" dirty="0" smtClean="0"/>
          </a:p>
          <a:p>
            <a:r>
              <a:rPr lang="en-GB" baseline="0" dirty="0" smtClean="0"/>
              <a:t>Points to highlight – annotate and existence of QR codes in printer friendly versions</a:t>
            </a:r>
          </a:p>
        </p:txBody>
      </p:sp>
      <p:sp>
        <p:nvSpPr>
          <p:cNvPr id="4" name="Slide Number Placeholder 3"/>
          <p:cNvSpPr>
            <a:spLocks noGrp="1"/>
          </p:cNvSpPr>
          <p:nvPr>
            <p:ph type="sldNum" sz="quarter" idx="10"/>
          </p:nvPr>
        </p:nvSpPr>
        <p:spPr/>
        <p:txBody>
          <a:bodyPr/>
          <a:lstStyle/>
          <a:p>
            <a:fld id="{25F5228E-6C9B-4270-BF70-E527A5D2560D}" type="slidenum">
              <a:rPr lang="en-GB" smtClean="0"/>
              <a:t>25</a:t>
            </a:fld>
            <a:endParaRPr lang="en-GB"/>
          </a:p>
        </p:txBody>
      </p:sp>
    </p:spTree>
    <p:extLst>
      <p:ext uri="{BB962C8B-B14F-4D97-AF65-F5344CB8AC3E}">
        <p14:creationId xmlns:p14="http://schemas.microsoft.com/office/powerpoint/2010/main" val="9004786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56A899-761E-4898-9DFA-9E990BD68290}" type="slidenum">
              <a:rPr lang="en-US"/>
              <a:pPr/>
              <a:t>26</a:t>
            </a:fld>
            <a:endParaRPr lang="en-US"/>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9435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28 subject areas</a:t>
            </a:r>
          </a:p>
          <a:p>
            <a:r>
              <a:rPr lang="en-GB" dirty="0" smtClean="0"/>
              <a:t>1- Information across 18</a:t>
            </a:r>
            <a:r>
              <a:rPr lang="en-GB" baseline="0" dirty="0" smtClean="0"/>
              <a:t> partner presses as shows on the left column of the page. </a:t>
            </a:r>
            <a:br>
              <a:rPr lang="en-GB" baseline="0" dirty="0" smtClean="0"/>
            </a:br>
            <a:r>
              <a:rPr lang="en-GB" baseline="0" dirty="0" smtClean="0"/>
              <a:t>2- Monographs</a:t>
            </a:r>
          </a:p>
        </p:txBody>
      </p:sp>
      <p:sp>
        <p:nvSpPr>
          <p:cNvPr id="4" name="Slide Number Placeholder 3"/>
          <p:cNvSpPr>
            <a:spLocks noGrp="1"/>
          </p:cNvSpPr>
          <p:nvPr>
            <p:ph type="sldNum" sz="quarter" idx="10"/>
          </p:nvPr>
        </p:nvSpPr>
        <p:spPr/>
        <p:txBody>
          <a:bodyPr/>
          <a:lstStyle/>
          <a:p>
            <a:fld id="{25F5228E-6C9B-4270-BF70-E527A5D2560D}" type="slidenum">
              <a:rPr lang="en-GB" smtClean="0"/>
              <a:t>28</a:t>
            </a:fld>
            <a:endParaRPr lang="en-GB"/>
          </a:p>
        </p:txBody>
      </p:sp>
    </p:spTree>
    <p:extLst>
      <p:ext uri="{BB962C8B-B14F-4D97-AF65-F5344CB8AC3E}">
        <p14:creationId xmlns:p14="http://schemas.microsoft.com/office/powerpoint/2010/main" val="27227682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presentation introduces the history of one of our flagship online products – </a:t>
            </a:r>
            <a:r>
              <a:rPr lang="en-GB" i="1" dirty="0" smtClean="0"/>
              <a:t>Oxford Scholarship</a:t>
            </a:r>
            <a:r>
              <a:rPr lang="en-GB" i="1" baseline="0" dirty="0" smtClean="0"/>
              <a:t> Online</a:t>
            </a:r>
            <a:r>
              <a:rPr lang="en-GB" i="0" baseline="0" dirty="0" smtClean="0"/>
              <a:t> and uses it as a case study to take you behind the scenes when creating and digitising an online product, from the publisher perspective.</a:t>
            </a:r>
          </a:p>
          <a:p>
            <a:r>
              <a:rPr lang="en-GB" i="0" baseline="0" dirty="0" smtClean="0"/>
              <a:t>It also offers up three key challenges that we meet when digitizing our academic monographs.</a:t>
            </a:r>
          </a:p>
          <a:p>
            <a:endParaRPr lang="en-GB" i="0" baseline="0" dirty="0" smtClean="0"/>
          </a:p>
          <a:p>
            <a:r>
              <a:rPr lang="en-GB" i="0" baseline="0" dirty="0" smtClean="0"/>
              <a:t>There will be opportunity at the end of the presentation to reflect on the challenges and discuss the future of </a:t>
            </a:r>
            <a:r>
              <a:rPr lang="en-GB" i="0" baseline="0" dirty="0" err="1" smtClean="0"/>
              <a:t>ebooks</a:t>
            </a:r>
            <a:r>
              <a:rPr lang="en-GB" i="0" baseline="0" dirty="0" smtClean="0"/>
              <a:t>, but if you have any questions in the meantime, or you need me to explain anything further, or slow down, please do speak out.</a:t>
            </a:r>
            <a:endParaRPr lang="en-GB" dirty="0"/>
          </a:p>
        </p:txBody>
      </p:sp>
      <p:sp>
        <p:nvSpPr>
          <p:cNvPr id="4" name="Slide Number Placeholder 3"/>
          <p:cNvSpPr>
            <a:spLocks noGrp="1"/>
          </p:cNvSpPr>
          <p:nvPr>
            <p:ph type="sldNum" sz="quarter" idx="10"/>
          </p:nvPr>
        </p:nvSpPr>
        <p:spPr/>
        <p:txBody>
          <a:bodyPr/>
          <a:lstStyle/>
          <a:p>
            <a:fld id="{7824AA49-C5C6-C649-82FA-42EB664AA029}" type="slidenum">
              <a:rPr lang="en-US" smtClean="0"/>
              <a:pPr/>
              <a:t>29</a:t>
            </a:fld>
            <a:endParaRPr lang="en-US"/>
          </a:p>
        </p:txBody>
      </p:sp>
    </p:spTree>
    <p:extLst>
      <p:ext uri="{BB962C8B-B14F-4D97-AF65-F5344CB8AC3E}">
        <p14:creationId xmlns:p14="http://schemas.microsoft.com/office/powerpoint/2010/main" val="20072076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presentation introduces the history of one of our flagship online products – </a:t>
            </a:r>
            <a:r>
              <a:rPr lang="en-GB" i="1" dirty="0" smtClean="0"/>
              <a:t>Oxford Scholarship</a:t>
            </a:r>
            <a:r>
              <a:rPr lang="en-GB" i="1" baseline="0" dirty="0" smtClean="0"/>
              <a:t> Online</a:t>
            </a:r>
            <a:r>
              <a:rPr lang="en-GB" i="0" baseline="0" dirty="0" smtClean="0"/>
              <a:t> and uses it as a case study to take you behind the scenes when creating and digitising an online product, from the publisher perspective.</a:t>
            </a:r>
          </a:p>
          <a:p>
            <a:r>
              <a:rPr lang="en-GB" i="0" baseline="0" dirty="0" smtClean="0"/>
              <a:t>It also offers up three key challenges that we meet when digitizing our academic monographs.</a:t>
            </a:r>
          </a:p>
          <a:p>
            <a:endParaRPr lang="en-GB" i="0" baseline="0" dirty="0" smtClean="0"/>
          </a:p>
          <a:p>
            <a:r>
              <a:rPr lang="en-GB" i="0" baseline="0" dirty="0" smtClean="0"/>
              <a:t>There will be opportunity at the end of the presentation to reflect on the challenges and discuss the future of </a:t>
            </a:r>
            <a:r>
              <a:rPr lang="en-GB" i="0" baseline="0" dirty="0" err="1" smtClean="0"/>
              <a:t>ebooks</a:t>
            </a:r>
            <a:r>
              <a:rPr lang="en-GB" i="0" baseline="0" dirty="0" smtClean="0"/>
              <a:t>, but if you have any questions in the meantime, or you need me to explain anything further, or slow down, please do speak out.</a:t>
            </a:r>
            <a:endParaRPr lang="en-GB" dirty="0"/>
          </a:p>
        </p:txBody>
      </p:sp>
      <p:sp>
        <p:nvSpPr>
          <p:cNvPr id="4" name="Slide Number Placeholder 3"/>
          <p:cNvSpPr>
            <a:spLocks noGrp="1"/>
          </p:cNvSpPr>
          <p:nvPr>
            <p:ph type="sldNum" sz="quarter" idx="10"/>
          </p:nvPr>
        </p:nvSpPr>
        <p:spPr/>
        <p:txBody>
          <a:bodyPr/>
          <a:lstStyle/>
          <a:p>
            <a:fld id="{7824AA49-C5C6-C649-82FA-42EB664AA029}" type="slidenum">
              <a:rPr lang="en-US" smtClean="0"/>
              <a:pPr/>
              <a:t>30</a:t>
            </a:fld>
            <a:endParaRPr lang="en-US"/>
          </a:p>
        </p:txBody>
      </p:sp>
    </p:spTree>
    <p:extLst>
      <p:ext uri="{BB962C8B-B14F-4D97-AF65-F5344CB8AC3E}">
        <p14:creationId xmlns:p14="http://schemas.microsoft.com/office/powerpoint/2010/main" val="29474477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30388" y="696913"/>
            <a:ext cx="3311525" cy="24844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593323-0DF3-4918-8B23-B718F0DC9F86}" type="slidenum">
              <a:rPr lang="en-US" smtClean="0"/>
              <a:t>34</a:t>
            </a:fld>
            <a:endParaRPr lang="en-US"/>
          </a:p>
        </p:txBody>
      </p:sp>
    </p:spTree>
    <p:extLst>
      <p:ext uri="{BB962C8B-B14F-4D97-AF65-F5344CB8AC3E}">
        <p14:creationId xmlns:p14="http://schemas.microsoft.com/office/powerpoint/2010/main" val="10318555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30388" y="696913"/>
            <a:ext cx="3311525" cy="24844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593323-0DF3-4918-8B23-B718F0DC9F86}" type="slidenum">
              <a:rPr lang="en-US" smtClean="0"/>
              <a:t>35</a:t>
            </a:fld>
            <a:endParaRPr lang="en-US"/>
          </a:p>
        </p:txBody>
      </p:sp>
    </p:spTree>
    <p:extLst>
      <p:ext uri="{BB962C8B-B14F-4D97-AF65-F5344CB8AC3E}">
        <p14:creationId xmlns:p14="http://schemas.microsoft.com/office/powerpoint/2010/main" val="3511663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30388" y="696913"/>
            <a:ext cx="3311525" cy="24844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593323-0DF3-4918-8B23-B718F0DC9F86}" type="slidenum">
              <a:rPr lang="en-US" smtClean="0"/>
              <a:t>36</a:t>
            </a:fld>
            <a:endParaRPr lang="en-US"/>
          </a:p>
        </p:txBody>
      </p:sp>
    </p:spTree>
    <p:extLst>
      <p:ext uri="{BB962C8B-B14F-4D97-AF65-F5344CB8AC3E}">
        <p14:creationId xmlns:p14="http://schemas.microsoft.com/office/powerpoint/2010/main" val="6718301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30388" y="696913"/>
            <a:ext cx="3311525" cy="2484437"/>
          </a:xfrm>
        </p:spPr>
      </p:sp>
      <p:sp>
        <p:nvSpPr>
          <p:cNvPr id="3" name="Notes Placeholder 2"/>
          <p:cNvSpPr>
            <a:spLocks noGrp="1"/>
          </p:cNvSpPr>
          <p:nvPr>
            <p:ph type="body" idx="1"/>
          </p:nvPr>
        </p:nvSpPr>
        <p:spPr>
          <a:xfrm>
            <a:off x="688182" y="4415790"/>
            <a:ext cx="5505450" cy="4652009"/>
          </a:xfrm>
        </p:spPr>
        <p:txBody>
          <a:bodyPr/>
          <a:lstStyle/>
          <a:p>
            <a:endParaRPr lang="en-US" sz="1000" dirty="0"/>
          </a:p>
        </p:txBody>
      </p:sp>
      <p:sp>
        <p:nvSpPr>
          <p:cNvPr id="4" name="Slide Number Placeholder 3"/>
          <p:cNvSpPr>
            <a:spLocks noGrp="1"/>
          </p:cNvSpPr>
          <p:nvPr>
            <p:ph type="sldNum" sz="quarter" idx="10"/>
          </p:nvPr>
        </p:nvSpPr>
        <p:spPr/>
        <p:txBody>
          <a:bodyPr/>
          <a:lstStyle/>
          <a:p>
            <a:fld id="{74593323-0DF3-4918-8B23-B718F0DC9F86}"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17823690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30388" y="696913"/>
            <a:ext cx="3311525" cy="24844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593323-0DF3-4918-8B23-B718F0DC9F86}" type="slidenum">
              <a:rPr lang="en-US" smtClean="0"/>
              <a:t>38</a:t>
            </a:fld>
            <a:endParaRPr lang="en-US"/>
          </a:p>
        </p:txBody>
      </p:sp>
    </p:spTree>
    <p:extLst>
      <p:ext uri="{BB962C8B-B14F-4D97-AF65-F5344CB8AC3E}">
        <p14:creationId xmlns:p14="http://schemas.microsoft.com/office/powerpoint/2010/main" val="1875782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The University is made up of a variety of institutions, including 38 constituent colleges</a:t>
            </a:r>
            <a:r>
              <a:rPr lang="en-GB" u="none" dirty="0" smtClean="0"/>
              <a:t> </a:t>
            </a:r>
            <a:r>
              <a:rPr lang="en-GB" dirty="0" smtClean="0"/>
              <a:t>and a full range of academic departments which are organised into four Divisions.</a:t>
            </a:r>
            <a:r>
              <a:rPr lang="en-GB" baseline="30000" dirty="0" smtClean="0"/>
              <a:t> </a:t>
            </a:r>
            <a:r>
              <a:rPr lang="en-GB" dirty="0" smtClean="0"/>
              <a:t> All the colleges are self-governing institutions as part of the University, each controlling its own membership and with its own internal structure and activities.</a:t>
            </a:r>
          </a:p>
          <a:p>
            <a:endParaRPr lang="en-GB" dirty="0"/>
          </a:p>
        </p:txBody>
      </p:sp>
      <p:sp>
        <p:nvSpPr>
          <p:cNvPr id="4" name="Slide Number Placeholder 3"/>
          <p:cNvSpPr>
            <a:spLocks noGrp="1"/>
          </p:cNvSpPr>
          <p:nvPr>
            <p:ph type="sldNum" sz="quarter" idx="10"/>
          </p:nvPr>
        </p:nvSpPr>
        <p:spPr/>
        <p:txBody>
          <a:bodyPr/>
          <a:lstStyle/>
          <a:p>
            <a:fld id="{25F5228E-6C9B-4270-BF70-E527A5D2560D}" type="slidenum">
              <a:rPr lang="en-GB" smtClean="0"/>
              <a:t>3</a:t>
            </a:fld>
            <a:endParaRPr lang="en-GB"/>
          </a:p>
        </p:txBody>
      </p:sp>
    </p:spTree>
    <p:extLst>
      <p:ext uri="{BB962C8B-B14F-4D97-AF65-F5344CB8AC3E}">
        <p14:creationId xmlns:p14="http://schemas.microsoft.com/office/powerpoint/2010/main" val="11893213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30388" y="696913"/>
            <a:ext cx="3311525" cy="24844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85EF4B-BB1F-4FAB-8580-4342FCB5938D}"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25974065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Other subject specific resources can be: </a:t>
            </a:r>
          </a:p>
          <a:p>
            <a:r>
              <a:rPr lang="en-GB" dirty="0" smtClean="0"/>
              <a:t>1- Legal Resources</a:t>
            </a:r>
          </a:p>
          <a:p>
            <a:r>
              <a:rPr lang="en-GB" dirty="0" smtClean="0"/>
              <a:t>2-</a:t>
            </a:r>
            <a:r>
              <a:rPr lang="en-GB" baseline="0" dirty="0" smtClean="0"/>
              <a:t> Medicine</a:t>
            </a:r>
          </a:p>
          <a:p>
            <a:r>
              <a:rPr lang="en-GB" baseline="0" dirty="0" smtClean="0"/>
              <a:t>3- Research </a:t>
            </a:r>
            <a:r>
              <a:rPr lang="en-GB" baseline="0" dirty="0" err="1" smtClean="0"/>
              <a:t>Encyclopedias</a:t>
            </a:r>
            <a:r>
              <a:rPr lang="en-GB" baseline="0" dirty="0" smtClean="0"/>
              <a:t>.</a:t>
            </a:r>
            <a:endParaRPr lang="en-GB" dirty="0"/>
          </a:p>
        </p:txBody>
      </p:sp>
      <p:sp>
        <p:nvSpPr>
          <p:cNvPr id="4" name="Slide Number Placeholder 3"/>
          <p:cNvSpPr>
            <a:spLocks noGrp="1"/>
          </p:cNvSpPr>
          <p:nvPr>
            <p:ph type="sldNum" sz="quarter" idx="10"/>
          </p:nvPr>
        </p:nvSpPr>
        <p:spPr/>
        <p:txBody>
          <a:bodyPr/>
          <a:lstStyle/>
          <a:p>
            <a:fld id="{25F5228E-6C9B-4270-BF70-E527A5D2560D}" type="slidenum">
              <a:rPr lang="en-GB" smtClean="0"/>
              <a:t>40</a:t>
            </a:fld>
            <a:endParaRPr lang="en-GB"/>
          </a:p>
        </p:txBody>
      </p:sp>
    </p:spTree>
    <p:extLst>
      <p:ext uri="{BB962C8B-B14F-4D97-AF65-F5344CB8AC3E}">
        <p14:creationId xmlns:p14="http://schemas.microsoft.com/office/powerpoint/2010/main" val="3329706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have resources</a:t>
            </a:r>
            <a:r>
              <a:rPr lang="en-GB" baseline="0" dirty="0" smtClean="0"/>
              <a:t> which cover different legal fields including: international commercial law, financial law, private international law, international commercial arbitration in the Oxford Legal Research Library. </a:t>
            </a:r>
          </a:p>
          <a:p>
            <a:r>
              <a:rPr lang="en-GB" baseline="0" dirty="0" smtClean="0"/>
              <a:t>You will find in the content – journals, cases, instruments, monographs, analysis, etc.</a:t>
            </a:r>
            <a:endParaRPr lang="en-GB" dirty="0"/>
          </a:p>
        </p:txBody>
      </p:sp>
      <p:sp>
        <p:nvSpPr>
          <p:cNvPr id="4" name="Slide Number Placeholder 3"/>
          <p:cNvSpPr>
            <a:spLocks noGrp="1"/>
          </p:cNvSpPr>
          <p:nvPr>
            <p:ph type="sldNum" sz="quarter" idx="10"/>
          </p:nvPr>
        </p:nvSpPr>
        <p:spPr/>
        <p:txBody>
          <a:bodyPr/>
          <a:lstStyle/>
          <a:p>
            <a:fld id="{25F5228E-6C9B-4270-BF70-E527A5D2560D}" type="slidenum">
              <a:rPr lang="en-GB" smtClean="0"/>
              <a:t>41</a:t>
            </a:fld>
            <a:endParaRPr lang="en-GB"/>
          </a:p>
        </p:txBody>
      </p:sp>
    </p:spTree>
    <p:extLst>
      <p:ext uri="{BB962C8B-B14F-4D97-AF65-F5344CB8AC3E}">
        <p14:creationId xmlns:p14="http://schemas.microsoft.com/office/powerpoint/2010/main" val="20546639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85 specialties and sub-specialties</a:t>
            </a:r>
          </a:p>
          <a:p>
            <a:endParaRPr lang="en-GB" dirty="0"/>
          </a:p>
        </p:txBody>
      </p:sp>
      <p:sp>
        <p:nvSpPr>
          <p:cNvPr id="4" name="Slide Number Placeholder 3"/>
          <p:cNvSpPr>
            <a:spLocks noGrp="1"/>
          </p:cNvSpPr>
          <p:nvPr>
            <p:ph type="sldNum" sz="quarter" idx="10"/>
          </p:nvPr>
        </p:nvSpPr>
        <p:spPr/>
        <p:txBody>
          <a:bodyPr/>
          <a:lstStyle/>
          <a:p>
            <a:fld id="{25F5228E-6C9B-4270-BF70-E527A5D2560D}" type="slidenum">
              <a:rPr lang="en-GB" smtClean="0"/>
              <a:t>42</a:t>
            </a:fld>
            <a:endParaRPr lang="en-GB"/>
          </a:p>
        </p:txBody>
      </p:sp>
    </p:spTree>
    <p:extLst>
      <p:ext uri="{BB962C8B-B14F-4D97-AF65-F5344CB8AC3E}">
        <p14:creationId xmlns:p14="http://schemas.microsoft.com/office/powerpoint/2010/main" val="6396181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C248D84-AA0F-4FF3-9C5E-03D2FCBD6A1A}" type="slidenum">
              <a:rPr lang="en-GB" smtClean="0"/>
              <a:t>44</a:t>
            </a:fld>
            <a:endParaRPr lang="en-GB"/>
          </a:p>
        </p:txBody>
      </p:sp>
    </p:spTree>
    <p:extLst>
      <p:ext uri="{BB962C8B-B14F-4D97-AF65-F5344CB8AC3E}">
        <p14:creationId xmlns:p14="http://schemas.microsoft.com/office/powerpoint/2010/main" val="36416316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824AA49-C5C6-C649-82FA-42EB664AA029}" type="slidenum">
              <a:rPr lang="en-US" smtClean="0"/>
              <a:pPr/>
              <a:t>46</a:t>
            </a:fld>
            <a:endParaRPr lang="en-US"/>
          </a:p>
        </p:txBody>
      </p:sp>
    </p:spTree>
    <p:extLst>
      <p:ext uri="{BB962C8B-B14F-4D97-AF65-F5344CB8AC3E}">
        <p14:creationId xmlns:p14="http://schemas.microsoft.com/office/powerpoint/2010/main" val="5930964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1- The dictionary </a:t>
            </a:r>
            <a:r>
              <a:rPr lang="en-GB" dirty="0" err="1" smtClean="0"/>
              <a:t>relaunched</a:t>
            </a:r>
            <a:r>
              <a:rPr lang="en-GB" dirty="0" smtClean="0"/>
              <a:t> a week back</a:t>
            </a:r>
            <a:r>
              <a:rPr lang="en-GB" baseline="0" dirty="0" smtClean="0"/>
              <a:t> with adding Russian, Chinese to its content</a:t>
            </a:r>
          </a:p>
          <a:p>
            <a:r>
              <a:rPr lang="en-GB" baseline="0" dirty="0" smtClean="0"/>
              <a:t>2- The introduction of Portuguese as a new joiner to the site</a:t>
            </a:r>
          </a:p>
          <a:p>
            <a:r>
              <a:rPr lang="en-GB" baseline="0" dirty="0" smtClean="0"/>
              <a:t>3- The increase of the information and definition within the French, Spanish, Italian, and German languages</a:t>
            </a:r>
            <a:endParaRPr lang="en-GB" dirty="0" smtClean="0"/>
          </a:p>
          <a:p>
            <a:r>
              <a:rPr lang="en-GB" dirty="0" smtClean="0"/>
              <a:t>4- If</a:t>
            </a:r>
            <a:r>
              <a:rPr lang="en-GB" baseline="0" dirty="0" smtClean="0"/>
              <a:t> you are learning English as a second language or wish to expand your knowledge in Russian, you will be able to:</a:t>
            </a:r>
          </a:p>
          <a:p>
            <a:r>
              <a:rPr lang="en-GB" baseline="0" dirty="0" smtClean="0"/>
              <a:t>	*Look at the Explore section to learn more about writing, the holidays of the country</a:t>
            </a:r>
          </a:p>
          <a:p>
            <a:r>
              <a:rPr lang="en-GB" baseline="0" dirty="0" smtClean="0"/>
              <a:t>5- You will be able to hear the pronunciation of words and sentences</a:t>
            </a:r>
          </a:p>
          <a:p>
            <a:r>
              <a:rPr lang="en-GB" baseline="0" dirty="0" smtClean="0"/>
              <a:t>6- You will be able to transliterate i.e. type Arabic with Latin characters and the dictionary recognises the Arabic equivalent</a:t>
            </a:r>
          </a:p>
        </p:txBody>
      </p:sp>
      <p:sp>
        <p:nvSpPr>
          <p:cNvPr id="4" name="Slide Number Placeholder 3"/>
          <p:cNvSpPr>
            <a:spLocks noGrp="1"/>
          </p:cNvSpPr>
          <p:nvPr>
            <p:ph type="sldNum" sz="quarter" idx="10"/>
          </p:nvPr>
        </p:nvSpPr>
        <p:spPr/>
        <p:txBody>
          <a:bodyPr/>
          <a:lstStyle/>
          <a:p>
            <a:fld id="{25F5228E-6C9B-4270-BF70-E527A5D2560D}" type="slidenum">
              <a:rPr lang="en-GB" smtClean="0"/>
              <a:t>47</a:t>
            </a:fld>
            <a:endParaRPr lang="en-GB"/>
          </a:p>
        </p:txBody>
      </p:sp>
    </p:spTree>
    <p:extLst>
      <p:ext uri="{BB962C8B-B14F-4D97-AF65-F5344CB8AC3E}">
        <p14:creationId xmlns:p14="http://schemas.microsoft.com/office/powerpoint/2010/main" val="26148004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 the research journey, these fall</a:t>
            </a:r>
            <a:r>
              <a:rPr lang="en-GB" baseline="0" dirty="0" smtClean="0"/>
              <a:t> within the references because it gives you an A-Z about any subject area with simple words to make the subject more approachable especially something like Quantum Physics. </a:t>
            </a:r>
            <a:endParaRPr lang="en-GB" dirty="0" smtClean="0"/>
          </a:p>
          <a:p>
            <a:r>
              <a:rPr lang="en-GB" dirty="0" smtClean="0"/>
              <a:t>Very Short Introductions offer concise introductions to a diverse range of subject areas </a:t>
            </a:r>
          </a:p>
          <a:p>
            <a:r>
              <a:rPr lang="en-GB" dirty="0" smtClean="0"/>
              <a:t>400+ books available </a:t>
            </a:r>
          </a:p>
          <a:p>
            <a:r>
              <a:rPr lang="en-GB" baseline="0" dirty="0" smtClean="0"/>
              <a:t>5 Subject Area with 50 different subtopics</a:t>
            </a:r>
          </a:p>
          <a:p>
            <a:endParaRPr lang="en-GB" baseline="0" dirty="0" smtClean="0"/>
          </a:p>
          <a:p>
            <a:r>
              <a:rPr lang="en-GB" baseline="0" dirty="0" smtClean="0"/>
              <a:t>Things to highlight – </a:t>
            </a:r>
          </a:p>
          <a:p>
            <a:r>
              <a:rPr lang="en-GB" baseline="0" dirty="0" smtClean="0"/>
              <a:t>The extra material (right of the slide) for every book – videos, blog posts, additional material from other resources (OSO and ORO), additional linking related to the topic or the author.</a:t>
            </a:r>
          </a:p>
          <a:p>
            <a:r>
              <a:rPr lang="en-GB" baseline="0" dirty="0" smtClean="0"/>
              <a:t>The author webpage and the ability to locate the physical book in one’s own library</a:t>
            </a:r>
          </a:p>
        </p:txBody>
      </p:sp>
      <p:sp>
        <p:nvSpPr>
          <p:cNvPr id="4" name="Slide Number Placeholder 3"/>
          <p:cNvSpPr>
            <a:spLocks noGrp="1"/>
          </p:cNvSpPr>
          <p:nvPr>
            <p:ph type="sldNum" sz="quarter" idx="10"/>
          </p:nvPr>
        </p:nvSpPr>
        <p:spPr/>
        <p:txBody>
          <a:bodyPr/>
          <a:lstStyle/>
          <a:p>
            <a:fld id="{25F5228E-6C9B-4270-BF70-E527A5D2560D}" type="slidenum">
              <a:rPr lang="en-GB" smtClean="0"/>
              <a:t>49</a:t>
            </a:fld>
            <a:endParaRPr lang="en-GB"/>
          </a:p>
        </p:txBody>
      </p:sp>
    </p:spTree>
    <p:extLst>
      <p:ext uri="{BB962C8B-B14F-4D97-AF65-F5344CB8AC3E}">
        <p14:creationId xmlns:p14="http://schemas.microsoft.com/office/powerpoint/2010/main" val="42148430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30388" y="696913"/>
            <a:ext cx="3311525" cy="2484437"/>
          </a:xfrm>
        </p:spPr>
      </p:sp>
      <p:sp>
        <p:nvSpPr>
          <p:cNvPr id="3" name="Notes Placeholder 2"/>
          <p:cNvSpPr>
            <a:spLocks noGrp="1"/>
          </p:cNvSpPr>
          <p:nvPr>
            <p:ph type="body" idx="1"/>
          </p:nvPr>
        </p:nvSpPr>
        <p:spPr/>
        <p:txBody>
          <a:bodyPr/>
          <a:lstStyle/>
          <a:p>
            <a:pPr marL="171450" lvl="0" indent="-171450">
              <a:buFont typeface="Arial" pitchFamily="34" charset="0"/>
              <a:buChar char="•"/>
            </a:pP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593323-0DF3-4918-8B23-B718F0DC9F86}" type="slidenum">
              <a:rPr lang="en-US" smtClean="0"/>
              <a:t>51</a:t>
            </a:fld>
            <a:endParaRPr lang="en-US"/>
          </a:p>
        </p:txBody>
      </p:sp>
    </p:spTree>
    <p:extLst>
      <p:ext uri="{BB962C8B-B14F-4D97-AF65-F5344CB8AC3E}">
        <p14:creationId xmlns:p14="http://schemas.microsoft.com/office/powerpoint/2010/main" val="36219296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47825" y="696913"/>
            <a:ext cx="4116388" cy="3087687"/>
          </a:xfrm>
        </p:spPr>
      </p:sp>
      <p:sp>
        <p:nvSpPr>
          <p:cNvPr id="3" name="Notes Placeholder 2"/>
          <p:cNvSpPr>
            <a:spLocks noGrp="1"/>
          </p:cNvSpPr>
          <p:nvPr>
            <p:ph type="body" idx="1"/>
          </p:nvPr>
        </p:nvSpPr>
        <p:spPr>
          <a:xfrm>
            <a:off x="688182" y="3939541"/>
            <a:ext cx="5505450" cy="5575934"/>
          </a:xfrm>
        </p:spPr>
        <p:txBody>
          <a:bodyPr/>
          <a:lstStyle/>
          <a:p>
            <a:endParaRPr lang="en-US" sz="1100" dirty="0"/>
          </a:p>
        </p:txBody>
      </p:sp>
      <p:sp>
        <p:nvSpPr>
          <p:cNvPr id="4" name="Slide Number Placeholder 3"/>
          <p:cNvSpPr>
            <a:spLocks noGrp="1"/>
          </p:cNvSpPr>
          <p:nvPr>
            <p:ph type="sldNum" sz="quarter" idx="10"/>
          </p:nvPr>
        </p:nvSpPr>
        <p:spPr/>
        <p:txBody>
          <a:bodyPr/>
          <a:lstStyle/>
          <a:p>
            <a:fld id="{74593323-0DF3-4918-8B23-B718F0DC9F86}" type="slidenum">
              <a:rPr lang="en-US" smtClean="0"/>
              <a:t>52</a:t>
            </a:fld>
            <a:endParaRPr lang="en-US"/>
          </a:p>
        </p:txBody>
      </p:sp>
    </p:spTree>
    <p:extLst>
      <p:ext uri="{BB962C8B-B14F-4D97-AF65-F5344CB8AC3E}">
        <p14:creationId xmlns:p14="http://schemas.microsoft.com/office/powerpoint/2010/main" val="1059756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Result table</a:t>
            </a:r>
            <a:r>
              <a:rPr lang="en-GB" baseline="0" dirty="0" smtClean="0"/>
              <a:t> - </a:t>
            </a:r>
            <a:r>
              <a:rPr lang="en-GB" dirty="0" smtClean="0"/>
              <a:t>http://www.ox.ac.uk/research/research-impact/ref-2014-results/results-table </a:t>
            </a:r>
          </a:p>
          <a:p>
            <a:r>
              <a:rPr lang="en-GB" dirty="0" smtClean="0"/>
              <a:t>Summary of</a:t>
            </a:r>
            <a:r>
              <a:rPr lang="en-GB" baseline="0" dirty="0" smtClean="0"/>
              <a:t> the results - http://www.ox.ac.uk/research/research-impact/ref-2014-results </a:t>
            </a:r>
            <a:endParaRPr lang="en-GB" dirty="0"/>
          </a:p>
        </p:txBody>
      </p:sp>
      <p:sp>
        <p:nvSpPr>
          <p:cNvPr id="4" name="Slide Number Placeholder 3"/>
          <p:cNvSpPr>
            <a:spLocks noGrp="1"/>
          </p:cNvSpPr>
          <p:nvPr>
            <p:ph type="sldNum" sz="quarter" idx="10"/>
          </p:nvPr>
        </p:nvSpPr>
        <p:spPr/>
        <p:txBody>
          <a:bodyPr/>
          <a:lstStyle/>
          <a:p>
            <a:fld id="{25F5228E-6C9B-4270-BF70-E527A5D2560D}" type="slidenum">
              <a:rPr lang="en-GB" smtClean="0"/>
              <a:t>4</a:t>
            </a:fld>
            <a:endParaRPr lang="en-GB"/>
          </a:p>
        </p:txBody>
      </p:sp>
    </p:spTree>
    <p:extLst>
      <p:ext uri="{BB962C8B-B14F-4D97-AF65-F5344CB8AC3E}">
        <p14:creationId xmlns:p14="http://schemas.microsoft.com/office/powerpoint/2010/main" val="38169511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dirty="0" smtClean="0"/>
              <a:t>39 Subject Areas</a:t>
            </a:r>
          </a:p>
          <a:p>
            <a:pPr marL="285750" indent="-285750">
              <a:buFont typeface="Arial" panose="020B0604020202020204" pitchFamily="34" charset="0"/>
              <a:buChar char="•"/>
            </a:pPr>
            <a:r>
              <a:rPr lang="en-GB" dirty="0" smtClean="0"/>
              <a:t>Adding Environmental Science in April</a:t>
            </a:r>
          </a:p>
          <a:p>
            <a:pPr marL="285750" indent="-285750">
              <a:buFont typeface="Arial" panose="020B0604020202020204" pitchFamily="34" charset="0"/>
              <a:buChar char="•"/>
            </a:pPr>
            <a:r>
              <a:rPr lang="en-GB" dirty="0" smtClean="0"/>
              <a:t>Literary and Critical Theory</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If</a:t>
            </a:r>
            <a:r>
              <a:rPr lang="en-GB" baseline="0" dirty="0" smtClean="0"/>
              <a:t> you wish to build your arguments and expand your topic with evidence from different publication houses, OBO will be able to help you look across 39 subject areas.</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You will be able to identify key works across: monographs, different reference works, journals, etc.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You can also link it to your library catalogue with the </a:t>
            </a:r>
            <a:r>
              <a:rPr lang="en-GB" baseline="0" dirty="0" err="1" smtClean="0"/>
              <a:t>OpenURL</a:t>
            </a:r>
            <a:r>
              <a:rPr lang="en-GB" baseline="0" dirty="0" smtClean="0"/>
              <a:t> to raise awareness of your library’s content while developing your research journey</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Points to highlight – the ability of nominating PhD students to have their works included in OBO. It can be found in the editorial page of each subject area.</a:t>
            </a:r>
          </a:p>
        </p:txBody>
      </p:sp>
      <p:sp>
        <p:nvSpPr>
          <p:cNvPr id="4" name="Slide Number Placeholder 3"/>
          <p:cNvSpPr>
            <a:spLocks noGrp="1"/>
          </p:cNvSpPr>
          <p:nvPr>
            <p:ph type="sldNum" sz="quarter" idx="10"/>
          </p:nvPr>
        </p:nvSpPr>
        <p:spPr/>
        <p:txBody>
          <a:bodyPr/>
          <a:lstStyle/>
          <a:p>
            <a:fld id="{25F5228E-6C9B-4270-BF70-E527A5D2560D}" type="slidenum">
              <a:rPr lang="en-GB" smtClean="0"/>
              <a:t>53</a:t>
            </a:fld>
            <a:endParaRPr lang="en-GB"/>
          </a:p>
        </p:txBody>
      </p:sp>
    </p:spTree>
    <p:extLst>
      <p:ext uri="{BB962C8B-B14F-4D97-AF65-F5344CB8AC3E}">
        <p14:creationId xmlns:p14="http://schemas.microsoft.com/office/powerpoint/2010/main" val="13988455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30388" y="696913"/>
            <a:ext cx="3311525" cy="2484437"/>
          </a:xfrm>
        </p:spPr>
      </p:sp>
      <p:sp>
        <p:nvSpPr>
          <p:cNvPr id="3" name="Notes Placeholder 2"/>
          <p:cNvSpPr>
            <a:spLocks noGrp="1"/>
          </p:cNvSpPr>
          <p:nvPr>
            <p:ph type="body" idx="1"/>
          </p:nvPr>
        </p:nvSpPr>
        <p:spPr/>
        <p:txBody>
          <a:bodyPr/>
          <a:lstStyle/>
          <a:p>
            <a:pPr marL="171450" lvl="0" indent="-171450">
              <a:buFont typeface="Arial" pitchFamily="34" charset="0"/>
              <a:buChar char="•"/>
            </a:pP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593323-0DF3-4918-8B23-B718F0DC9F86}" type="slidenum">
              <a:rPr lang="en-US" smtClean="0"/>
              <a:t>56</a:t>
            </a:fld>
            <a:endParaRPr lang="en-US"/>
          </a:p>
        </p:txBody>
      </p:sp>
    </p:spTree>
    <p:extLst>
      <p:ext uri="{BB962C8B-B14F-4D97-AF65-F5344CB8AC3E}">
        <p14:creationId xmlns:p14="http://schemas.microsoft.com/office/powerpoint/2010/main" val="6685570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30388" y="696913"/>
            <a:ext cx="3311525" cy="2484437"/>
          </a:xfrm>
        </p:spPr>
      </p:sp>
      <p:sp>
        <p:nvSpPr>
          <p:cNvPr id="3" name="Notes Placeholder 2"/>
          <p:cNvSpPr>
            <a:spLocks noGrp="1"/>
          </p:cNvSpPr>
          <p:nvPr>
            <p:ph type="body" idx="1"/>
          </p:nvPr>
        </p:nvSpPr>
        <p:spPr>
          <a:xfrm>
            <a:off x="688182" y="3482341"/>
            <a:ext cx="5505450" cy="4709159"/>
          </a:xfrm>
        </p:spPr>
        <p:txBody>
          <a:bodyPr/>
          <a:lstStyle/>
          <a:p>
            <a:pPr marL="171450" lvl="0" indent="-17145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74593323-0DF3-4918-8B23-B718F0DC9F86}" type="slidenum">
              <a:rPr lang="en-US" smtClean="0"/>
              <a:t>57</a:t>
            </a:fld>
            <a:endParaRPr lang="en-US" dirty="0"/>
          </a:p>
        </p:txBody>
      </p:sp>
    </p:spTree>
    <p:extLst>
      <p:ext uri="{BB962C8B-B14F-4D97-AF65-F5344CB8AC3E}">
        <p14:creationId xmlns:p14="http://schemas.microsoft.com/office/powerpoint/2010/main" val="17220546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04975" y="696913"/>
            <a:ext cx="3048000" cy="2286000"/>
          </a:xfrm>
        </p:spPr>
      </p:sp>
      <p:sp>
        <p:nvSpPr>
          <p:cNvPr id="4" name="Slide Number Placeholder 3"/>
          <p:cNvSpPr>
            <a:spLocks noGrp="1"/>
          </p:cNvSpPr>
          <p:nvPr>
            <p:ph type="sldNum" sz="quarter" idx="10"/>
          </p:nvPr>
        </p:nvSpPr>
        <p:spPr/>
        <p:txBody>
          <a:bodyPr/>
          <a:lstStyle/>
          <a:p>
            <a:pPr>
              <a:defRPr/>
            </a:pPr>
            <a:fld id="{AC8895AC-1778-4311-B5B8-6C3180F58C13}" type="slidenum">
              <a:rPr lang="en-GB" smtClean="0"/>
              <a:pPr>
                <a:defRPr/>
              </a:pPr>
              <a:t>58</a:t>
            </a:fld>
            <a:endParaRPr lang="en-GB"/>
          </a:p>
        </p:txBody>
      </p:sp>
      <p:sp>
        <p:nvSpPr>
          <p:cNvPr id="5" name="Notes Placeholder 4"/>
          <p:cNvSpPr>
            <a:spLocks noGrp="1"/>
          </p:cNvSpPr>
          <p:nvPr>
            <p:ph type="body" sz="quarter" idx="11"/>
          </p:nvPr>
        </p:nvSpPr>
        <p:spPr/>
        <p:txBody>
          <a:bodyPr/>
          <a:lstStyle/>
          <a:p>
            <a:pPr marL="342900" indent="-342900">
              <a:spcBef>
                <a:spcPts val="600"/>
              </a:spcBef>
              <a:buFont typeface="+mj-lt"/>
              <a:buAutoNum type="arabicPeriod"/>
            </a:pPr>
            <a:endParaRPr lang="en-US" sz="1100" dirty="0" smtClean="0">
              <a:latin typeface="Calibri Light" pitchFamily="34" charset="0"/>
            </a:endParaRPr>
          </a:p>
          <a:p>
            <a:endParaRPr lang="en-US" sz="1100" baseline="0" dirty="0" smtClean="0"/>
          </a:p>
          <a:p>
            <a:endParaRPr lang="en-US" sz="1100" dirty="0"/>
          </a:p>
        </p:txBody>
      </p:sp>
    </p:spTree>
    <p:extLst>
      <p:ext uri="{BB962C8B-B14F-4D97-AF65-F5344CB8AC3E}">
        <p14:creationId xmlns:p14="http://schemas.microsoft.com/office/powerpoint/2010/main" val="1287692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25F5228E-6C9B-4270-BF70-E527A5D2560D}" type="slidenum">
              <a:rPr lang="en-GB" smtClean="0"/>
              <a:t>59</a:t>
            </a:fld>
            <a:endParaRPr lang="en-GB"/>
          </a:p>
        </p:txBody>
      </p:sp>
    </p:spTree>
    <p:extLst>
      <p:ext uri="{BB962C8B-B14F-4D97-AF65-F5344CB8AC3E}">
        <p14:creationId xmlns:p14="http://schemas.microsoft.com/office/powerpoint/2010/main" val="20069562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2147"/>
                </a:solidFill>
              </a:rPr>
              <a:t>The following slides show how each resource fits into the research journey. Each resource provides a vital step on the research journey, from quick fact checking, to reviewing the literature in a field, to keeping up to date with the latest research.</a:t>
            </a:r>
            <a:endParaRPr lang="en-GB" i="1" dirty="0" smtClean="0">
              <a:solidFill>
                <a:srgbClr val="002147"/>
              </a:solidFill>
            </a:endParaRPr>
          </a:p>
          <a:p>
            <a:endParaRPr lang="en-GB" dirty="0"/>
          </a:p>
        </p:txBody>
      </p:sp>
      <p:sp>
        <p:nvSpPr>
          <p:cNvPr id="4" name="Slide Number Placeholder 3"/>
          <p:cNvSpPr>
            <a:spLocks noGrp="1"/>
          </p:cNvSpPr>
          <p:nvPr>
            <p:ph type="sldNum" sz="quarter" idx="10"/>
          </p:nvPr>
        </p:nvSpPr>
        <p:spPr/>
        <p:txBody>
          <a:bodyPr/>
          <a:lstStyle/>
          <a:p>
            <a:fld id="{3C248D84-AA0F-4FF3-9C5E-03D2FCBD6A1A}" type="slidenum">
              <a:rPr lang="en-GB" smtClean="0"/>
              <a:t>60</a:t>
            </a:fld>
            <a:endParaRPr lang="en-GB"/>
          </a:p>
        </p:txBody>
      </p:sp>
    </p:spTree>
    <p:extLst>
      <p:ext uri="{BB962C8B-B14F-4D97-AF65-F5344CB8AC3E}">
        <p14:creationId xmlns:p14="http://schemas.microsoft.com/office/powerpoint/2010/main" val="31248575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30388" y="696913"/>
            <a:ext cx="3311525" cy="24844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593323-0DF3-4918-8B23-B718F0DC9F86}" type="slidenum">
              <a:rPr lang="en-US" smtClean="0"/>
              <a:t>61</a:t>
            </a:fld>
            <a:endParaRPr lang="en-US"/>
          </a:p>
        </p:txBody>
      </p:sp>
    </p:spTree>
    <p:extLst>
      <p:ext uri="{BB962C8B-B14F-4D97-AF65-F5344CB8AC3E}">
        <p14:creationId xmlns:p14="http://schemas.microsoft.com/office/powerpoint/2010/main" val="37280891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ChangeArrowheads="1" noTextEdit="1"/>
          </p:cNvSpPr>
          <p:nvPr>
            <p:ph type="sldImg"/>
          </p:nvPr>
        </p:nvSpPr>
        <p:spPr>
          <a:ln/>
        </p:spPr>
      </p:sp>
      <p:sp>
        <p:nvSpPr>
          <p:cNvPr id="17410" name="Rectangle 3"/>
          <p:cNvSpPr>
            <a:spLocks noGrp="1" noChangeArrowheads="1"/>
          </p:cNvSpPr>
          <p:nvPr>
            <p:ph type="body" idx="1"/>
          </p:nvPr>
        </p:nvSpPr>
        <p:spPr>
          <a:noFill/>
          <a:ln/>
        </p:spPr>
        <p:txBody>
          <a:bodyPr/>
          <a:lstStyle/>
          <a:p>
            <a:pPr eaLnBrk="1" hangingPunct="1"/>
            <a:endParaRPr lang="ja-JP" altLang="en-US">
              <a:latin typeface="Calibri" pitchFamily="-60" charset="0"/>
              <a:ea typeface="ＭＳ Ｐゴシック" pitchFamily="-60" charset="-128"/>
            </a:endParaRPr>
          </a:p>
        </p:txBody>
      </p:sp>
    </p:spTree>
    <p:extLst>
      <p:ext uri="{BB962C8B-B14F-4D97-AF65-F5344CB8AC3E}">
        <p14:creationId xmlns:p14="http://schemas.microsoft.com/office/powerpoint/2010/main" val="37579166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a:ln/>
        </p:spPr>
      </p:sp>
      <p:sp>
        <p:nvSpPr>
          <p:cNvPr id="23554" name="Notes Placeholder 2"/>
          <p:cNvSpPr>
            <a:spLocks noGrp="1"/>
          </p:cNvSpPr>
          <p:nvPr>
            <p:ph type="body" idx="1"/>
          </p:nvPr>
        </p:nvSpPr>
        <p:spPr>
          <a:noFill/>
          <a:ln/>
        </p:spPr>
        <p:txBody>
          <a:bodyPr/>
          <a:lstStyle/>
          <a:p>
            <a:pPr eaLnBrk="1" hangingPunct="1"/>
            <a:endParaRPr lang="en-GB">
              <a:latin typeface="Calibri" pitchFamily="-60" charset="0"/>
              <a:ea typeface="ＭＳ Ｐゴシック" pitchFamily="-60" charset="-128"/>
            </a:endParaRPr>
          </a:p>
        </p:txBody>
      </p:sp>
      <p:sp>
        <p:nvSpPr>
          <p:cNvPr id="23555" name="Slide Number Placeholder 3"/>
          <p:cNvSpPr>
            <a:spLocks noGrp="1"/>
          </p:cNvSpPr>
          <p:nvPr>
            <p:ph type="sldNum" sz="quarter" idx="5"/>
          </p:nvPr>
        </p:nvSpPr>
        <p:spPr>
          <a:noFill/>
        </p:spPr>
        <p:txBody>
          <a:bodyPr/>
          <a:lstStyle/>
          <a:p>
            <a:fld id="{B0096246-3565-455F-BFA4-26C4CF2EF9F4}" type="slidenum">
              <a:rPr lang="en-US" altLang="ja-JP" smtClean="0">
                <a:latin typeface="Arial" pitchFamily="-60" charset="0"/>
                <a:cs typeface="ＭＳ Ｐゴシック" pitchFamily="-60" charset="-128"/>
              </a:rPr>
              <a:pPr/>
              <a:t>68</a:t>
            </a:fld>
            <a:endParaRPr lang="en-US" altLang="ja-JP" smtClean="0">
              <a:latin typeface="Arial" pitchFamily="-60" charset="0"/>
              <a:cs typeface="ＭＳ Ｐゴシック" pitchFamily="-60" charset="-128"/>
            </a:endParaRPr>
          </a:p>
        </p:txBody>
      </p:sp>
    </p:spTree>
    <p:extLst>
      <p:ext uri="{BB962C8B-B14F-4D97-AF65-F5344CB8AC3E}">
        <p14:creationId xmlns:p14="http://schemas.microsoft.com/office/powerpoint/2010/main" val="879237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a:ln/>
        </p:spPr>
      </p:sp>
      <p:sp>
        <p:nvSpPr>
          <p:cNvPr id="25602" name="Notes Placeholder 2"/>
          <p:cNvSpPr>
            <a:spLocks noGrp="1"/>
          </p:cNvSpPr>
          <p:nvPr>
            <p:ph type="body" idx="1"/>
          </p:nvPr>
        </p:nvSpPr>
        <p:spPr>
          <a:noFill/>
          <a:ln/>
        </p:spPr>
        <p:txBody>
          <a:bodyPr/>
          <a:lstStyle/>
          <a:p>
            <a:pPr eaLnBrk="1" hangingPunct="1"/>
            <a:endParaRPr lang="en-GB">
              <a:latin typeface="Calibri" pitchFamily="-60" charset="0"/>
              <a:ea typeface="ＭＳ Ｐゴシック" pitchFamily="-60" charset="-128"/>
            </a:endParaRPr>
          </a:p>
        </p:txBody>
      </p:sp>
      <p:sp>
        <p:nvSpPr>
          <p:cNvPr id="25603" name="Slide Number Placeholder 3"/>
          <p:cNvSpPr txBox="1">
            <a:spLocks noGrp="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21D2C836-1543-412A-95CD-5B697A4132B4}" type="slidenum">
              <a:rPr lang="en-US" altLang="ja-JP" sz="1200">
                <a:cs typeface="ＭＳ Ｐゴシック" pitchFamily="-60" charset="-128"/>
              </a:rPr>
              <a:pPr algn="r"/>
              <a:t>70</a:t>
            </a:fld>
            <a:endParaRPr lang="en-US" altLang="ja-JP" sz="1200">
              <a:cs typeface="ＭＳ Ｐゴシック" pitchFamily="-60" charset="-128"/>
            </a:endParaRPr>
          </a:p>
        </p:txBody>
      </p:sp>
    </p:spTree>
    <p:extLst>
      <p:ext uri="{BB962C8B-B14F-4D97-AF65-F5344CB8AC3E}">
        <p14:creationId xmlns:p14="http://schemas.microsoft.com/office/powerpoint/2010/main" val="17291097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http://www.ox.ac.uk/admissions/graduate/fees-and-funding/graduate-scholarships/external-scholarships</a:t>
            </a:r>
          </a:p>
          <a:p>
            <a:endParaRPr lang="en-GB" dirty="0" smtClean="0"/>
          </a:p>
          <a:p>
            <a:r>
              <a:rPr lang="en-GB" sz="1200" b="0" i="0" kern="1200" dirty="0" smtClean="0">
                <a:solidFill>
                  <a:schemeClr val="tx1"/>
                </a:solidFill>
                <a:effectLst/>
                <a:latin typeface="+mn-lt"/>
                <a:ea typeface="+mn-ea"/>
                <a:cs typeface="+mn-cs"/>
              </a:rPr>
              <a:t>These scholarships are generally fully-funded, covering all your fees and living expenses, although some awards are smaller. Most have eligibility restrictions, for example, based on your country of ordinary residency or your course of study. The vast majority are only open to candidates who are applying to start a new graduate course of study. </a:t>
            </a:r>
          </a:p>
          <a:p>
            <a:r>
              <a:rPr lang="en-GB" sz="1200" b="0" i="0" kern="1200" dirty="0" smtClean="0">
                <a:solidFill>
                  <a:schemeClr val="tx1"/>
                </a:solidFill>
                <a:effectLst/>
                <a:latin typeface="+mn-lt"/>
                <a:ea typeface="+mn-ea"/>
                <a:cs typeface="+mn-cs"/>
              </a:rPr>
              <a:t>To be eligible for consideration for the majority of these scholarships, applicants must be successful in being offered a place on their course after consideration of applications received by the relevant January deadline for their course. </a:t>
            </a:r>
            <a:endParaRPr lang="en-GB" dirty="0"/>
          </a:p>
        </p:txBody>
      </p:sp>
      <p:sp>
        <p:nvSpPr>
          <p:cNvPr id="4" name="Slide Number Placeholder 3"/>
          <p:cNvSpPr>
            <a:spLocks noGrp="1"/>
          </p:cNvSpPr>
          <p:nvPr>
            <p:ph type="sldNum" sz="quarter" idx="10"/>
          </p:nvPr>
        </p:nvSpPr>
        <p:spPr/>
        <p:txBody>
          <a:bodyPr/>
          <a:lstStyle/>
          <a:p>
            <a:fld id="{25F5228E-6C9B-4270-BF70-E527A5D2560D}" type="slidenum">
              <a:rPr lang="en-GB" smtClean="0"/>
              <a:t>5</a:t>
            </a:fld>
            <a:endParaRPr lang="en-GB"/>
          </a:p>
        </p:txBody>
      </p:sp>
    </p:spTree>
    <p:extLst>
      <p:ext uri="{BB962C8B-B14F-4D97-AF65-F5344CB8AC3E}">
        <p14:creationId xmlns:p14="http://schemas.microsoft.com/office/powerpoint/2010/main" val="17672620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a:ln/>
        </p:spPr>
      </p:sp>
      <p:sp>
        <p:nvSpPr>
          <p:cNvPr id="27650" name="Notes Placeholder 2"/>
          <p:cNvSpPr>
            <a:spLocks noGrp="1"/>
          </p:cNvSpPr>
          <p:nvPr>
            <p:ph type="body" idx="1"/>
          </p:nvPr>
        </p:nvSpPr>
        <p:spPr>
          <a:noFill/>
          <a:ln/>
        </p:spPr>
        <p:txBody>
          <a:bodyPr/>
          <a:lstStyle/>
          <a:p>
            <a:pPr eaLnBrk="1" hangingPunct="1"/>
            <a:endParaRPr lang="en-GB">
              <a:latin typeface="Calibri" pitchFamily="-60" charset="0"/>
              <a:ea typeface="ＭＳ Ｐゴシック" pitchFamily="-60" charset="-128"/>
            </a:endParaRPr>
          </a:p>
        </p:txBody>
      </p:sp>
      <p:sp>
        <p:nvSpPr>
          <p:cNvPr id="27651" name="Slide Number Placeholder 3"/>
          <p:cNvSpPr>
            <a:spLocks noGrp="1"/>
          </p:cNvSpPr>
          <p:nvPr>
            <p:ph type="sldNum" sz="quarter" idx="5"/>
          </p:nvPr>
        </p:nvSpPr>
        <p:spPr>
          <a:noFill/>
        </p:spPr>
        <p:txBody>
          <a:bodyPr/>
          <a:lstStyle/>
          <a:p>
            <a:fld id="{7C44A707-53D9-415D-88E4-239C1C017700}" type="slidenum">
              <a:rPr lang="en-US" altLang="ja-JP" smtClean="0">
                <a:latin typeface="Arial" pitchFamily="-60" charset="0"/>
                <a:cs typeface="ＭＳ Ｐゴシック" pitchFamily="-60" charset="-128"/>
              </a:rPr>
              <a:pPr/>
              <a:t>71</a:t>
            </a:fld>
            <a:endParaRPr lang="en-US" altLang="ja-JP" smtClean="0">
              <a:latin typeface="Arial" pitchFamily="-60" charset="0"/>
              <a:cs typeface="ＭＳ Ｐゴシック" pitchFamily="-60" charset="-128"/>
            </a:endParaRPr>
          </a:p>
        </p:txBody>
      </p:sp>
    </p:spTree>
    <p:extLst>
      <p:ext uri="{BB962C8B-B14F-4D97-AF65-F5344CB8AC3E}">
        <p14:creationId xmlns:p14="http://schemas.microsoft.com/office/powerpoint/2010/main" val="14946078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Placeholder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9395" name="Placeholder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ja-JP" altLang="en-US">
              <a:latin typeface="Calibri" pitchFamily="-60" charset="0"/>
              <a:ea typeface="ＭＳ Ｐゴシック" pitchFamily="-60" charset="-128"/>
            </a:endParaRPr>
          </a:p>
        </p:txBody>
      </p:sp>
    </p:spTree>
    <p:extLst>
      <p:ext uri="{BB962C8B-B14F-4D97-AF65-F5344CB8AC3E}">
        <p14:creationId xmlns:p14="http://schemas.microsoft.com/office/powerpoint/2010/main" val="16915022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824AA49-C5C6-C649-82FA-42EB664AA029}" type="slidenum">
              <a:rPr lang="en-US" smtClean="0"/>
              <a:pPr/>
              <a:t>73</a:t>
            </a:fld>
            <a:endParaRPr lang="en-US"/>
          </a:p>
        </p:txBody>
      </p:sp>
    </p:spTree>
    <p:extLst>
      <p:ext uri="{BB962C8B-B14F-4D97-AF65-F5344CB8AC3E}">
        <p14:creationId xmlns:p14="http://schemas.microsoft.com/office/powerpoint/2010/main" val="978375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Placeholder 2"/>
          <p:cNvSpPr>
            <a:spLocks noGrp="1" noRot="1" noChangeAspect="1" noChangeArrowheads="1" noTextEdit="1"/>
          </p:cNvSpPr>
          <p:nvPr>
            <p:ph type="sldImg"/>
          </p:nvPr>
        </p:nvSpPr>
        <p:spPr>
          <a:ln/>
        </p:spPr>
      </p:sp>
      <p:sp>
        <p:nvSpPr>
          <p:cNvPr id="52226" name="Placeholder 3"/>
          <p:cNvSpPr>
            <a:spLocks noGrp="1" noChangeArrowheads="1"/>
          </p:cNvSpPr>
          <p:nvPr>
            <p:ph type="body" idx="1"/>
          </p:nvPr>
        </p:nvSpPr>
        <p:spPr>
          <a:noFill/>
          <a:ln/>
        </p:spPr>
        <p:txBody>
          <a:bodyPr/>
          <a:lstStyle/>
          <a:p>
            <a:endParaRPr lang="ja-JP" altLang="en-US">
              <a:latin typeface="Calibri" pitchFamily="-60" charset="0"/>
              <a:ea typeface="ＭＳ Ｐゴシック" pitchFamily="-60" charset="-128"/>
            </a:endParaRPr>
          </a:p>
        </p:txBody>
      </p:sp>
    </p:spTree>
    <p:extLst>
      <p:ext uri="{BB962C8B-B14F-4D97-AF65-F5344CB8AC3E}">
        <p14:creationId xmlns:p14="http://schemas.microsoft.com/office/powerpoint/2010/main" val="111567462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a:ln/>
        </p:spPr>
      </p:sp>
      <p:sp>
        <p:nvSpPr>
          <p:cNvPr id="50178" name="Notes Placeholder 2"/>
          <p:cNvSpPr>
            <a:spLocks noGrp="1"/>
          </p:cNvSpPr>
          <p:nvPr>
            <p:ph type="body" idx="1"/>
          </p:nvPr>
        </p:nvSpPr>
        <p:spPr>
          <a:noFill/>
          <a:ln/>
        </p:spPr>
        <p:txBody>
          <a:bodyPr/>
          <a:lstStyle/>
          <a:p>
            <a:pPr eaLnBrk="1" hangingPunct="1"/>
            <a:endParaRPr lang="en-GB">
              <a:latin typeface="Calibri" pitchFamily="-60" charset="0"/>
              <a:ea typeface="ＭＳ Ｐゴシック" pitchFamily="-60" charset="-128"/>
            </a:endParaRPr>
          </a:p>
        </p:txBody>
      </p:sp>
      <p:sp>
        <p:nvSpPr>
          <p:cNvPr id="50179" name="Slide Number Placeholder 3"/>
          <p:cNvSpPr>
            <a:spLocks noGrp="1"/>
          </p:cNvSpPr>
          <p:nvPr>
            <p:ph type="sldNum" sz="quarter" idx="5"/>
          </p:nvPr>
        </p:nvSpPr>
        <p:spPr>
          <a:noFill/>
        </p:spPr>
        <p:txBody>
          <a:bodyPr/>
          <a:lstStyle/>
          <a:p>
            <a:fld id="{11B55499-2641-40F9-9B69-C9260B220F6A}" type="slidenum">
              <a:rPr lang="en-US" altLang="ja-JP" smtClean="0">
                <a:latin typeface="Arial" pitchFamily="-60" charset="0"/>
                <a:cs typeface="ＭＳ Ｐゴシック" pitchFamily="-60" charset="-128"/>
              </a:rPr>
              <a:pPr/>
              <a:t>75</a:t>
            </a:fld>
            <a:endParaRPr lang="en-US" altLang="ja-JP" smtClean="0">
              <a:latin typeface="Arial" pitchFamily="-60" charset="0"/>
              <a:cs typeface="ＭＳ Ｐゴシック" pitchFamily="-60" charset="-128"/>
            </a:endParaRPr>
          </a:p>
        </p:txBody>
      </p:sp>
    </p:spTree>
    <p:extLst>
      <p:ext uri="{BB962C8B-B14F-4D97-AF65-F5344CB8AC3E}">
        <p14:creationId xmlns:p14="http://schemas.microsoft.com/office/powerpoint/2010/main" val="21550293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824AA49-C5C6-C649-82FA-42EB664AA029}" type="slidenum">
              <a:rPr lang="en-US" smtClean="0"/>
              <a:pPr/>
              <a:t>76</a:t>
            </a:fld>
            <a:endParaRPr lang="en-US"/>
          </a:p>
        </p:txBody>
      </p:sp>
    </p:spTree>
    <p:extLst>
      <p:ext uri="{BB962C8B-B14F-4D97-AF65-F5344CB8AC3E}">
        <p14:creationId xmlns:p14="http://schemas.microsoft.com/office/powerpoint/2010/main" val="1288168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http://www.ox.ac.uk/admissions/graduate/fees-and-funding/graduate-scholarships/external-scholarships </a:t>
            </a:r>
          </a:p>
          <a:p>
            <a:endParaRPr lang="en-GB" dirty="0" smtClean="0"/>
          </a:p>
          <a:p>
            <a:pPr marL="342900" indent="-342900">
              <a:buFont typeface="Arial" panose="020B0604020202020204" pitchFamily="34" charset="0"/>
              <a:buChar char="•"/>
            </a:pPr>
            <a:r>
              <a:rPr lang="en-GB" dirty="0" smtClean="0"/>
              <a:t>29 different scholarships</a:t>
            </a:r>
          </a:p>
          <a:p>
            <a:pPr marL="342900" indent="-342900">
              <a:buFont typeface="Arial" panose="020B0604020202020204" pitchFamily="34" charset="0"/>
              <a:buChar char="•"/>
            </a:pPr>
            <a:r>
              <a:rPr lang="en-GB" dirty="0" smtClean="0"/>
              <a:t>Awarded by external bodies</a:t>
            </a:r>
          </a:p>
          <a:p>
            <a:pPr marL="342900" indent="-342900">
              <a:buFont typeface="Arial" panose="020B0604020202020204" pitchFamily="34" charset="0"/>
              <a:buChar char="•"/>
            </a:pPr>
            <a:r>
              <a:rPr lang="en-GB" dirty="0" smtClean="0"/>
              <a:t>Relevant to </a:t>
            </a:r>
          </a:p>
        </p:txBody>
      </p:sp>
      <p:sp>
        <p:nvSpPr>
          <p:cNvPr id="4" name="Slide Number Placeholder 3"/>
          <p:cNvSpPr>
            <a:spLocks noGrp="1"/>
          </p:cNvSpPr>
          <p:nvPr>
            <p:ph type="sldNum" sz="quarter" idx="10"/>
          </p:nvPr>
        </p:nvSpPr>
        <p:spPr/>
        <p:txBody>
          <a:bodyPr/>
          <a:lstStyle/>
          <a:p>
            <a:fld id="{25F5228E-6C9B-4270-BF70-E527A5D2560D}" type="slidenum">
              <a:rPr lang="en-GB" smtClean="0"/>
              <a:t>6</a:t>
            </a:fld>
            <a:endParaRPr lang="en-GB"/>
          </a:p>
        </p:txBody>
      </p:sp>
    </p:spTree>
    <p:extLst>
      <p:ext uri="{BB962C8B-B14F-4D97-AF65-F5344CB8AC3E}">
        <p14:creationId xmlns:p14="http://schemas.microsoft.com/office/powerpoint/2010/main" val="28591296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http://www.ox.ac.uk/admissions/graduate/fees-and-funding/graduate-scholarships/external-scholarships </a:t>
            </a:r>
          </a:p>
          <a:p>
            <a:endParaRPr lang="en-GB" dirty="0" smtClean="0"/>
          </a:p>
          <a:p>
            <a:pPr marL="342900" indent="-342900">
              <a:buFont typeface="Arial" panose="020B0604020202020204" pitchFamily="34" charset="0"/>
              <a:buChar char="•"/>
            </a:pPr>
            <a:r>
              <a:rPr lang="en-GB" dirty="0" smtClean="0"/>
              <a:t>29 different scholarships</a:t>
            </a:r>
          </a:p>
          <a:p>
            <a:pPr marL="342900" indent="-342900">
              <a:buFont typeface="Arial" panose="020B0604020202020204" pitchFamily="34" charset="0"/>
              <a:buChar char="•"/>
            </a:pPr>
            <a:r>
              <a:rPr lang="en-GB" dirty="0" smtClean="0"/>
              <a:t>Awarded by external bodies</a:t>
            </a:r>
          </a:p>
          <a:p>
            <a:pPr marL="342900" indent="-342900">
              <a:buFont typeface="Arial" panose="020B0604020202020204" pitchFamily="34" charset="0"/>
              <a:buChar char="•"/>
            </a:pPr>
            <a:r>
              <a:rPr lang="en-GB" dirty="0" smtClean="0"/>
              <a:t>In</a:t>
            </a:r>
            <a:r>
              <a:rPr lang="en-GB" baseline="0" dirty="0" smtClean="0"/>
              <a:t> different fields of studies and from different countries of the world</a:t>
            </a:r>
            <a:endParaRPr lang="en-GB" dirty="0" smtClean="0"/>
          </a:p>
        </p:txBody>
      </p:sp>
      <p:sp>
        <p:nvSpPr>
          <p:cNvPr id="4" name="Slide Number Placeholder 3"/>
          <p:cNvSpPr>
            <a:spLocks noGrp="1"/>
          </p:cNvSpPr>
          <p:nvPr>
            <p:ph type="sldNum" sz="quarter" idx="10"/>
          </p:nvPr>
        </p:nvSpPr>
        <p:spPr/>
        <p:txBody>
          <a:bodyPr/>
          <a:lstStyle/>
          <a:p>
            <a:fld id="{25F5228E-6C9B-4270-BF70-E527A5D2560D}" type="slidenum">
              <a:rPr lang="en-GB" smtClean="0"/>
              <a:t>7</a:t>
            </a:fld>
            <a:endParaRPr lang="en-GB"/>
          </a:p>
        </p:txBody>
      </p:sp>
    </p:spTree>
    <p:extLst>
      <p:ext uri="{BB962C8B-B14F-4D97-AF65-F5344CB8AC3E}">
        <p14:creationId xmlns:p14="http://schemas.microsoft.com/office/powerpoint/2010/main" val="203151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i="0" kern="1200" dirty="0" smtClean="0">
                <a:solidFill>
                  <a:schemeClr val="tx1"/>
                </a:solidFill>
                <a:effectLst/>
                <a:latin typeface="+mn-lt"/>
                <a:ea typeface="+mn-ea"/>
                <a:cs typeface="+mn-cs"/>
              </a:rPr>
              <a:t>Fees, funding and scholarship search: </a:t>
            </a:r>
            <a:r>
              <a:rPr lang="en-GB" dirty="0" smtClean="0"/>
              <a:t>http://www.ox.ac.uk/admissions/graduate/fees-and-funding/fees-funding-and-scholarship-search/search </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This tool offers you the ability</a:t>
            </a:r>
            <a:r>
              <a:rPr lang="en-GB" baseline="0" dirty="0" smtClean="0"/>
              <a:t> to look for relevant scholarships in the field of your interest.</a:t>
            </a:r>
            <a:endParaRPr lang="en-GB" dirty="0"/>
          </a:p>
        </p:txBody>
      </p:sp>
      <p:sp>
        <p:nvSpPr>
          <p:cNvPr id="4" name="Slide Number Placeholder 3"/>
          <p:cNvSpPr>
            <a:spLocks noGrp="1"/>
          </p:cNvSpPr>
          <p:nvPr>
            <p:ph type="sldNum" sz="quarter" idx="10"/>
          </p:nvPr>
        </p:nvSpPr>
        <p:spPr/>
        <p:txBody>
          <a:bodyPr/>
          <a:lstStyle/>
          <a:p>
            <a:fld id="{25F5228E-6C9B-4270-BF70-E527A5D2560D}" type="slidenum">
              <a:rPr lang="en-GB" smtClean="0"/>
              <a:t>8</a:t>
            </a:fld>
            <a:endParaRPr lang="en-GB"/>
          </a:p>
        </p:txBody>
      </p:sp>
    </p:spTree>
    <p:extLst>
      <p:ext uri="{BB962C8B-B14F-4D97-AF65-F5344CB8AC3E}">
        <p14:creationId xmlns:p14="http://schemas.microsoft.com/office/powerpoint/2010/main" val="2332820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t>This portal offers help and assistance for researchers</a:t>
            </a:r>
            <a:r>
              <a:rPr lang="en-GB" b="1" baseline="0" dirty="0" smtClean="0"/>
              <a:t> seeking grants: </a:t>
            </a:r>
            <a:r>
              <a:rPr lang="en-GB" dirty="0" smtClean="0"/>
              <a:t>http://www.ox.ac.uk/research/support-researchers</a:t>
            </a:r>
          </a:p>
          <a:p>
            <a:endParaRPr lang="en-GB" b="1" dirty="0"/>
          </a:p>
        </p:txBody>
      </p:sp>
      <p:sp>
        <p:nvSpPr>
          <p:cNvPr id="4" name="Slide Number Placeholder 3"/>
          <p:cNvSpPr>
            <a:spLocks noGrp="1"/>
          </p:cNvSpPr>
          <p:nvPr>
            <p:ph type="sldNum" sz="quarter" idx="10"/>
          </p:nvPr>
        </p:nvSpPr>
        <p:spPr/>
        <p:txBody>
          <a:bodyPr/>
          <a:lstStyle/>
          <a:p>
            <a:fld id="{25F5228E-6C9B-4270-BF70-E527A5D2560D}" type="slidenum">
              <a:rPr lang="en-GB" smtClean="0"/>
              <a:t>9</a:t>
            </a:fld>
            <a:endParaRPr lang="en-GB"/>
          </a:p>
        </p:txBody>
      </p:sp>
    </p:spTree>
    <p:extLst>
      <p:ext uri="{BB962C8B-B14F-4D97-AF65-F5344CB8AC3E}">
        <p14:creationId xmlns:p14="http://schemas.microsoft.com/office/powerpoint/2010/main" val="22794716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mal Cover">
    <p:spTree>
      <p:nvGrpSpPr>
        <p:cNvPr id="1" name=""/>
        <p:cNvGrpSpPr/>
        <p:nvPr/>
      </p:nvGrpSpPr>
      <p:grpSpPr>
        <a:xfrm>
          <a:off x="0" y="0"/>
          <a:ext cx="0" cy="0"/>
          <a:chOff x="0" y="0"/>
          <a:chExt cx="0" cy="0"/>
        </a:xfrm>
      </p:grpSpPr>
      <p:pic>
        <p:nvPicPr>
          <p:cNvPr id="15" name="Picture 14" descr="8010_Powerpoint_Home.jpg"/>
          <p:cNvPicPr>
            <a:picLocks noChangeAspect="1"/>
          </p:cNvPicPr>
          <p:nvPr userDrawn="1"/>
        </p:nvPicPr>
        <p:blipFill>
          <a:blip r:embed="rId2"/>
          <a:srcRect l="32408" t="50527" r="17248"/>
          <a:stretch>
            <a:fillRect/>
          </a:stretch>
        </p:blipFill>
        <p:spPr>
          <a:xfrm>
            <a:off x="2808084" y="2256705"/>
            <a:ext cx="6335916" cy="4601296"/>
          </a:xfrm>
          <a:prstGeom prst="rect">
            <a:avLst/>
          </a:prstGeom>
          <a:ln>
            <a:noFill/>
          </a:ln>
        </p:spPr>
      </p:pic>
      <p:sp>
        <p:nvSpPr>
          <p:cNvPr id="2" name="Title 1"/>
          <p:cNvSpPr>
            <a:spLocks noGrp="1"/>
          </p:cNvSpPr>
          <p:nvPr>
            <p:ph type="title" hasCustomPrompt="1"/>
          </p:nvPr>
        </p:nvSpPr>
        <p:spPr>
          <a:xfrm>
            <a:off x="288000" y="2149552"/>
            <a:ext cx="8571838" cy="443030"/>
          </a:xfrm>
        </p:spPr>
        <p:txBody>
          <a:bodyPr tIns="0" anchor="t" anchorCtr="0"/>
          <a:lstStyle/>
          <a:p>
            <a:r>
              <a:rPr lang="en-GB" dirty="0" smtClean="0"/>
              <a:t>Click to add title (Formal cover)</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287338" y="3358256"/>
            <a:ext cx="8572500" cy="336516"/>
          </a:xfrm>
        </p:spPr>
        <p:txBody>
          <a:bodyPr tIns="0">
            <a:normAutofit/>
          </a:bodyPr>
          <a:lstStyle>
            <a:lvl1pPr marL="0" indent="0">
              <a:spcBef>
                <a:spcPts val="0"/>
              </a:spcBef>
              <a:buFontTx/>
              <a:buNone/>
              <a:defRPr sz="1800">
                <a:solidFill>
                  <a:srgbClr val="000000"/>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293688" y="3628840"/>
            <a:ext cx="8566150" cy="1503836"/>
          </a:xfrm>
        </p:spPr>
        <p:txBody>
          <a:bodyPr tIns="0">
            <a:noAutofit/>
          </a:bodyPr>
          <a:lstStyle>
            <a:lvl1pPr marL="0" indent="0">
              <a:spcBef>
                <a:spcPts val="0"/>
              </a:spcBef>
              <a:buFontTx/>
              <a:buNone/>
              <a:defRPr sz="1800">
                <a:solidFill>
                  <a:srgbClr val="747679"/>
                </a:solidFill>
              </a:defRPr>
            </a:lvl1pPr>
          </a:lstStyle>
          <a:p>
            <a:pPr lvl="0"/>
            <a:r>
              <a:rPr lang="en-GB" dirty="0" smtClean="0"/>
              <a:t>Click to add date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formal Cover 9">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E7B5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002147"/>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FFFFFF"/>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002147"/>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FFFFFF"/>
                </a:solidFill>
              </a:defRPr>
            </a:lvl1pPr>
          </a:lstStyle>
          <a:p>
            <a:pPr lvl="0"/>
            <a:r>
              <a:rPr lang="en-GB" dirty="0" smtClean="0"/>
              <a:t>Click to add date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formal Cover 10">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4A19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formal Cover 11">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E8D3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002147"/>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747679"/>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002147"/>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747679"/>
                </a:solidFill>
              </a:defRPr>
            </a:lvl1pPr>
          </a:lstStyle>
          <a:p>
            <a:pPr lvl="0"/>
            <a:r>
              <a:rPr lang="en-GB" dirty="0" smtClean="0"/>
              <a:t>Click to add date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formal Cover 12">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DC91A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002147"/>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FFFFFF"/>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002147"/>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FFFFFF"/>
                </a:solidFill>
              </a:defRPr>
            </a:lvl1pPr>
          </a:lstStyle>
          <a:p>
            <a:pPr lvl="0"/>
            <a:r>
              <a:rPr lang="en-GB" dirty="0" smtClean="0"/>
              <a:t>Click to add date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formal Cover 13">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717E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formal Cover 14">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002147"/>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747679"/>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002147"/>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747679"/>
                </a:solidFill>
              </a:defRPr>
            </a:lvl1pPr>
          </a:lstStyle>
          <a:p>
            <a:pPr lvl="0"/>
            <a:r>
              <a:rPr lang="en-GB" dirty="0" smtClean="0"/>
              <a:t>Click to add date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Agenda 1">
    <p:bg>
      <p:bgPr>
        <a:solidFill>
          <a:srgbClr val="747679"/>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FFFFF"/>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6" name="Straight Connector 5"/>
          <p:cNvCxnSpPr/>
          <p:nvPr userDrawn="1"/>
        </p:nvCxnSpPr>
        <p:spPr>
          <a:xfrm>
            <a:off x="288000" y="1917767"/>
            <a:ext cx="8568937"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Agenda 2">
    <p:bg>
      <p:bgPr>
        <a:solidFill>
          <a:srgbClr val="0082C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FFFFF"/>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7" name="Straight Connector 6"/>
          <p:cNvCxnSpPr/>
          <p:nvPr userDrawn="1"/>
        </p:nvCxnSpPr>
        <p:spPr>
          <a:xfrm>
            <a:off x="288000" y="1917767"/>
            <a:ext cx="8568937"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Agenda 3">
    <p:bg>
      <p:bgPr>
        <a:solidFill>
          <a:srgbClr val="9C132E"/>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FFFFF"/>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7" name="Straight Connector 6"/>
          <p:cNvCxnSpPr/>
          <p:nvPr userDrawn="1"/>
        </p:nvCxnSpPr>
        <p:spPr>
          <a:xfrm>
            <a:off x="288000" y="1917767"/>
            <a:ext cx="8568937"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Agenda 4">
    <p:bg>
      <p:bgPr>
        <a:solidFill>
          <a:srgbClr val="5D4B0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FFFFF"/>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7" name="Straight Connector 6"/>
          <p:cNvCxnSpPr/>
          <p:nvPr userDrawn="1"/>
        </p:nvCxnSpPr>
        <p:spPr>
          <a:xfrm>
            <a:off x="288000" y="1917767"/>
            <a:ext cx="8568937"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formal Cover 1">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0021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Agenda 5">
    <p:bg>
      <p:bgPr>
        <a:solidFill>
          <a:srgbClr val="898A1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FFFFF"/>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6" name="Straight Connector 5"/>
          <p:cNvCxnSpPr/>
          <p:nvPr userDrawn="1"/>
        </p:nvCxnSpPr>
        <p:spPr>
          <a:xfrm>
            <a:off x="288000" y="1917767"/>
            <a:ext cx="8568937"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Agenda 6">
    <p:bg>
      <p:bgPr>
        <a:solidFill>
          <a:srgbClr val="4B324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FFFFF"/>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7" name="Straight Connector 6"/>
          <p:cNvCxnSpPr/>
          <p:nvPr userDrawn="1"/>
        </p:nvCxnSpPr>
        <p:spPr>
          <a:xfrm>
            <a:off x="288000" y="1917767"/>
            <a:ext cx="8568937"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Agenda 7">
    <p:bg>
      <p:bgPr>
        <a:solidFill>
          <a:srgbClr val="BD782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FFFFF"/>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6" name="Straight Connector 5"/>
          <p:cNvCxnSpPr/>
          <p:nvPr userDrawn="1"/>
        </p:nvCxnSpPr>
        <p:spPr>
          <a:xfrm>
            <a:off x="288000" y="1917767"/>
            <a:ext cx="8568937"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Agenda 8">
    <p:bg>
      <p:bgPr>
        <a:solidFill>
          <a:srgbClr val="E7B51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2147"/>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chemeClr val="bg1"/>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Agenda 9">
    <p:bg>
      <p:bgPr>
        <a:solidFill>
          <a:srgbClr val="4A191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FFFFF"/>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7" name="Straight Connector 6"/>
          <p:cNvCxnSpPr/>
          <p:nvPr userDrawn="1"/>
        </p:nvCxnSpPr>
        <p:spPr>
          <a:xfrm>
            <a:off x="288000" y="1917767"/>
            <a:ext cx="8568937"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Agenda 10">
    <p:bg>
      <p:bgPr>
        <a:solidFill>
          <a:srgbClr val="E8D3A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2147"/>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747679"/>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Agenda 11">
    <p:bg>
      <p:bgPr>
        <a:solidFill>
          <a:srgbClr val="DC91AE"/>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2147"/>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Agenda 12">
    <p:bg>
      <p:bgPr>
        <a:solidFill>
          <a:srgbClr val="717EBD"/>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FFFFF"/>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7" name="Straight Connector 6"/>
          <p:cNvCxnSpPr/>
          <p:nvPr userDrawn="1"/>
        </p:nvCxnSpPr>
        <p:spPr>
          <a:xfrm>
            <a:off x="288000" y="1917767"/>
            <a:ext cx="8568937"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Agenda 13">
    <p:bg>
      <p:bgPr>
        <a:solidFill>
          <a:srgbClr val="E7E7E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2147"/>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747679"/>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ener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smtClean="0"/>
              <a:t>Click to add page title</a:t>
            </a:r>
            <a:endParaRPr lang="en-US" dirty="0"/>
          </a:p>
        </p:txBody>
      </p:sp>
      <p:sp>
        <p:nvSpPr>
          <p:cNvPr id="5" name="Footer Placeholder 4"/>
          <p:cNvSpPr>
            <a:spLocks noGrp="1"/>
          </p:cNvSpPr>
          <p:nvPr>
            <p:ph type="ftr" sz="quarter" idx="11"/>
          </p:nvPr>
        </p:nvSpPr>
        <p:spPr/>
        <p:txBody>
          <a:bodyPr/>
          <a:lstStyle/>
          <a:p>
            <a:r>
              <a:rPr lang="en-US" dirty="0" smtClean="0"/>
              <a:t>Presentation name </a:t>
            </a:r>
            <a:r>
              <a:rPr lang="en-US" b="0" dirty="0" smtClean="0">
                <a:solidFill>
                  <a:srgbClr val="747679"/>
                </a:solidFill>
              </a:rPr>
              <a:t>Presenter Name and Date</a:t>
            </a:r>
            <a:endParaRPr lang="en-US" b="0" dirty="0">
              <a:solidFill>
                <a:srgbClr val="747679"/>
              </a:solidFill>
            </a:endParaRPr>
          </a:p>
        </p:txBody>
      </p:sp>
      <p:sp>
        <p:nvSpPr>
          <p:cNvPr id="6" name="Slide Number Placeholder 5"/>
          <p:cNvSpPr>
            <a:spLocks noGrp="1"/>
          </p:cNvSpPr>
          <p:nvPr>
            <p:ph type="sldNum" sz="quarter" idx="12"/>
          </p:nvPr>
        </p:nvSpPr>
        <p:spPr/>
        <p:txBody>
          <a:bodyPr/>
          <a:lstStyle/>
          <a:p>
            <a:fld id="{01220978-8253-124C-B391-04AC4DA943D1}" type="slidenum">
              <a:rPr lang="en-US" smtClean="0"/>
              <a:pPr/>
              <a:t>‹#›</a:t>
            </a:fld>
            <a:endParaRPr lang="en-US"/>
          </a:p>
        </p:txBody>
      </p:sp>
      <p:sp>
        <p:nvSpPr>
          <p:cNvPr id="7" name="Text Placeholder 7"/>
          <p:cNvSpPr>
            <a:spLocks noGrp="1"/>
          </p:cNvSpPr>
          <p:nvPr>
            <p:ph type="body" sz="quarter" idx="13" hasCustomPrompt="1"/>
          </p:nvPr>
        </p:nvSpPr>
        <p:spPr>
          <a:xfrm>
            <a:off x="287338" y="1269657"/>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GB" dirty="0" smtClean="0"/>
              <a:t>Click to add sub title</a:t>
            </a:r>
          </a:p>
        </p:txBody>
      </p:sp>
      <p:sp>
        <p:nvSpPr>
          <p:cNvPr id="9" name="Text Placeholder 8"/>
          <p:cNvSpPr>
            <a:spLocks noGrp="1"/>
          </p:cNvSpPr>
          <p:nvPr>
            <p:ph type="body" sz="quarter" idx="14" hasCustomPrompt="1"/>
          </p:nvPr>
        </p:nvSpPr>
        <p:spPr>
          <a:xfrm>
            <a:off x="293688" y="2110852"/>
            <a:ext cx="8566150" cy="4267723"/>
          </a:xfrm>
          <a:noFill/>
          <a:ln>
            <a:noFill/>
          </a:ln>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formal Cover 2">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7476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eneral Elem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smtClean="0"/>
              <a:t>Click to add page title</a:t>
            </a:r>
            <a:endParaRPr lang="en-US" dirty="0"/>
          </a:p>
        </p:txBody>
      </p:sp>
      <p:sp>
        <p:nvSpPr>
          <p:cNvPr id="3" name="Content Placeholder 2"/>
          <p:cNvSpPr>
            <a:spLocks noGrp="1"/>
          </p:cNvSpPr>
          <p:nvPr>
            <p:ph idx="1" hasCustomPrompt="1"/>
          </p:nvPr>
        </p:nvSpPr>
        <p:spPr>
          <a:xfrm>
            <a:off x="288000" y="2243138"/>
            <a:ext cx="8572904" cy="4135437"/>
          </a:xfrm>
        </p:spPr>
        <p:txBody>
          <a:bodyPr/>
          <a:lstStyle>
            <a:lvl1pPr>
              <a:buNone/>
              <a:defRPr baseline="0"/>
            </a:lvl1pPr>
          </a:lstStyle>
          <a:p>
            <a:pPr lvl="0"/>
            <a:r>
              <a:rPr lang="en-GB" dirty="0" smtClean="0"/>
              <a:t>Click icon to add element</a:t>
            </a:r>
          </a:p>
        </p:txBody>
      </p:sp>
      <p:sp>
        <p:nvSpPr>
          <p:cNvPr id="5" name="Footer Placeholder 4"/>
          <p:cNvSpPr>
            <a:spLocks noGrp="1"/>
          </p:cNvSpPr>
          <p:nvPr>
            <p:ph type="ftr" sz="quarter" idx="11"/>
          </p:nvPr>
        </p:nvSpPr>
        <p:spPr/>
        <p:txBody>
          <a:bodyPr/>
          <a:lstStyle/>
          <a:p>
            <a:r>
              <a:rPr lang="en-US" dirty="0" smtClean="0"/>
              <a:t>Presentation name </a:t>
            </a:r>
            <a:r>
              <a:rPr lang="en-US" b="0" dirty="0" smtClean="0">
                <a:solidFill>
                  <a:srgbClr val="747679"/>
                </a:solidFill>
              </a:rPr>
              <a:t>Presenter Name and Date</a:t>
            </a:r>
            <a:endParaRPr lang="en-US" b="0" dirty="0">
              <a:solidFill>
                <a:srgbClr val="747679"/>
              </a:solidFill>
            </a:endParaRPr>
          </a:p>
        </p:txBody>
      </p:sp>
      <p:sp>
        <p:nvSpPr>
          <p:cNvPr id="6" name="Slide Number Placeholder 5"/>
          <p:cNvSpPr>
            <a:spLocks noGrp="1"/>
          </p:cNvSpPr>
          <p:nvPr>
            <p:ph type="sldNum" sz="quarter" idx="12"/>
          </p:nvPr>
        </p:nvSpPr>
        <p:spPr/>
        <p:txBody>
          <a:bodyPr/>
          <a:lstStyle/>
          <a:p>
            <a:fld id="{01220978-8253-124C-B391-04AC4DA943D1}" type="slidenum">
              <a:rPr lang="en-US" smtClean="0"/>
              <a:pPr/>
              <a:t>‹#›</a:t>
            </a:fld>
            <a:endParaRPr lang="en-US"/>
          </a:p>
        </p:txBody>
      </p:sp>
      <p:sp>
        <p:nvSpPr>
          <p:cNvPr id="7" name="Text Placeholder 7"/>
          <p:cNvSpPr>
            <a:spLocks noGrp="1"/>
          </p:cNvSpPr>
          <p:nvPr>
            <p:ph type="body" sz="quarter" idx="13" hasCustomPrompt="1"/>
          </p:nvPr>
        </p:nvSpPr>
        <p:spPr>
          <a:xfrm>
            <a:off x="287338" y="1269657"/>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GB" dirty="0" smtClean="0"/>
              <a:t>Click to add sub title</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cture 1">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288000" y="2243138"/>
            <a:ext cx="8568000" cy="4159222"/>
          </a:xfrm>
        </p:spPr>
        <p:txBody>
          <a:bodyPr/>
          <a:lstStyle>
            <a:lvl1pPr marL="266700" marR="0" indent="-266700" algn="l" defTabSz="457200" rtl="0" eaLnBrk="1" fontAlgn="auto" latinLnBrk="0" hangingPunct="1">
              <a:lnSpc>
                <a:spcPct val="100000"/>
              </a:lnSpc>
              <a:spcBef>
                <a:spcPct val="20000"/>
              </a:spcBef>
              <a:spcAft>
                <a:spcPts val="0"/>
              </a:spcAft>
              <a:buClrTx/>
              <a:buSzTx/>
              <a:buFont typeface="Arial"/>
              <a:buNone/>
              <a:tabLst/>
              <a:defRPr/>
            </a:lvl1pPr>
          </a:lstStyle>
          <a:p>
            <a:r>
              <a:rPr lang="en-US" dirty="0" smtClean="0"/>
              <a:t>Click icon to add picture</a:t>
            </a:r>
          </a:p>
          <a:p>
            <a:endParaRPr lang="en-US" dirty="0"/>
          </a:p>
        </p:txBody>
      </p:sp>
      <p:sp>
        <p:nvSpPr>
          <p:cNvPr id="2" name="Title 1"/>
          <p:cNvSpPr>
            <a:spLocks noGrp="1"/>
          </p:cNvSpPr>
          <p:nvPr>
            <p:ph type="title" hasCustomPrompt="1"/>
          </p:nvPr>
        </p:nvSpPr>
        <p:spPr/>
        <p:txBody>
          <a:bodyPr/>
          <a:lstStyle/>
          <a:p>
            <a:r>
              <a:rPr lang="en-GB" dirty="0" smtClean="0"/>
              <a:t>Click to add page title</a:t>
            </a:r>
            <a:endParaRPr lang="en-US" dirty="0"/>
          </a:p>
        </p:txBody>
      </p:sp>
      <p:sp>
        <p:nvSpPr>
          <p:cNvPr id="3" name="Footer Placeholder 2"/>
          <p:cNvSpPr>
            <a:spLocks noGrp="1"/>
          </p:cNvSpPr>
          <p:nvPr>
            <p:ph type="ftr" sz="quarter" idx="10"/>
          </p:nvPr>
        </p:nvSpPr>
        <p:spPr/>
        <p:txBody>
          <a:bodyPr/>
          <a:lstStyle/>
          <a:p>
            <a:r>
              <a:rPr lang="en-US" dirty="0" smtClean="0"/>
              <a:t>Presentation name </a:t>
            </a:r>
            <a:r>
              <a:rPr lang="en-US" b="0" dirty="0" smtClean="0">
                <a:solidFill>
                  <a:srgbClr val="747679"/>
                </a:solidFill>
              </a:rPr>
              <a:t>Presenter Name and Date</a:t>
            </a:r>
            <a:endParaRPr lang="en-US" b="0" dirty="0">
              <a:solidFill>
                <a:srgbClr val="747679"/>
              </a:solidFill>
            </a:endParaRPr>
          </a:p>
        </p:txBody>
      </p:sp>
      <p:sp>
        <p:nvSpPr>
          <p:cNvPr id="4" name="Slide Number Placeholder 3"/>
          <p:cNvSpPr>
            <a:spLocks noGrp="1"/>
          </p:cNvSpPr>
          <p:nvPr>
            <p:ph type="sldNum" sz="quarter" idx="11"/>
          </p:nvPr>
        </p:nvSpPr>
        <p:spPr/>
        <p:txBody>
          <a:bodyPr/>
          <a:lstStyle/>
          <a:p>
            <a:fld id="{A5392F13-CBE1-E840-9814-0C9E3ED7E984}" type="slidenum">
              <a:rPr lang="en-US" smtClean="0"/>
              <a:pPr/>
              <a:t>‹#›</a:t>
            </a:fld>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GB" dirty="0" smtClean="0"/>
              <a:t>Click to add sub title</a:t>
            </a:r>
          </a:p>
        </p:txBody>
      </p:sp>
      <p:sp>
        <p:nvSpPr>
          <p:cNvPr id="10" name="Text Placeholder 9"/>
          <p:cNvSpPr>
            <a:spLocks noGrp="1"/>
          </p:cNvSpPr>
          <p:nvPr>
            <p:ph type="body" sz="quarter" idx="13" hasCustomPrompt="1"/>
          </p:nvPr>
        </p:nvSpPr>
        <p:spPr>
          <a:xfrm>
            <a:off x="5088334" y="5852688"/>
            <a:ext cx="3760392" cy="525886"/>
          </a:xfrm>
          <a:solidFill>
            <a:srgbClr val="717EBD"/>
          </a:solidFill>
        </p:spPr>
        <p:txBody>
          <a:bodyPr lIns="144000" tIns="108000" bIns="108000" anchor="b" anchorCtr="0">
            <a:spAutoFit/>
          </a:bodyPr>
          <a:lstStyle>
            <a:lvl1pPr marL="0" indent="0">
              <a:spcBef>
                <a:spcPts val="0"/>
              </a:spcBef>
              <a:buFontTx/>
              <a:buNone/>
              <a:defRPr sz="2000" b="1" i="0">
                <a:solidFill>
                  <a:srgbClr val="FFFFFF"/>
                </a:solidFill>
              </a:defRPr>
            </a:lvl1pPr>
          </a:lstStyle>
          <a:p>
            <a:pPr lvl="0"/>
            <a:r>
              <a:rPr lang="en-GB" dirty="0" smtClean="0"/>
              <a:t>Click to add annotation text</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2">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288000" y="2243138"/>
            <a:ext cx="4068000" cy="4159222"/>
          </a:xfrm>
        </p:spPr>
        <p:txBody>
          <a:bodyPr/>
          <a:lstStyle>
            <a:lvl1pPr>
              <a:buNone/>
              <a:defRPr/>
            </a:lvl1pPr>
          </a:lstStyle>
          <a:p>
            <a:r>
              <a:rPr lang="en-US" dirty="0" smtClean="0"/>
              <a:t>Click icon to add picture</a:t>
            </a:r>
            <a:endParaRPr lang="en-US" dirty="0"/>
          </a:p>
        </p:txBody>
      </p:sp>
      <p:sp>
        <p:nvSpPr>
          <p:cNvPr id="2" name="Title 1"/>
          <p:cNvSpPr>
            <a:spLocks noGrp="1"/>
          </p:cNvSpPr>
          <p:nvPr>
            <p:ph type="title" hasCustomPrompt="1"/>
          </p:nvPr>
        </p:nvSpPr>
        <p:spPr/>
        <p:txBody>
          <a:bodyPr/>
          <a:lstStyle/>
          <a:p>
            <a:r>
              <a:rPr lang="en-GB" dirty="0" smtClean="0"/>
              <a:t>Click to add page title</a:t>
            </a:r>
            <a:endParaRPr lang="en-US" dirty="0"/>
          </a:p>
        </p:txBody>
      </p:sp>
      <p:sp>
        <p:nvSpPr>
          <p:cNvPr id="3" name="Footer Placeholder 2"/>
          <p:cNvSpPr>
            <a:spLocks noGrp="1"/>
          </p:cNvSpPr>
          <p:nvPr>
            <p:ph type="ftr" sz="quarter" idx="10"/>
          </p:nvPr>
        </p:nvSpPr>
        <p:spPr/>
        <p:txBody>
          <a:bodyPr/>
          <a:lstStyle/>
          <a:p>
            <a:r>
              <a:rPr lang="en-US" dirty="0" smtClean="0"/>
              <a:t>Presentation name </a:t>
            </a:r>
            <a:r>
              <a:rPr lang="en-US" b="0" dirty="0" smtClean="0">
                <a:solidFill>
                  <a:srgbClr val="747679"/>
                </a:solidFill>
              </a:rPr>
              <a:t>Presenter Name and Date</a:t>
            </a:r>
            <a:endParaRPr lang="en-US" b="0" dirty="0">
              <a:solidFill>
                <a:srgbClr val="747679"/>
              </a:solidFill>
            </a:endParaRPr>
          </a:p>
        </p:txBody>
      </p:sp>
      <p:sp>
        <p:nvSpPr>
          <p:cNvPr id="4" name="Slide Number Placeholder 3"/>
          <p:cNvSpPr>
            <a:spLocks noGrp="1"/>
          </p:cNvSpPr>
          <p:nvPr>
            <p:ph type="sldNum" sz="quarter" idx="11"/>
          </p:nvPr>
        </p:nvSpPr>
        <p:spPr/>
        <p:txBody>
          <a:bodyPr/>
          <a:lstStyle/>
          <a:p>
            <a:fld id="{A5392F13-CBE1-E840-9814-0C9E3ED7E984}" type="slidenum">
              <a:rPr lang="en-US" smtClean="0"/>
              <a:pPr/>
              <a:t>‹#›</a:t>
            </a:fld>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GB" dirty="0" smtClean="0"/>
              <a:t>Click to add sub title</a:t>
            </a:r>
          </a:p>
        </p:txBody>
      </p:sp>
      <p:sp>
        <p:nvSpPr>
          <p:cNvPr id="12" name="Text Placeholder 11"/>
          <p:cNvSpPr>
            <a:spLocks noGrp="1"/>
          </p:cNvSpPr>
          <p:nvPr>
            <p:ph type="body" sz="quarter" idx="15" hasCustomPrompt="1"/>
          </p:nvPr>
        </p:nvSpPr>
        <p:spPr>
          <a:xfrm>
            <a:off x="4645466" y="2117185"/>
            <a:ext cx="4211470" cy="4261389"/>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cture 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smtClean="0"/>
              <a:t>Click to add page title</a:t>
            </a:r>
            <a:endParaRPr lang="en-US" dirty="0"/>
          </a:p>
        </p:txBody>
      </p:sp>
      <p:sp>
        <p:nvSpPr>
          <p:cNvPr id="3" name="Footer Placeholder 2"/>
          <p:cNvSpPr>
            <a:spLocks noGrp="1"/>
          </p:cNvSpPr>
          <p:nvPr>
            <p:ph type="ftr" sz="quarter" idx="10"/>
          </p:nvPr>
        </p:nvSpPr>
        <p:spPr/>
        <p:txBody>
          <a:bodyPr/>
          <a:lstStyle/>
          <a:p>
            <a:r>
              <a:rPr lang="en-US" dirty="0" smtClean="0"/>
              <a:t>Presentation name </a:t>
            </a:r>
            <a:r>
              <a:rPr lang="en-US" b="0" dirty="0" smtClean="0">
                <a:solidFill>
                  <a:srgbClr val="747679"/>
                </a:solidFill>
              </a:rPr>
              <a:t>Presenter Name and Date</a:t>
            </a:r>
            <a:endParaRPr lang="en-US" b="0" dirty="0">
              <a:solidFill>
                <a:srgbClr val="747679"/>
              </a:solidFill>
            </a:endParaRPr>
          </a:p>
        </p:txBody>
      </p:sp>
      <p:sp>
        <p:nvSpPr>
          <p:cNvPr id="4" name="Slide Number Placeholder 3"/>
          <p:cNvSpPr>
            <a:spLocks noGrp="1"/>
          </p:cNvSpPr>
          <p:nvPr>
            <p:ph type="sldNum" sz="quarter" idx="11"/>
          </p:nvPr>
        </p:nvSpPr>
        <p:spPr/>
        <p:txBody>
          <a:bodyPr/>
          <a:lstStyle/>
          <a:p>
            <a:fld id="{A5392F13-CBE1-E840-9814-0C9E3ED7E984}" type="slidenum">
              <a:rPr lang="en-US" smtClean="0"/>
              <a:pPr/>
              <a:t>‹#›</a:t>
            </a:fld>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GB" dirty="0" smtClean="0"/>
              <a:t>Click to add sub title</a:t>
            </a:r>
          </a:p>
        </p:txBody>
      </p:sp>
      <p:sp>
        <p:nvSpPr>
          <p:cNvPr id="12" name="Text Placeholder 11"/>
          <p:cNvSpPr>
            <a:spLocks noGrp="1"/>
          </p:cNvSpPr>
          <p:nvPr>
            <p:ph type="body" sz="quarter" idx="15" hasCustomPrompt="1"/>
          </p:nvPr>
        </p:nvSpPr>
        <p:spPr>
          <a:xfrm>
            <a:off x="4356000" y="2243138"/>
            <a:ext cx="4500936" cy="4135436"/>
          </a:xfrm>
          <a:solidFill>
            <a:srgbClr val="0082C0"/>
          </a:solidFill>
        </p:spPr>
        <p:txBody>
          <a:bodyPr lIns="216000" tIns="144000" rIns="72000">
            <a:normAutofit/>
          </a:bodyPr>
          <a:lstStyle>
            <a:lvl1pPr>
              <a:spcBef>
                <a:spcPts val="400"/>
              </a:spcBef>
              <a:buFontTx/>
              <a:buNone/>
              <a:defRPr sz="1700">
                <a:solidFill>
                  <a:srgbClr val="FFFFFF"/>
                </a:solidFill>
              </a:defRPr>
            </a:lvl1pPr>
            <a:lvl2pPr>
              <a:spcBef>
                <a:spcPts val="400"/>
              </a:spcBef>
              <a:buFontTx/>
              <a:buNone/>
              <a:defRPr sz="1700">
                <a:solidFill>
                  <a:srgbClr val="FFFFFF"/>
                </a:solidFill>
              </a:defRPr>
            </a:lvl2pPr>
            <a:lvl3pPr>
              <a:spcBef>
                <a:spcPts val="400"/>
              </a:spcBef>
              <a:buFontTx/>
              <a:buNone/>
              <a:defRPr sz="1700">
                <a:solidFill>
                  <a:srgbClr val="FFFFFF"/>
                </a:solidFill>
              </a:defRPr>
            </a:lvl3pPr>
            <a:lvl4pPr>
              <a:spcBef>
                <a:spcPts val="400"/>
              </a:spcBef>
              <a:buFontTx/>
              <a:buNone/>
              <a:defRPr sz="1700">
                <a:solidFill>
                  <a:srgbClr val="FFFFFF"/>
                </a:solidFill>
              </a:defRPr>
            </a:lvl4pPr>
            <a:lvl5pPr>
              <a:spcBef>
                <a:spcPts val="400"/>
              </a:spcBef>
              <a:buFontTx/>
              <a:buNone/>
              <a:defRPr sz="1700">
                <a:solidFill>
                  <a:srgbClr val="FFFFFF"/>
                </a:solidFill>
              </a:defRPr>
            </a:lvl5p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level5</a:t>
            </a:r>
            <a:endParaRPr lang="en-US" dirty="0"/>
          </a:p>
        </p:txBody>
      </p:sp>
      <p:sp>
        <p:nvSpPr>
          <p:cNvPr id="9" name="Picture Placeholder 8"/>
          <p:cNvSpPr>
            <a:spLocks noGrp="1"/>
          </p:cNvSpPr>
          <p:nvPr>
            <p:ph type="pic" sz="quarter" idx="14"/>
          </p:nvPr>
        </p:nvSpPr>
        <p:spPr>
          <a:xfrm>
            <a:off x="288000" y="2243138"/>
            <a:ext cx="4068000" cy="4159222"/>
          </a:xfrm>
        </p:spPr>
        <p:txBody>
          <a:bodyPr/>
          <a:lstStyle>
            <a:lvl1pPr marL="266700" marR="0" indent="-266700" algn="l" defTabSz="457200" rtl="0" eaLnBrk="1" fontAlgn="auto" latinLnBrk="0" hangingPunct="1">
              <a:lnSpc>
                <a:spcPct val="100000"/>
              </a:lnSpc>
              <a:spcBef>
                <a:spcPct val="20000"/>
              </a:spcBef>
              <a:spcAft>
                <a:spcPts val="0"/>
              </a:spcAft>
              <a:buClrTx/>
              <a:buSzTx/>
              <a:buFont typeface="Arial"/>
              <a:buNone/>
              <a:tabLst/>
              <a:defRPr/>
            </a:lvl1pPr>
          </a:lstStyle>
          <a:p>
            <a:r>
              <a:rPr lang="en-US" dirty="0" smtClean="0"/>
              <a:t>Click icon to add picture</a:t>
            </a:r>
          </a:p>
          <a:p>
            <a:endParaRPr 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rgbClr val="747679"/>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FFFFFF"/>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rgbClr val="0082C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FFFFFF"/>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rgbClr val="9C132E"/>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FFFFFF"/>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rgbClr val="5D4B0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FFFFFF"/>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rgbClr val="898A1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FFFFFF"/>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ivider 6">
    <p:bg>
      <p:bgPr>
        <a:solidFill>
          <a:srgbClr val="4B324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FFFFFF"/>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formal Cover 3">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0082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ivider 7">
    <p:bg>
      <p:bgPr>
        <a:solidFill>
          <a:srgbClr val="BD782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FFFFFF"/>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ivider 8">
    <p:bg>
      <p:bgPr>
        <a:solidFill>
          <a:srgbClr val="E7B51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002147"/>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vider 9">
    <p:bg>
      <p:bgPr>
        <a:solidFill>
          <a:srgbClr val="4A191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FFFFFF"/>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ivider 10">
    <p:bg>
      <p:bgPr>
        <a:solidFill>
          <a:srgbClr val="E8D3A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002147"/>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ivider 11">
    <p:bg>
      <p:bgPr>
        <a:solidFill>
          <a:srgbClr val="DC91AE"/>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002147"/>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FFFFFF"/>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ivider 12">
    <p:bg>
      <p:bgPr>
        <a:solidFill>
          <a:srgbClr val="717EBD"/>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FFFFFF"/>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ivider 13">
    <p:bg>
      <p:bgPr>
        <a:solidFill>
          <a:srgbClr val="E7E7E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002147"/>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lour Referenc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smtClean="0"/>
              <a:t>Colour </a:t>
            </a:r>
            <a:r>
              <a:rPr lang="en-GB" dirty="0" err="1" smtClean="0"/>
              <a:t>Pallette</a:t>
            </a:r>
            <a:endParaRPr lang="en-US" dirty="0"/>
          </a:p>
        </p:txBody>
      </p:sp>
      <p:sp>
        <p:nvSpPr>
          <p:cNvPr id="5" name="Text Placeholder 22"/>
          <p:cNvSpPr>
            <a:spLocks noGrp="1"/>
          </p:cNvSpPr>
          <p:nvPr userDrawn="1">
            <p:ph type="body" sz="quarter" idx="12" hasCustomPrompt="1"/>
          </p:nvPr>
        </p:nvSpPr>
        <p:spPr>
          <a:xfrm>
            <a:off x="287338" y="1269657"/>
            <a:ext cx="1486532" cy="485775"/>
          </a:xfrm>
        </p:spPr>
        <p:txBody>
          <a:bodyPr/>
          <a:lstStyle>
            <a:lvl1pPr>
              <a:buNone/>
              <a:defRPr>
                <a:solidFill>
                  <a:srgbClr val="747679"/>
                </a:solidFill>
              </a:defRPr>
            </a:lvl1pPr>
          </a:lstStyle>
          <a:p>
            <a:r>
              <a:rPr lang="en-US" dirty="0" smtClean="0"/>
              <a:t>Primary</a:t>
            </a:r>
            <a:endParaRPr lang="en-US" dirty="0"/>
          </a:p>
        </p:txBody>
      </p:sp>
      <p:sp>
        <p:nvSpPr>
          <p:cNvPr id="6" name="Rectangle 5"/>
          <p:cNvSpPr/>
          <p:nvPr userDrawn="1"/>
        </p:nvSpPr>
        <p:spPr>
          <a:xfrm>
            <a:off x="3859685" y="5486400"/>
            <a:ext cx="1634067" cy="1154668"/>
          </a:xfrm>
          <a:prstGeom prst="rect">
            <a:avLst/>
          </a:prstGeom>
          <a:solidFill>
            <a:srgbClr val="898A17"/>
          </a:solidFill>
          <a:ln>
            <a:noFill/>
          </a:ln>
          <a:effectLst/>
        </p:spPr>
        <p:style>
          <a:lnRef idx="1">
            <a:schemeClr val="accent1"/>
          </a:lnRef>
          <a:fillRef idx="3">
            <a:schemeClr val="accent1"/>
          </a:fillRef>
          <a:effectRef idx="2">
            <a:schemeClr val="accent1"/>
          </a:effectRef>
          <a:fontRef idx="minor">
            <a:schemeClr val="lt1"/>
          </a:fontRef>
        </p:style>
        <p:txBody>
          <a:bodyPr lIns="504000" tIns="0" rIns="0" bIns="0" rtlCol="0" anchor="ctr" anchorCtr="0"/>
          <a:lstStyle/>
          <a:p>
            <a:r>
              <a:rPr lang="en-US" dirty="0" smtClean="0"/>
              <a:t>R: 137</a:t>
            </a:r>
          </a:p>
          <a:p>
            <a:r>
              <a:rPr lang="en-US" dirty="0" smtClean="0"/>
              <a:t>G: 138</a:t>
            </a:r>
          </a:p>
          <a:p>
            <a:r>
              <a:rPr lang="en-US" dirty="0" smtClean="0"/>
              <a:t>B: 23</a:t>
            </a:r>
            <a:endParaRPr lang="en-US" dirty="0"/>
          </a:p>
        </p:txBody>
      </p:sp>
      <p:sp>
        <p:nvSpPr>
          <p:cNvPr id="7" name="Rectangle 6"/>
          <p:cNvSpPr/>
          <p:nvPr userDrawn="1"/>
        </p:nvSpPr>
        <p:spPr>
          <a:xfrm>
            <a:off x="3859685" y="3182679"/>
            <a:ext cx="1634067" cy="1058333"/>
          </a:xfrm>
          <a:prstGeom prst="rect">
            <a:avLst/>
          </a:prstGeom>
          <a:solidFill>
            <a:srgbClr val="9C132E"/>
          </a:solidFill>
          <a:ln>
            <a:noFill/>
          </a:ln>
          <a:effectLst/>
        </p:spPr>
        <p:style>
          <a:lnRef idx="1">
            <a:schemeClr val="accent1"/>
          </a:lnRef>
          <a:fillRef idx="3">
            <a:schemeClr val="accent1"/>
          </a:fillRef>
          <a:effectRef idx="2">
            <a:schemeClr val="accent1"/>
          </a:effectRef>
          <a:fontRef idx="minor">
            <a:schemeClr val="lt1"/>
          </a:fontRef>
        </p:style>
        <p:txBody>
          <a:bodyPr lIns="504000" rIns="0" bIns="0" rtlCol="0" anchor="ctr"/>
          <a:lstStyle/>
          <a:p>
            <a:r>
              <a:rPr lang="en-US" dirty="0" smtClean="0"/>
              <a:t>R: 156</a:t>
            </a:r>
          </a:p>
          <a:p>
            <a:r>
              <a:rPr lang="en-US" dirty="0" smtClean="0"/>
              <a:t>G: 19</a:t>
            </a:r>
          </a:p>
          <a:p>
            <a:r>
              <a:rPr lang="en-US" dirty="0" smtClean="0"/>
              <a:t>B: 46</a:t>
            </a:r>
            <a:endParaRPr lang="en-US" dirty="0"/>
          </a:p>
        </p:txBody>
      </p:sp>
      <p:sp>
        <p:nvSpPr>
          <p:cNvPr id="8" name="Rectangle 7"/>
          <p:cNvSpPr/>
          <p:nvPr userDrawn="1"/>
        </p:nvSpPr>
        <p:spPr>
          <a:xfrm>
            <a:off x="3859685" y="4291412"/>
            <a:ext cx="1634067" cy="1154668"/>
          </a:xfrm>
          <a:prstGeom prst="rect">
            <a:avLst/>
          </a:prstGeom>
          <a:solidFill>
            <a:srgbClr val="5D4B0A"/>
          </a:solidFill>
          <a:ln>
            <a:noFill/>
          </a:ln>
          <a:effectLst/>
        </p:spPr>
        <p:style>
          <a:lnRef idx="1">
            <a:schemeClr val="accent1"/>
          </a:lnRef>
          <a:fillRef idx="3">
            <a:schemeClr val="accent1"/>
          </a:fillRef>
          <a:effectRef idx="2">
            <a:schemeClr val="accent1"/>
          </a:effectRef>
          <a:fontRef idx="minor">
            <a:schemeClr val="lt1"/>
          </a:fontRef>
        </p:style>
        <p:txBody>
          <a:bodyPr lIns="504000" rIns="0" bIns="0" rtlCol="0" anchor="ctr"/>
          <a:lstStyle/>
          <a:p>
            <a:r>
              <a:rPr lang="en-US" dirty="0" smtClean="0"/>
              <a:t>R: 93</a:t>
            </a:r>
          </a:p>
          <a:p>
            <a:r>
              <a:rPr lang="en-US" dirty="0" smtClean="0"/>
              <a:t>G: 75</a:t>
            </a:r>
          </a:p>
          <a:p>
            <a:r>
              <a:rPr lang="en-US" dirty="0" smtClean="0"/>
              <a:t>B: 10</a:t>
            </a:r>
            <a:endParaRPr lang="en-US" dirty="0"/>
          </a:p>
        </p:txBody>
      </p:sp>
      <p:sp>
        <p:nvSpPr>
          <p:cNvPr id="9" name="Rectangle 8"/>
          <p:cNvSpPr/>
          <p:nvPr userDrawn="1"/>
        </p:nvSpPr>
        <p:spPr>
          <a:xfrm>
            <a:off x="7234146" y="4291605"/>
            <a:ext cx="1634067" cy="1154668"/>
          </a:xfrm>
          <a:prstGeom prst="rect">
            <a:avLst/>
          </a:prstGeom>
          <a:solidFill>
            <a:srgbClr val="717EBD"/>
          </a:solidFill>
          <a:ln>
            <a:noFill/>
          </a:ln>
          <a:effectLst/>
        </p:spPr>
        <p:style>
          <a:lnRef idx="1">
            <a:schemeClr val="accent1"/>
          </a:lnRef>
          <a:fillRef idx="3">
            <a:schemeClr val="accent1"/>
          </a:fillRef>
          <a:effectRef idx="2">
            <a:schemeClr val="accent1"/>
          </a:effectRef>
          <a:fontRef idx="minor">
            <a:schemeClr val="lt1"/>
          </a:fontRef>
        </p:style>
        <p:txBody>
          <a:bodyPr lIns="504000" bIns="0" rtlCol="0" anchor="ctr"/>
          <a:lstStyle/>
          <a:p>
            <a:r>
              <a:rPr lang="en-US" dirty="0" smtClean="0"/>
              <a:t>R: 113</a:t>
            </a:r>
          </a:p>
          <a:p>
            <a:r>
              <a:rPr lang="en-US" dirty="0" smtClean="0"/>
              <a:t>G: 126</a:t>
            </a:r>
          </a:p>
          <a:p>
            <a:r>
              <a:rPr lang="en-US" dirty="0" smtClean="0"/>
              <a:t>B: 189</a:t>
            </a:r>
            <a:endParaRPr lang="en-US" dirty="0"/>
          </a:p>
        </p:txBody>
      </p:sp>
      <p:sp>
        <p:nvSpPr>
          <p:cNvPr id="10" name="Rectangle 9"/>
          <p:cNvSpPr/>
          <p:nvPr userDrawn="1"/>
        </p:nvSpPr>
        <p:spPr>
          <a:xfrm>
            <a:off x="304800" y="5486400"/>
            <a:ext cx="1634067" cy="1154668"/>
          </a:xfrm>
          <a:prstGeom prst="rect">
            <a:avLst/>
          </a:prstGeom>
          <a:solidFill>
            <a:srgbClr val="747679"/>
          </a:solidFill>
          <a:ln>
            <a:noFill/>
          </a:ln>
          <a:effectLst/>
        </p:spPr>
        <p:style>
          <a:lnRef idx="1">
            <a:schemeClr val="accent1"/>
          </a:lnRef>
          <a:fillRef idx="3">
            <a:schemeClr val="accent1"/>
          </a:fillRef>
          <a:effectRef idx="2">
            <a:schemeClr val="accent1"/>
          </a:effectRef>
          <a:fontRef idx="minor">
            <a:schemeClr val="lt1"/>
          </a:fontRef>
        </p:style>
        <p:txBody>
          <a:bodyPr lIns="504000" tIns="0" bIns="0" rtlCol="0" anchor="ctr"/>
          <a:lstStyle/>
          <a:p>
            <a:r>
              <a:rPr lang="en-US" dirty="0" smtClean="0"/>
              <a:t>R: 116</a:t>
            </a:r>
          </a:p>
          <a:p>
            <a:r>
              <a:rPr lang="en-US" dirty="0" smtClean="0"/>
              <a:t>G: 118</a:t>
            </a:r>
          </a:p>
          <a:p>
            <a:r>
              <a:rPr lang="en-US" dirty="0" smtClean="0"/>
              <a:t>B: 121</a:t>
            </a:r>
            <a:endParaRPr lang="en-US" dirty="0"/>
          </a:p>
        </p:txBody>
      </p:sp>
      <p:sp>
        <p:nvSpPr>
          <p:cNvPr id="11" name="Rectangle 10"/>
          <p:cNvSpPr/>
          <p:nvPr userDrawn="1"/>
        </p:nvSpPr>
        <p:spPr>
          <a:xfrm>
            <a:off x="5539590" y="5485184"/>
            <a:ext cx="1634067" cy="1154668"/>
          </a:xfrm>
          <a:prstGeom prst="rect">
            <a:avLst/>
          </a:prstGeom>
          <a:solidFill>
            <a:srgbClr val="4A1913"/>
          </a:solidFill>
          <a:ln>
            <a:noFill/>
          </a:ln>
          <a:effectLst/>
        </p:spPr>
        <p:style>
          <a:lnRef idx="1">
            <a:schemeClr val="accent1"/>
          </a:lnRef>
          <a:fillRef idx="3">
            <a:schemeClr val="accent1"/>
          </a:fillRef>
          <a:effectRef idx="2">
            <a:schemeClr val="accent1"/>
          </a:effectRef>
          <a:fontRef idx="minor">
            <a:schemeClr val="lt1"/>
          </a:fontRef>
        </p:style>
        <p:txBody>
          <a:bodyPr lIns="504000" bIns="0" rtlCol="0" anchor="ctr"/>
          <a:lstStyle/>
          <a:p>
            <a:r>
              <a:rPr lang="en-US" dirty="0" smtClean="0"/>
              <a:t>R: 74</a:t>
            </a:r>
          </a:p>
          <a:p>
            <a:r>
              <a:rPr lang="en-US" dirty="0" smtClean="0"/>
              <a:t>G: 25</a:t>
            </a:r>
          </a:p>
          <a:p>
            <a:r>
              <a:rPr lang="en-US" dirty="0" smtClean="0"/>
              <a:t>B: 19</a:t>
            </a:r>
            <a:endParaRPr lang="en-US" dirty="0"/>
          </a:p>
        </p:txBody>
      </p:sp>
      <p:sp>
        <p:nvSpPr>
          <p:cNvPr id="12" name="Rectangle 11"/>
          <p:cNvSpPr/>
          <p:nvPr userDrawn="1"/>
        </p:nvSpPr>
        <p:spPr>
          <a:xfrm>
            <a:off x="5544814" y="3190731"/>
            <a:ext cx="1634067" cy="1058333"/>
          </a:xfrm>
          <a:prstGeom prst="rect">
            <a:avLst/>
          </a:prstGeom>
          <a:solidFill>
            <a:srgbClr val="BD7824"/>
          </a:solidFill>
          <a:ln>
            <a:noFill/>
          </a:ln>
          <a:effectLst/>
        </p:spPr>
        <p:style>
          <a:lnRef idx="1">
            <a:schemeClr val="accent1"/>
          </a:lnRef>
          <a:fillRef idx="3">
            <a:schemeClr val="accent1"/>
          </a:fillRef>
          <a:effectRef idx="2">
            <a:schemeClr val="accent1"/>
          </a:effectRef>
          <a:fontRef idx="minor">
            <a:schemeClr val="lt1"/>
          </a:fontRef>
        </p:style>
        <p:txBody>
          <a:bodyPr lIns="504000" bIns="0" rtlCol="0" anchor="ctr"/>
          <a:lstStyle/>
          <a:p>
            <a:r>
              <a:rPr lang="en-US" dirty="0" smtClean="0"/>
              <a:t>R: 189</a:t>
            </a:r>
          </a:p>
          <a:p>
            <a:r>
              <a:rPr lang="en-US" dirty="0" smtClean="0"/>
              <a:t>G: 120</a:t>
            </a:r>
          </a:p>
          <a:p>
            <a:r>
              <a:rPr lang="en-US" dirty="0" smtClean="0"/>
              <a:t>B: 36</a:t>
            </a:r>
            <a:endParaRPr lang="en-US" dirty="0"/>
          </a:p>
        </p:txBody>
      </p:sp>
      <p:sp>
        <p:nvSpPr>
          <p:cNvPr id="13" name="Rectangle 12"/>
          <p:cNvSpPr/>
          <p:nvPr userDrawn="1"/>
        </p:nvSpPr>
        <p:spPr>
          <a:xfrm>
            <a:off x="5544444" y="4291612"/>
            <a:ext cx="1634067" cy="1154668"/>
          </a:xfrm>
          <a:prstGeom prst="rect">
            <a:avLst/>
          </a:prstGeom>
          <a:solidFill>
            <a:srgbClr val="E7B513"/>
          </a:solidFill>
          <a:ln>
            <a:noFill/>
          </a:ln>
          <a:effectLst/>
        </p:spPr>
        <p:style>
          <a:lnRef idx="1">
            <a:schemeClr val="accent1"/>
          </a:lnRef>
          <a:fillRef idx="3">
            <a:schemeClr val="accent1"/>
          </a:fillRef>
          <a:effectRef idx="2">
            <a:schemeClr val="accent1"/>
          </a:effectRef>
          <a:fontRef idx="minor">
            <a:schemeClr val="lt1"/>
          </a:fontRef>
        </p:style>
        <p:txBody>
          <a:bodyPr lIns="504000" bIns="0" rtlCol="0" anchor="ctr"/>
          <a:lstStyle/>
          <a:p>
            <a:r>
              <a:rPr lang="en-US" dirty="0" smtClean="0"/>
              <a:t>R: 231</a:t>
            </a:r>
          </a:p>
          <a:p>
            <a:r>
              <a:rPr lang="en-US" dirty="0" smtClean="0"/>
              <a:t>G: 181</a:t>
            </a:r>
          </a:p>
          <a:p>
            <a:r>
              <a:rPr lang="en-US" dirty="0" smtClean="0"/>
              <a:t>B: 19</a:t>
            </a:r>
            <a:endParaRPr lang="en-US" dirty="0"/>
          </a:p>
        </p:txBody>
      </p:sp>
      <p:sp>
        <p:nvSpPr>
          <p:cNvPr id="14" name="Rectangle 13"/>
          <p:cNvSpPr/>
          <p:nvPr userDrawn="1"/>
        </p:nvSpPr>
        <p:spPr>
          <a:xfrm>
            <a:off x="7239370" y="1924631"/>
            <a:ext cx="1634067" cy="1224980"/>
          </a:xfrm>
          <a:prstGeom prst="rect">
            <a:avLst/>
          </a:prstGeom>
          <a:solidFill>
            <a:srgbClr val="E8D3A5"/>
          </a:solidFill>
          <a:ln>
            <a:noFill/>
          </a:ln>
          <a:effectLst/>
        </p:spPr>
        <p:style>
          <a:lnRef idx="1">
            <a:schemeClr val="accent1"/>
          </a:lnRef>
          <a:fillRef idx="3">
            <a:schemeClr val="accent1"/>
          </a:fillRef>
          <a:effectRef idx="2">
            <a:schemeClr val="accent1"/>
          </a:effectRef>
          <a:fontRef idx="minor">
            <a:schemeClr val="lt1"/>
          </a:fontRef>
        </p:style>
        <p:txBody>
          <a:bodyPr lIns="504000" bIns="0" rtlCol="0" anchor="ctr"/>
          <a:lstStyle/>
          <a:p>
            <a:r>
              <a:rPr lang="en-US" dirty="0" smtClean="0"/>
              <a:t>R: 232</a:t>
            </a:r>
          </a:p>
          <a:p>
            <a:r>
              <a:rPr lang="en-US" dirty="0" smtClean="0"/>
              <a:t>G: 211</a:t>
            </a:r>
          </a:p>
          <a:p>
            <a:r>
              <a:rPr lang="en-US" dirty="0" smtClean="0"/>
              <a:t>B: 165</a:t>
            </a:r>
            <a:endParaRPr lang="en-US" dirty="0"/>
          </a:p>
        </p:txBody>
      </p:sp>
      <p:sp>
        <p:nvSpPr>
          <p:cNvPr id="15" name="Rectangle 14"/>
          <p:cNvSpPr/>
          <p:nvPr userDrawn="1"/>
        </p:nvSpPr>
        <p:spPr>
          <a:xfrm>
            <a:off x="7239370" y="3190732"/>
            <a:ext cx="1634067" cy="1058333"/>
          </a:xfrm>
          <a:prstGeom prst="rect">
            <a:avLst/>
          </a:prstGeom>
          <a:solidFill>
            <a:srgbClr val="DC91AE"/>
          </a:solidFill>
          <a:ln>
            <a:noFill/>
          </a:ln>
          <a:effectLst/>
        </p:spPr>
        <p:style>
          <a:lnRef idx="1">
            <a:schemeClr val="accent1"/>
          </a:lnRef>
          <a:fillRef idx="3">
            <a:schemeClr val="accent1"/>
          </a:fillRef>
          <a:effectRef idx="2">
            <a:schemeClr val="accent1"/>
          </a:effectRef>
          <a:fontRef idx="minor">
            <a:schemeClr val="lt1"/>
          </a:fontRef>
        </p:style>
        <p:txBody>
          <a:bodyPr lIns="504000" bIns="0" rtlCol="0" anchor="ctr"/>
          <a:lstStyle/>
          <a:p>
            <a:r>
              <a:rPr lang="en-US" dirty="0" smtClean="0"/>
              <a:t>R: 220</a:t>
            </a:r>
          </a:p>
          <a:p>
            <a:r>
              <a:rPr lang="en-US" dirty="0" smtClean="0"/>
              <a:t>G: 145</a:t>
            </a:r>
          </a:p>
          <a:p>
            <a:r>
              <a:rPr lang="en-US" dirty="0" smtClean="0"/>
              <a:t>B: 174</a:t>
            </a:r>
            <a:endParaRPr lang="en-US" dirty="0"/>
          </a:p>
        </p:txBody>
      </p:sp>
      <p:sp>
        <p:nvSpPr>
          <p:cNvPr id="16" name="Rectangle 15"/>
          <p:cNvSpPr/>
          <p:nvPr userDrawn="1"/>
        </p:nvSpPr>
        <p:spPr>
          <a:xfrm>
            <a:off x="304800" y="1920720"/>
            <a:ext cx="1634067" cy="1224980"/>
          </a:xfrm>
          <a:prstGeom prst="rect">
            <a:avLst/>
          </a:prstGeom>
          <a:solidFill>
            <a:srgbClr val="002147"/>
          </a:solidFill>
          <a:ln>
            <a:noFill/>
          </a:ln>
          <a:effectLst/>
        </p:spPr>
        <p:style>
          <a:lnRef idx="1">
            <a:schemeClr val="accent1"/>
          </a:lnRef>
          <a:fillRef idx="3">
            <a:schemeClr val="accent1"/>
          </a:fillRef>
          <a:effectRef idx="2">
            <a:schemeClr val="accent1"/>
          </a:effectRef>
          <a:fontRef idx="minor">
            <a:schemeClr val="lt1"/>
          </a:fontRef>
        </p:style>
        <p:txBody>
          <a:bodyPr lIns="504000" rIns="0" bIns="0" rtlCol="0" anchor="ctr"/>
          <a:lstStyle/>
          <a:p>
            <a:r>
              <a:rPr lang="en-US" dirty="0" smtClean="0"/>
              <a:t>R: 0</a:t>
            </a:r>
          </a:p>
          <a:p>
            <a:r>
              <a:rPr lang="en-US" dirty="0" smtClean="0"/>
              <a:t>G: 33</a:t>
            </a:r>
          </a:p>
          <a:p>
            <a:r>
              <a:rPr lang="en-US" dirty="0" smtClean="0"/>
              <a:t>B: 71</a:t>
            </a:r>
            <a:endParaRPr lang="en-US" dirty="0"/>
          </a:p>
        </p:txBody>
      </p:sp>
      <p:sp>
        <p:nvSpPr>
          <p:cNvPr id="17" name="Text Placeholder 22"/>
          <p:cNvSpPr>
            <a:spLocks noGrp="1"/>
          </p:cNvSpPr>
          <p:nvPr userDrawn="1">
            <p:ph type="body" sz="quarter" idx="13" hasCustomPrompt="1"/>
          </p:nvPr>
        </p:nvSpPr>
        <p:spPr>
          <a:xfrm>
            <a:off x="3865326" y="1269657"/>
            <a:ext cx="2887487" cy="485775"/>
          </a:xfrm>
        </p:spPr>
        <p:txBody>
          <a:bodyPr/>
          <a:lstStyle>
            <a:lvl1pPr>
              <a:buNone/>
              <a:defRPr>
                <a:solidFill>
                  <a:srgbClr val="747679"/>
                </a:solidFill>
              </a:defRPr>
            </a:lvl1pPr>
          </a:lstStyle>
          <a:p>
            <a:r>
              <a:rPr lang="en-US" dirty="0" smtClean="0"/>
              <a:t>Secondary</a:t>
            </a:r>
            <a:endParaRPr lang="en-US" dirty="0"/>
          </a:p>
        </p:txBody>
      </p:sp>
      <p:sp>
        <p:nvSpPr>
          <p:cNvPr id="18" name="Rectangle 17"/>
          <p:cNvSpPr/>
          <p:nvPr userDrawn="1"/>
        </p:nvSpPr>
        <p:spPr>
          <a:xfrm>
            <a:off x="304800" y="4289011"/>
            <a:ext cx="1634067" cy="1154668"/>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lIns="504000" tIns="0" rIns="0" bIns="0" rtlCol="0" anchor="ctr" anchorCtr="0"/>
          <a:lstStyle/>
          <a:p>
            <a:r>
              <a:rPr lang="en-US" dirty="0" smtClean="0"/>
              <a:t>R: 0</a:t>
            </a:r>
          </a:p>
          <a:p>
            <a:r>
              <a:rPr lang="en-US" dirty="0" smtClean="0"/>
              <a:t>G: 0</a:t>
            </a:r>
          </a:p>
          <a:p>
            <a:r>
              <a:rPr lang="en-US" dirty="0" smtClean="0"/>
              <a:t>B: 0</a:t>
            </a:r>
            <a:endParaRPr lang="en-US" dirty="0"/>
          </a:p>
        </p:txBody>
      </p:sp>
      <p:sp>
        <p:nvSpPr>
          <p:cNvPr id="19" name="Rectangle 18"/>
          <p:cNvSpPr/>
          <p:nvPr userDrawn="1"/>
        </p:nvSpPr>
        <p:spPr>
          <a:xfrm>
            <a:off x="3859685" y="1920720"/>
            <a:ext cx="1634067" cy="1224980"/>
          </a:xfrm>
          <a:prstGeom prst="rect">
            <a:avLst/>
          </a:prstGeom>
          <a:solidFill>
            <a:srgbClr val="0082C0"/>
          </a:solidFill>
          <a:ln>
            <a:noFill/>
          </a:ln>
          <a:effectLst/>
        </p:spPr>
        <p:style>
          <a:lnRef idx="1">
            <a:schemeClr val="accent1"/>
          </a:lnRef>
          <a:fillRef idx="3">
            <a:schemeClr val="accent1"/>
          </a:fillRef>
          <a:effectRef idx="2">
            <a:schemeClr val="accent1"/>
          </a:effectRef>
          <a:fontRef idx="minor">
            <a:schemeClr val="lt1"/>
          </a:fontRef>
        </p:style>
        <p:txBody>
          <a:bodyPr lIns="504000" rIns="0" bIns="0" rtlCol="0" anchor="ctr"/>
          <a:lstStyle/>
          <a:p>
            <a:r>
              <a:rPr lang="en-US" dirty="0" smtClean="0"/>
              <a:t>R: 0</a:t>
            </a:r>
          </a:p>
          <a:p>
            <a:r>
              <a:rPr lang="en-US" dirty="0" smtClean="0"/>
              <a:t>G: 130</a:t>
            </a:r>
          </a:p>
          <a:p>
            <a:r>
              <a:rPr lang="en-US" dirty="0" smtClean="0"/>
              <a:t>B: 192</a:t>
            </a:r>
            <a:endParaRPr lang="en-US" dirty="0"/>
          </a:p>
        </p:txBody>
      </p:sp>
      <p:sp>
        <p:nvSpPr>
          <p:cNvPr id="20" name="Rectangle 19"/>
          <p:cNvSpPr/>
          <p:nvPr userDrawn="1"/>
        </p:nvSpPr>
        <p:spPr>
          <a:xfrm>
            <a:off x="5544814" y="1924629"/>
            <a:ext cx="1634067" cy="1224980"/>
          </a:xfrm>
          <a:prstGeom prst="rect">
            <a:avLst/>
          </a:prstGeom>
          <a:solidFill>
            <a:srgbClr val="4B3242"/>
          </a:solidFill>
          <a:ln>
            <a:noFill/>
          </a:ln>
          <a:effectLst/>
        </p:spPr>
        <p:style>
          <a:lnRef idx="1">
            <a:schemeClr val="accent1"/>
          </a:lnRef>
          <a:fillRef idx="3">
            <a:schemeClr val="accent1"/>
          </a:fillRef>
          <a:effectRef idx="2">
            <a:schemeClr val="accent1"/>
          </a:effectRef>
          <a:fontRef idx="minor">
            <a:schemeClr val="lt1"/>
          </a:fontRef>
        </p:style>
        <p:txBody>
          <a:bodyPr lIns="504000" bIns="0" rtlCol="0" anchor="ctr"/>
          <a:lstStyle/>
          <a:p>
            <a:r>
              <a:rPr lang="en-US" dirty="0" smtClean="0"/>
              <a:t>R: 75</a:t>
            </a:r>
          </a:p>
          <a:p>
            <a:r>
              <a:rPr lang="en-US" dirty="0" smtClean="0"/>
              <a:t>G: 50</a:t>
            </a:r>
          </a:p>
          <a:p>
            <a:r>
              <a:rPr lang="en-US" dirty="0" smtClean="0"/>
              <a:t>B: 66</a:t>
            </a:r>
            <a:endParaRPr lang="en-US" dirty="0"/>
          </a:p>
        </p:txBody>
      </p:sp>
      <p:sp>
        <p:nvSpPr>
          <p:cNvPr id="23" name="Rectangle 22"/>
          <p:cNvSpPr/>
          <p:nvPr userDrawn="1"/>
        </p:nvSpPr>
        <p:spPr>
          <a:xfrm>
            <a:off x="7239000" y="5494706"/>
            <a:ext cx="1634067" cy="1154668"/>
          </a:xfrm>
          <a:prstGeom prst="rect">
            <a:avLst/>
          </a:pr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lIns="504000" rtlCol="0" anchor="ctr"/>
          <a:lstStyle/>
          <a:p>
            <a:r>
              <a:rPr lang="en-US" dirty="0" smtClean="0">
                <a:solidFill>
                  <a:schemeClr val="tx1"/>
                </a:solidFill>
              </a:rPr>
              <a:t>R: 231</a:t>
            </a:r>
          </a:p>
          <a:p>
            <a:r>
              <a:rPr lang="en-US" dirty="0" smtClean="0">
                <a:solidFill>
                  <a:schemeClr val="tx1"/>
                </a:solidFill>
              </a:rPr>
              <a:t>G: 231</a:t>
            </a:r>
          </a:p>
          <a:p>
            <a:r>
              <a:rPr lang="en-US" dirty="0" smtClean="0">
                <a:solidFill>
                  <a:schemeClr val="tx1"/>
                </a:solidFill>
              </a:rPr>
              <a:t>B: 231</a:t>
            </a:r>
            <a:endParaRPr lang="en-US" dirty="0">
              <a:solidFill>
                <a:schemeClr val="tx1"/>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245225"/>
            <a:ext cx="2133600" cy="476250"/>
          </a:xfrm>
          <a:prstGeom prst="rect">
            <a:avLst/>
          </a:prstGeom>
        </p:spPr>
        <p:txBody>
          <a:bodyPr/>
          <a:lstStyle>
            <a:lvl1pPr>
              <a:defRPr/>
            </a:lvl1pPr>
          </a:lstStyle>
          <a:p>
            <a:pPr defTabSz="457200"/>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r>
              <a:rPr lang="en-GB" smtClean="0">
                <a:solidFill>
                  <a:srgbClr val="000000"/>
                </a:solidFill>
              </a:rPr>
              <a:t>Discoverability and the Oxford Index / Robert Faber</a:t>
            </a:r>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408A2BF-FF92-463F-BED7-EDF79EB6B61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760124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5D76488-C3FD-4119-973E-DF58AD723E5A}" type="datetimeFigureOut">
              <a:rPr lang="en-GB" smtClean="0"/>
              <a:t>03/03/2016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EBCAE26-D536-4BAC-8216-8085D20664CA}" type="slidenum">
              <a:rPr lang="en-GB" smtClean="0"/>
              <a:t>‹#›</a:t>
            </a:fld>
            <a:endParaRPr lang="en-GB"/>
          </a:p>
        </p:txBody>
      </p:sp>
    </p:spTree>
    <p:extLst>
      <p:ext uri="{BB962C8B-B14F-4D97-AF65-F5344CB8AC3E}">
        <p14:creationId xmlns:p14="http://schemas.microsoft.com/office/powerpoint/2010/main" val="1192712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formal Cover 4">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9C1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General Text">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287338" y="1269657"/>
            <a:ext cx="6936756" cy="485775"/>
          </a:xfrm>
        </p:spPr>
        <p:txBody>
          <a:bodyPr tIns="0">
            <a:noAutofit/>
          </a:bodyPr>
          <a:lstStyle>
            <a:lvl1pPr marL="0" indent="0" algn="l">
              <a:spcBef>
                <a:spcPts val="0"/>
              </a:spcBef>
              <a:buFontTx/>
              <a:buNone/>
              <a:defRPr sz="3600" b="0" i="0" baseline="0">
                <a:solidFill>
                  <a:srgbClr val="002147"/>
                </a:solidFill>
                <a:latin typeface="+mj-lt"/>
              </a:defRPr>
            </a:lvl1pPr>
          </a:lstStyle>
          <a:p>
            <a:pPr lvl="0"/>
            <a:r>
              <a:rPr lang="en-US" dirty="0" smtClean="0"/>
              <a:t>Click to edit Master text styles</a:t>
            </a:r>
          </a:p>
        </p:txBody>
      </p:sp>
      <p:sp>
        <p:nvSpPr>
          <p:cNvPr id="9" name="Text Placeholder 8"/>
          <p:cNvSpPr>
            <a:spLocks noGrp="1"/>
          </p:cNvSpPr>
          <p:nvPr>
            <p:ph type="body" sz="quarter" idx="14"/>
          </p:nvPr>
        </p:nvSpPr>
        <p:spPr>
          <a:xfrm>
            <a:off x="293688" y="2110852"/>
            <a:ext cx="8566150" cy="4267723"/>
          </a:xfrm>
          <a:noFill/>
          <a:ln>
            <a:noFill/>
          </a:ln>
        </p:spPr>
        <p:txBody>
          <a:bodyPr/>
          <a:lstStyle>
            <a:lvl1pPr>
              <a:defRPr sz="2600" baseline="0">
                <a:solidFill>
                  <a:srgbClr val="777777"/>
                </a:solidFill>
              </a:defRPr>
            </a:lvl1pPr>
            <a:lvl2pPr>
              <a:defRPr baseline="0">
                <a:solidFill>
                  <a:srgbClr val="777777"/>
                </a:solidFill>
              </a:defRPr>
            </a:lvl2pPr>
            <a:lvl3pPr>
              <a:defRPr baseline="0">
                <a:solidFill>
                  <a:srgbClr val="777777"/>
                </a:solidFill>
              </a:defRPr>
            </a:lvl3pPr>
            <a:lvl4pPr>
              <a:defRPr baseline="0">
                <a:solidFill>
                  <a:srgbClr val="777777"/>
                </a:solidFill>
              </a:defRPr>
            </a:lvl4pPr>
            <a:lvl5pPr>
              <a:defRPr baseline="0">
                <a:solidFill>
                  <a:srgbClr val="777777"/>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5"/>
          <p:cNvSpPr>
            <a:spLocks noGrp="1"/>
          </p:cNvSpPr>
          <p:nvPr>
            <p:ph type="sldNum" sz="quarter" idx="15"/>
          </p:nvPr>
        </p:nvSpPr>
        <p:spPr/>
        <p:txBody>
          <a:bodyPr/>
          <a:lstStyle>
            <a:lvl1pPr>
              <a:defRPr/>
            </a:lvl1pPr>
          </a:lstStyle>
          <a:p>
            <a:pPr>
              <a:defRPr/>
            </a:pPr>
            <a:fld id="{0F1910A4-4ED5-4D79-9536-34EF5838D468}" type="slidenum">
              <a:rPr lang="en-US"/>
              <a:pPr>
                <a:defRPr/>
              </a:pPr>
              <a:t>‹#›</a:t>
            </a:fld>
            <a:endParaRPr lang="en-US" dirty="0"/>
          </a:p>
        </p:txBody>
      </p:sp>
    </p:spTree>
    <p:extLst>
      <p:ext uri="{BB962C8B-B14F-4D97-AF65-F5344CB8AC3E}">
        <p14:creationId xmlns:p14="http://schemas.microsoft.com/office/powerpoint/2010/main" val="9665217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DB66C4C-F3F4-4D7E-B7B0-AC9E08AEBAD0}" type="datetimeFigureOut">
              <a:rPr lang="en-GB" smtClean="0"/>
              <a:t>03/03/2016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B808BE8-7A5E-4DBD-A7E8-2D6319AA99A7}" type="slidenum">
              <a:rPr lang="en-GB" smtClean="0"/>
              <a:t>‹#›</a:t>
            </a:fld>
            <a:endParaRPr lang="en-GB"/>
          </a:p>
        </p:txBody>
      </p:sp>
    </p:spTree>
    <p:extLst>
      <p:ext uri="{BB962C8B-B14F-4D97-AF65-F5344CB8AC3E}">
        <p14:creationId xmlns:p14="http://schemas.microsoft.com/office/powerpoint/2010/main" val="511232335"/>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p>
            <a:r>
              <a:rPr lang="en-US" smtClean="0"/>
              <a:t>Presentation name </a:t>
            </a:r>
            <a:r>
              <a:rPr lang="en-US" b="0" smtClean="0">
                <a:solidFill>
                  <a:srgbClr val="747679"/>
                </a:solidFill>
              </a:rPr>
              <a:t>Presenter Name and Date</a:t>
            </a:r>
            <a:endParaRPr lang="en-US" b="0" dirty="0">
              <a:solidFill>
                <a:srgbClr val="747679"/>
              </a:solidFill>
            </a:endParaRPr>
          </a:p>
        </p:txBody>
      </p:sp>
      <p:sp>
        <p:nvSpPr>
          <p:cNvPr id="6" name="Slide Number Placeholder 5"/>
          <p:cNvSpPr>
            <a:spLocks noGrp="1"/>
          </p:cNvSpPr>
          <p:nvPr>
            <p:ph type="sldNum" sz="quarter" idx="11"/>
          </p:nvPr>
        </p:nvSpPr>
        <p:spPr/>
        <p:txBody>
          <a:bodyPr/>
          <a:lstStyle/>
          <a:p>
            <a:fld id="{01220978-8253-124C-B391-04AC4DA943D1}" type="slidenum">
              <a:rPr lang="en-US" smtClean="0"/>
              <a:pPr/>
              <a:t>‹#›</a:t>
            </a:fld>
            <a:endParaRPr lang="en-US" dirty="0"/>
          </a:p>
        </p:txBody>
      </p:sp>
    </p:spTree>
    <p:extLst>
      <p:ext uri="{BB962C8B-B14F-4D97-AF65-F5344CB8AC3E}">
        <p14:creationId xmlns:p14="http://schemas.microsoft.com/office/powerpoint/2010/main" val="2212193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formal Cover 5">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5D4B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formal Cover 6">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898A1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formal Cover 7">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4B32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formal Cover 8">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BD78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8000" y="0"/>
            <a:ext cx="6936094" cy="1269916"/>
          </a:xfrm>
          <a:prstGeom prst="rect">
            <a:avLst/>
          </a:prstGeom>
        </p:spPr>
        <p:txBody>
          <a:bodyPr vert="horz" lIns="0" tIns="45720" rIns="0" bIns="0" rtlCol="0" anchor="b" anchorCtr="0">
            <a:norm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288000" y="2116524"/>
            <a:ext cx="8572904" cy="3954427"/>
          </a:xfrm>
          <a:prstGeom prst="rect">
            <a:avLst/>
          </a:prstGeom>
        </p:spPr>
        <p:txBody>
          <a:bodyPr vert="horz" lIns="0" tIns="45720" rIns="0" bIns="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Footer Placeholder 4"/>
          <p:cNvSpPr>
            <a:spLocks noGrp="1"/>
          </p:cNvSpPr>
          <p:nvPr>
            <p:ph type="ftr" sz="quarter" idx="3"/>
          </p:nvPr>
        </p:nvSpPr>
        <p:spPr>
          <a:xfrm>
            <a:off x="631099" y="6402360"/>
            <a:ext cx="8136937" cy="365125"/>
          </a:xfrm>
          <a:prstGeom prst="rect">
            <a:avLst/>
          </a:prstGeom>
        </p:spPr>
        <p:txBody>
          <a:bodyPr vert="horz" lIns="0" tIns="0" rIns="0" bIns="0" rtlCol="0" anchor="ctr"/>
          <a:lstStyle>
            <a:lvl1pPr algn="l">
              <a:defRPr sz="1100" b="1">
                <a:solidFill>
                  <a:srgbClr val="002147"/>
                </a:solidFill>
              </a:defRPr>
            </a:lvl1pPr>
          </a:lstStyle>
          <a:p>
            <a:r>
              <a:rPr lang="en-US" dirty="0" smtClean="0"/>
              <a:t>Presentation name </a:t>
            </a:r>
            <a:r>
              <a:rPr lang="en-US" b="0" dirty="0" smtClean="0">
                <a:solidFill>
                  <a:srgbClr val="747679"/>
                </a:solidFill>
              </a:rPr>
              <a:t>Presenter Name and Date</a:t>
            </a:r>
            <a:endParaRPr lang="en-US" b="0" dirty="0">
              <a:solidFill>
                <a:srgbClr val="747679"/>
              </a:solidFill>
            </a:endParaRPr>
          </a:p>
        </p:txBody>
      </p:sp>
      <p:sp>
        <p:nvSpPr>
          <p:cNvPr id="6" name="Slide Number Placeholder 5"/>
          <p:cNvSpPr>
            <a:spLocks noGrp="1"/>
          </p:cNvSpPr>
          <p:nvPr>
            <p:ph type="sldNum" sz="quarter" idx="4"/>
          </p:nvPr>
        </p:nvSpPr>
        <p:spPr>
          <a:xfrm>
            <a:off x="288000" y="6391598"/>
            <a:ext cx="343099" cy="360000"/>
          </a:xfrm>
          <a:prstGeom prst="rect">
            <a:avLst/>
          </a:prstGeom>
        </p:spPr>
        <p:txBody>
          <a:bodyPr vert="horz" lIns="0" tIns="45720" rIns="0" bIns="0" rtlCol="0" anchor="ctr" anchorCtr="0"/>
          <a:lstStyle>
            <a:lvl1pPr algn="l">
              <a:defRPr sz="1100" b="0">
                <a:solidFill>
                  <a:schemeClr val="tx1">
                    <a:tint val="75000"/>
                  </a:schemeClr>
                </a:solidFill>
              </a:defRPr>
            </a:lvl1pPr>
          </a:lstStyle>
          <a:p>
            <a:fld id="{01220978-8253-124C-B391-04AC4DA943D1}" type="slidenum">
              <a:rPr lang="en-US" smtClean="0"/>
              <a:pPr/>
              <a:t>‹#›</a:t>
            </a:fld>
            <a:endParaRPr lang="en-US" dirty="0"/>
          </a:p>
        </p:txBody>
      </p:sp>
      <p:cxnSp>
        <p:nvCxnSpPr>
          <p:cNvPr id="9" name="Straight Connector 8"/>
          <p:cNvCxnSpPr/>
          <p:nvPr/>
        </p:nvCxnSpPr>
        <p:spPr>
          <a:xfrm>
            <a:off x="288000" y="1917767"/>
            <a:ext cx="8568937"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0" name="Picture 9" descr="8010_Powerpoint_Page.jpg"/>
          <p:cNvPicPr>
            <a:picLocks noChangeAspect="1"/>
          </p:cNvPicPr>
          <p:nvPr userDrawn="1"/>
        </p:nvPicPr>
        <p:blipFill>
          <a:blip r:embed="rId54"/>
          <a:srcRect t="822" b="77175"/>
          <a:stretch>
            <a:fillRect/>
          </a:stretch>
        </p:blipFill>
        <p:spPr>
          <a:xfrm>
            <a:off x="7281104" y="0"/>
            <a:ext cx="1585696" cy="1589088"/>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83"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15" r:id="rId14"/>
    <p:sldLayoutId id="2147483716" r:id="rId15"/>
    <p:sldLayoutId id="214748366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713" r:id="rId26"/>
    <p:sldLayoutId id="2147483714" r:id="rId27"/>
    <p:sldLayoutId id="2147483717" r:id="rId28"/>
    <p:sldLayoutId id="2147483650" r:id="rId29"/>
    <p:sldLayoutId id="2147483718" r:id="rId30"/>
    <p:sldLayoutId id="2147483665" r:id="rId31"/>
    <p:sldLayoutId id="2147483677" r:id="rId32"/>
    <p:sldLayoutId id="2147483678" r:id="rId33"/>
    <p:sldLayoutId id="2147483667" r:id="rId34"/>
    <p:sldLayoutId id="2147483669" r:id="rId35"/>
    <p:sldLayoutId id="2147483671" r:id="rId36"/>
    <p:sldLayoutId id="2147483673" r:id="rId37"/>
    <p:sldLayoutId id="2147483675" r:id="rId38"/>
    <p:sldLayoutId id="2147483684" r:id="rId39"/>
    <p:sldLayoutId id="2147483686" r:id="rId40"/>
    <p:sldLayoutId id="2147483687" r:id="rId41"/>
    <p:sldLayoutId id="2147483688" r:id="rId42"/>
    <p:sldLayoutId id="2147483689" r:id="rId43"/>
    <p:sldLayoutId id="2147483690" r:id="rId44"/>
    <p:sldLayoutId id="2147483691" r:id="rId45"/>
    <p:sldLayoutId id="2147483692" r:id="rId46"/>
    <p:sldLayoutId id="2147483685" r:id="rId47"/>
    <p:sldLayoutId id="2147483719" r:id="rId48"/>
    <p:sldLayoutId id="2147483720" r:id="rId49"/>
    <p:sldLayoutId id="2147483721" r:id="rId50"/>
    <p:sldLayoutId id="2147483723" r:id="rId51"/>
    <p:sldLayoutId id="2147483727" r:id="rId52"/>
  </p:sldLayoutIdLst>
  <p:hf hdr="0" dt="0"/>
  <p:txStyles>
    <p:titleStyle>
      <a:lvl1pPr algn="l" defTabSz="457200" rtl="0" eaLnBrk="1" latinLnBrk="0" hangingPunct="1">
        <a:spcBef>
          <a:spcPct val="0"/>
        </a:spcBef>
        <a:buNone/>
        <a:defRPr sz="2600" b="1" kern="1200">
          <a:solidFill>
            <a:srgbClr val="002147"/>
          </a:solidFill>
          <a:latin typeface="+mj-lt"/>
          <a:ea typeface="+mj-ea"/>
          <a:cs typeface="+mj-cs"/>
        </a:defRPr>
      </a:lvl1pPr>
    </p:titleStyle>
    <p:bodyStyle>
      <a:lvl1pPr marL="266700" indent="-266700" algn="l" defTabSz="457200" rtl="0" eaLnBrk="1" latinLnBrk="0" hangingPunct="1">
        <a:spcBef>
          <a:spcPct val="20000"/>
        </a:spcBef>
        <a:buFont typeface="Arial"/>
        <a:buChar char="•"/>
        <a:defRPr sz="2400" kern="1200">
          <a:solidFill>
            <a:srgbClr val="000000"/>
          </a:solidFill>
          <a:latin typeface="+mn-lt"/>
          <a:ea typeface="+mn-ea"/>
          <a:cs typeface="+mn-cs"/>
        </a:defRPr>
      </a:lvl1pPr>
      <a:lvl2pPr marL="625475" indent="-358775" algn="l" defTabSz="457200" rtl="0" eaLnBrk="1" latinLnBrk="0" hangingPunct="1">
        <a:spcBef>
          <a:spcPct val="20000"/>
        </a:spcBef>
        <a:buFont typeface="Arial"/>
        <a:buChar char="–"/>
        <a:defRPr sz="2400" kern="1200">
          <a:solidFill>
            <a:srgbClr val="000000"/>
          </a:solidFill>
          <a:latin typeface="+mn-lt"/>
          <a:ea typeface="+mn-ea"/>
          <a:cs typeface="+mn-cs"/>
        </a:defRPr>
      </a:lvl2pPr>
      <a:lvl3pPr marL="892175" indent="-266700" algn="l" defTabSz="457200" rtl="0" eaLnBrk="1" latinLnBrk="0" hangingPunct="1">
        <a:spcBef>
          <a:spcPct val="20000"/>
        </a:spcBef>
        <a:buFont typeface="Arial"/>
        <a:buChar char="•"/>
        <a:defRPr sz="2000" kern="1200">
          <a:solidFill>
            <a:srgbClr val="000000"/>
          </a:solidFill>
          <a:latin typeface="+mn-lt"/>
          <a:ea typeface="+mn-ea"/>
          <a:cs typeface="+mn-cs"/>
        </a:defRPr>
      </a:lvl3pPr>
      <a:lvl4pPr marL="1168400" indent="-276225" algn="l" defTabSz="457200" rtl="0" eaLnBrk="1" latinLnBrk="0" hangingPunct="1">
        <a:spcBef>
          <a:spcPct val="20000"/>
        </a:spcBef>
        <a:buFont typeface="Arial"/>
        <a:buChar char="–"/>
        <a:defRPr sz="2000" kern="1200">
          <a:solidFill>
            <a:srgbClr val="000000"/>
          </a:solidFill>
          <a:latin typeface="+mn-lt"/>
          <a:ea typeface="+mn-ea"/>
          <a:cs typeface="+mn-cs"/>
        </a:defRPr>
      </a:lvl4pPr>
      <a:lvl5pPr marL="1343025" indent="-174625" algn="l" defTabSz="457200" rtl="0" eaLnBrk="1" latinLnBrk="0" hangingPunct="1">
        <a:spcBef>
          <a:spcPct val="20000"/>
        </a:spcBef>
        <a:buFont typeface="Arial"/>
        <a:buChar char="»"/>
        <a:defRPr sz="16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lastair.brock@oup.com" TargetMode="External"/><Relationship Id="rId7" Type="http://schemas.openxmlformats.org/officeDocument/2006/relationships/image" Target="http://www.konekbooks.ru/images/pic01-1.gif"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gif"/><Relationship Id="rId5" Type="http://schemas.openxmlformats.org/officeDocument/2006/relationships/hyperlink" Target="http://www.konekbooks.ru/index.html" TargetMode="Externa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0.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49.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jpeg"/><Relationship Id="rId12"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49.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4.jpeg"/><Relationship Id="rId3" Type="http://schemas.openxmlformats.org/officeDocument/2006/relationships/hyperlink" Target="http://www.oxfordhandbooks.com/" TargetMode="External"/><Relationship Id="rId7" Type="http://schemas.openxmlformats.org/officeDocument/2006/relationships/hyperlink" Target="http://oxfordindex.oup.com/" TargetMode="External"/><Relationship Id="rId12"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29.xml"/><Relationship Id="rId6" Type="http://schemas.openxmlformats.org/officeDocument/2006/relationships/image" Target="../media/image29.png"/><Relationship Id="rId11" Type="http://schemas.openxmlformats.org/officeDocument/2006/relationships/image" Target="../media/image32.jpeg"/><Relationship Id="rId5" Type="http://schemas.openxmlformats.org/officeDocument/2006/relationships/hyperlink" Target="http://www.oxfordreference.com/" TargetMode="External"/><Relationship Id="rId10" Type="http://schemas.openxmlformats.org/officeDocument/2006/relationships/image" Target="../media/image31.png"/><Relationship Id="rId4" Type="http://schemas.openxmlformats.org/officeDocument/2006/relationships/image" Target="../media/image28.png"/><Relationship Id="rId9" Type="http://schemas.openxmlformats.org/officeDocument/2006/relationships/hyperlink" Target="http://www.oxfordjournals.org/en/" TargetMode="External"/><Relationship Id="rId14" Type="http://schemas.openxmlformats.org/officeDocument/2006/relationships/image" Target="../media/image3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9.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50.xml"/></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49.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49.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49.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29.xml"/><Relationship Id="rId5" Type="http://schemas.openxmlformats.org/officeDocument/2006/relationships/image" Target="../media/image60.png"/><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1.xml"/><Relationship Id="rId1" Type="http://schemas.openxmlformats.org/officeDocument/2006/relationships/slideLayout" Target="../slideLayouts/slideLayout49.xml"/></Relationships>
</file>

<file path=ppt/slides/_rels/slide27.xml.rels><?xml version="1.0" encoding="UTF-8" standalone="yes"?>
<Relationships xmlns="http://schemas.openxmlformats.org/package/2006/relationships"><Relationship Id="rId8" Type="http://schemas.openxmlformats.org/officeDocument/2006/relationships/image" Target="../media/image68.jpeg"/><Relationship Id="rId13" Type="http://schemas.openxmlformats.org/officeDocument/2006/relationships/image" Target="../media/image73.jpeg"/><Relationship Id="rId3" Type="http://schemas.openxmlformats.org/officeDocument/2006/relationships/image" Target="../media/image63.jpeg"/><Relationship Id="rId7" Type="http://schemas.openxmlformats.org/officeDocument/2006/relationships/image" Target="../media/image67.jpeg"/><Relationship Id="rId12" Type="http://schemas.openxmlformats.org/officeDocument/2006/relationships/image" Target="../media/image72.jpeg"/><Relationship Id="rId2" Type="http://schemas.openxmlformats.org/officeDocument/2006/relationships/image" Target="../media/image62.jpeg"/><Relationship Id="rId1" Type="http://schemas.openxmlformats.org/officeDocument/2006/relationships/slideLayout" Target="../slideLayouts/slideLayout29.xml"/><Relationship Id="rId6" Type="http://schemas.openxmlformats.org/officeDocument/2006/relationships/image" Target="../media/image66.jpeg"/><Relationship Id="rId11" Type="http://schemas.openxmlformats.org/officeDocument/2006/relationships/image" Target="../media/image71.jpeg"/><Relationship Id="rId5" Type="http://schemas.openxmlformats.org/officeDocument/2006/relationships/image" Target="../media/image65.jpeg"/><Relationship Id="rId10" Type="http://schemas.openxmlformats.org/officeDocument/2006/relationships/image" Target="../media/image70.jpeg"/><Relationship Id="rId4" Type="http://schemas.openxmlformats.org/officeDocument/2006/relationships/image" Target="../media/image64.jpeg"/><Relationship Id="rId9" Type="http://schemas.openxmlformats.org/officeDocument/2006/relationships/image" Target="../media/image69.jpeg"/><Relationship Id="rId14" Type="http://schemas.openxmlformats.org/officeDocument/2006/relationships/image" Target="../media/image74.jpeg"/></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2.xml"/><Relationship Id="rId1" Type="http://schemas.openxmlformats.org/officeDocument/2006/relationships/slideLayout" Target="../slideLayouts/slideLayout29.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80.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8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1.xml"/></Relationships>
</file>

<file path=ppt/slides/_rels/slide3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8.xml"/><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9.xml"/><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0.xml"/><Relationship Id="rId1" Type="http://schemas.openxmlformats.org/officeDocument/2006/relationships/slideLayout" Target="../slideLayouts/slideLayout49.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0.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1.xml"/><Relationship Id="rId1" Type="http://schemas.openxmlformats.org/officeDocument/2006/relationships/slideLayout" Target="../slideLayouts/slideLayout2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2.xml"/><Relationship Id="rId1" Type="http://schemas.openxmlformats.org/officeDocument/2006/relationships/slideLayout" Target="../slideLayouts/slideLayout30.xml"/><Relationship Id="rId4" Type="http://schemas.openxmlformats.org/officeDocument/2006/relationships/image" Target="../media/image94.png"/></Relationships>
</file>

<file path=ppt/slides/_rels/slide42.xml.rels><?xml version="1.0" encoding="UTF-8" standalone="yes"?>
<Relationships xmlns="http://schemas.openxmlformats.org/package/2006/relationships"><Relationship Id="rId8" Type="http://schemas.openxmlformats.org/officeDocument/2006/relationships/image" Target="../media/image100.jpg"/><Relationship Id="rId3" Type="http://schemas.openxmlformats.org/officeDocument/2006/relationships/image" Target="../media/image95.png"/><Relationship Id="rId7" Type="http://schemas.openxmlformats.org/officeDocument/2006/relationships/image" Target="../media/image99.jpeg"/><Relationship Id="rId2" Type="http://schemas.openxmlformats.org/officeDocument/2006/relationships/notesSlide" Target="../notesSlides/notesSlide33.xml"/><Relationship Id="rId1" Type="http://schemas.openxmlformats.org/officeDocument/2006/relationships/slideLayout" Target="../slideLayouts/slideLayout30.xml"/><Relationship Id="rId6" Type="http://schemas.openxmlformats.org/officeDocument/2006/relationships/image" Target="../media/image98.jpg"/><Relationship Id="rId11" Type="http://schemas.openxmlformats.org/officeDocument/2006/relationships/image" Target="../media/image103.jpeg"/><Relationship Id="rId5" Type="http://schemas.openxmlformats.org/officeDocument/2006/relationships/image" Target="../media/image97.png"/><Relationship Id="rId10" Type="http://schemas.openxmlformats.org/officeDocument/2006/relationships/image" Target="../media/image102.jpg"/><Relationship Id="rId4" Type="http://schemas.openxmlformats.org/officeDocument/2006/relationships/image" Target="../media/image96.png"/><Relationship Id="rId9" Type="http://schemas.openxmlformats.org/officeDocument/2006/relationships/image" Target="../media/image101.jpeg"/></Relationships>
</file>

<file path=ppt/slides/_rels/slide4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48.xml"/><Relationship Id="rId4" Type="http://schemas.openxmlformats.org/officeDocument/2006/relationships/image" Target="../media/image106.png"/></Relationships>
</file>

<file path=ppt/slides/_rels/slide4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4.xml"/><Relationship Id="rId1" Type="http://schemas.openxmlformats.org/officeDocument/2006/relationships/slideLayout" Target="../slideLayouts/slideLayout48.xml"/></Relationships>
</file>

<file path=ppt/slides/_rels/slide4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8" Type="http://schemas.openxmlformats.org/officeDocument/2006/relationships/image" Target="../media/image111.gif"/><Relationship Id="rId3" Type="http://schemas.openxmlformats.org/officeDocument/2006/relationships/hyperlink" Target="http://blog.oxforddictionaries.com/" TargetMode="External"/><Relationship Id="rId7" Type="http://schemas.openxmlformats.org/officeDocument/2006/relationships/hyperlink" Target="http://www.oxfordlanguagedictionaries.com/" TargetMode="External"/><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110.gif"/><Relationship Id="rId5" Type="http://schemas.openxmlformats.org/officeDocument/2006/relationships/hyperlink" Target="http://www.oed.com/" TargetMode="External"/><Relationship Id="rId10" Type="http://schemas.openxmlformats.org/officeDocument/2006/relationships/image" Target="../media/image112.gif"/><Relationship Id="rId4" Type="http://schemas.openxmlformats.org/officeDocument/2006/relationships/image" Target="../media/image109.gif"/><Relationship Id="rId9" Type="http://schemas.openxmlformats.org/officeDocument/2006/relationships/hyperlink" Target="http://oxforddictionaries.com/page/about_world/about-"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6.xml"/><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52.xml"/></Relationships>
</file>

<file path=ppt/slides/_rels/slide4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7.xml"/><Relationship Id="rId1" Type="http://schemas.openxmlformats.org/officeDocument/2006/relationships/slideLayout" Target="../slideLayouts/slideLayout29.xml"/><Relationship Id="rId5" Type="http://schemas.openxmlformats.org/officeDocument/2006/relationships/image" Target="../media/image117.png"/><Relationship Id="rId4" Type="http://schemas.openxmlformats.org/officeDocument/2006/relationships/image" Target="../media/image116.pn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50.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5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1.xml"/></Relationships>
</file>

<file path=ppt/slides/_rels/slide5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9.xml"/><Relationship Id="rId1" Type="http://schemas.openxmlformats.org/officeDocument/2006/relationships/slideLayout" Target="../slideLayouts/slideLayout49.xml"/><Relationship Id="rId5" Type="http://schemas.openxmlformats.org/officeDocument/2006/relationships/image" Target="../media/image121.png"/><Relationship Id="rId4" Type="http://schemas.openxmlformats.org/officeDocument/2006/relationships/image" Target="../media/image120.png"/></Relationships>
</file>

<file path=ppt/slides/_rels/slide5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40.xml"/><Relationship Id="rId1" Type="http://schemas.openxmlformats.org/officeDocument/2006/relationships/slideLayout" Target="../slideLayouts/slideLayout29.xml"/><Relationship Id="rId4" Type="http://schemas.openxmlformats.org/officeDocument/2006/relationships/image" Target="../media/image123.png"/></Relationships>
</file>

<file path=ppt/slides/_rels/slide54.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48.xml"/></Relationships>
</file>

<file path=ppt/slides/_rels/slide55.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48.xml"/></Relationships>
</file>

<file path=ppt/slides/_rels/slide5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41.xml"/><Relationship Id="rId1" Type="http://schemas.openxmlformats.org/officeDocument/2006/relationships/slideLayout" Target="../slideLayouts/slideLayout51.xml"/></Relationships>
</file>

<file path=ppt/slides/_rels/slide5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2.xml"/><Relationship Id="rId1" Type="http://schemas.openxmlformats.org/officeDocument/2006/relationships/slideLayout" Target="../slideLayouts/slideLayout48.xml"/></Relationships>
</file>

<file path=ppt/slides/_rels/slide58.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notesSlide" Target="../notesSlides/notesSlide43.xml"/><Relationship Id="rId1" Type="http://schemas.openxmlformats.org/officeDocument/2006/relationships/slideLayout" Target="../slideLayouts/slideLayout48.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5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44.xml"/><Relationship Id="rId1" Type="http://schemas.openxmlformats.org/officeDocument/2006/relationships/slideLayout" Target="../slideLayouts/slideLayout29.xml"/><Relationship Id="rId4" Type="http://schemas.openxmlformats.org/officeDocument/2006/relationships/image" Target="../media/image135.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0.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4.jpeg"/><Relationship Id="rId3" Type="http://schemas.openxmlformats.org/officeDocument/2006/relationships/hyperlink" Target="http://www.oxfordhandbooks.com/" TargetMode="External"/><Relationship Id="rId7" Type="http://schemas.openxmlformats.org/officeDocument/2006/relationships/hyperlink" Target="http://oxfordindex.oup.com/" TargetMode="External"/><Relationship Id="rId12" Type="http://schemas.openxmlformats.org/officeDocument/2006/relationships/image" Target="../media/image33.jpeg"/><Relationship Id="rId2" Type="http://schemas.openxmlformats.org/officeDocument/2006/relationships/notesSlide" Target="../notesSlides/notesSlide45.xml"/><Relationship Id="rId1" Type="http://schemas.openxmlformats.org/officeDocument/2006/relationships/slideLayout" Target="../slideLayouts/slideLayout29.xml"/><Relationship Id="rId6" Type="http://schemas.openxmlformats.org/officeDocument/2006/relationships/image" Target="../media/image29.png"/><Relationship Id="rId11" Type="http://schemas.openxmlformats.org/officeDocument/2006/relationships/image" Target="../media/image32.jpeg"/><Relationship Id="rId5" Type="http://schemas.openxmlformats.org/officeDocument/2006/relationships/hyperlink" Target="http://www.oxfordreference.com/" TargetMode="External"/><Relationship Id="rId10" Type="http://schemas.openxmlformats.org/officeDocument/2006/relationships/image" Target="../media/image31.png"/><Relationship Id="rId4" Type="http://schemas.openxmlformats.org/officeDocument/2006/relationships/image" Target="../media/image28.png"/><Relationship Id="rId9" Type="http://schemas.openxmlformats.org/officeDocument/2006/relationships/hyperlink" Target="http://www.oxfordjournals.org/en/" TargetMode="External"/><Relationship Id="rId14" Type="http://schemas.openxmlformats.org/officeDocument/2006/relationships/image" Target="../media/image35.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1.xml"/></Relationships>
</file>

<file path=ppt/slides/_rels/slide62.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48.xml"/></Relationships>
</file>

<file path=ppt/slides/_rels/slide64.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48.xml"/></Relationships>
</file>

<file path=ppt/slides/_rels/slide65.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52.xml"/></Relationships>
</file>

<file path=ppt/slides/_rels/slide66.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47.xml"/><Relationship Id="rId1" Type="http://schemas.openxmlformats.org/officeDocument/2006/relationships/slideLayout" Target="../slideLayouts/slideLayout5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0.xml"/><Relationship Id="rId4" Type="http://schemas.openxmlformats.org/officeDocument/2006/relationships/hyperlink" Target="http://www.ox.ac.uk/admissions/graduate/fees-and-funding/graduate-scholarships/external-scholarships"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49.xml"/><Relationship Id="rId1" Type="http://schemas.openxmlformats.org/officeDocument/2006/relationships/slideLayout" Target="../slideLayouts/slideLayout4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9.xml"/></Relationships>
</file>

<file path=ppt/slides/_rels/slide7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51.xml"/><Relationship Id="rId1" Type="http://schemas.openxmlformats.org/officeDocument/2006/relationships/slideLayout" Target="../slideLayouts/slideLayout48.xml"/></Relationships>
</file>

<file path=ppt/slides/_rels/slide73.xml.rels><?xml version="1.0" encoding="UTF-8" standalone="yes"?>
<Relationships xmlns="http://schemas.openxmlformats.org/package/2006/relationships"><Relationship Id="rId3" Type="http://schemas.openxmlformats.org/officeDocument/2006/relationships/hyperlink" Target="https://www.epigeum.com/courses/research/research-skills-master/courses/" TargetMode="External"/><Relationship Id="rId2" Type="http://schemas.openxmlformats.org/officeDocument/2006/relationships/notesSlide" Target="../notesSlides/notesSlide52.xml"/><Relationship Id="rId1" Type="http://schemas.openxmlformats.org/officeDocument/2006/relationships/slideLayout" Target="../slideLayouts/slideLayout30.xml"/><Relationship Id="rId4" Type="http://schemas.openxmlformats.org/officeDocument/2006/relationships/image" Target="../media/image143.png"/></Relationships>
</file>

<file path=ppt/slides/_rels/slide7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53.xml"/><Relationship Id="rId1" Type="http://schemas.openxmlformats.org/officeDocument/2006/relationships/slideLayout" Target="../slideLayouts/slideLayout48.xml"/></Relationships>
</file>

<file path=ppt/slides/_rels/slide75.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54.xml"/><Relationship Id="rId1" Type="http://schemas.openxmlformats.org/officeDocument/2006/relationships/slideLayout" Target="../slideLayouts/slideLayout49.xml"/></Relationships>
</file>

<file path=ppt/slides/_rels/slide76.xml.rels><?xml version="1.0" encoding="UTF-8" standalone="yes"?>
<Relationships xmlns="http://schemas.openxmlformats.org/package/2006/relationships"><Relationship Id="rId8" Type="http://schemas.openxmlformats.org/officeDocument/2006/relationships/image" Target="http://www.konekbooks.ru/images/pic01-1.gif" TargetMode="External"/><Relationship Id="rId3" Type="http://schemas.openxmlformats.org/officeDocument/2006/relationships/image" Target="../media/image146.png"/><Relationship Id="rId7" Type="http://schemas.openxmlformats.org/officeDocument/2006/relationships/image" Target="../media/image4.gif"/><Relationship Id="rId2" Type="http://schemas.openxmlformats.org/officeDocument/2006/relationships/notesSlide" Target="../notesSlides/notesSlide55.xml"/><Relationship Id="rId1" Type="http://schemas.openxmlformats.org/officeDocument/2006/relationships/slideLayout" Target="../slideLayouts/slideLayout30.xml"/><Relationship Id="rId6" Type="http://schemas.openxmlformats.org/officeDocument/2006/relationships/hyperlink" Target="http://www.konekbooks.ru/index.html" TargetMode="External"/><Relationship Id="rId5" Type="http://schemas.openxmlformats.org/officeDocument/2006/relationships/hyperlink" Target="mailto:marcin.dembowski@oup.com" TargetMode="Externa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p:cNvSpPr>
            <a:spLocks noGrp="1"/>
          </p:cNvSpPr>
          <p:nvPr>
            <p:ph type="body" sz="quarter" idx="12"/>
          </p:nvPr>
        </p:nvSpPr>
        <p:spPr>
          <a:xfrm>
            <a:off x="280988" y="2945989"/>
            <a:ext cx="8572500" cy="853499"/>
          </a:xfrm>
        </p:spPr>
        <p:txBody>
          <a:bodyPr>
            <a:normAutofit/>
          </a:bodyPr>
          <a:lstStyle/>
          <a:p>
            <a:r>
              <a:rPr lang="en-GB" sz="2800" dirty="0"/>
              <a:t>Oxford University Press – possibilities for academic teachers and researchers</a:t>
            </a:r>
          </a:p>
        </p:txBody>
      </p:sp>
      <p:sp>
        <p:nvSpPr>
          <p:cNvPr id="16" name="Text Placeholder 15"/>
          <p:cNvSpPr>
            <a:spLocks noGrp="1"/>
          </p:cNvSpPr>
          <p:nvPr>
            <p:ph type="body" sz="quarter" idx="13"/>
          </p:nvPr>
        </p:nvSpPr>
        <p:spPr>
          <a:xfrm>
            <a:off x="280988" y="4364380"/>
            <a:ext cx="8572500" cy="336516"/>
          </a:xfrm>
        </p:spPr>
        <p:txBody>
          <a:bodyPr/>
          <a:lstStyle/>
          <a:p>
            <a:r>
              <a:rPr lang="en-US" dirty="0" smtClean="0"/>
              <a:t>Marcin Dembowski– </a:t>
            </a:r>
            <a:r>
              <a:rPr lang="en-US" dirty="0" smtClean="0">
                <a:hlinkClick r:id="rId3"/>
              </a:rPr>
              <a:t>marcin.dembowski@oup.com</a:t>
            </a:r>
            <a:endParaRPr lang="en-US" dirty="0" smtClean="0"/>
          </a:p>
          <a:p>
            <a:endParaRPr lang="en-US" dirty="0" smtClean="0"/>
          </a:p>
          <a:p>
            <a:endParaRPr lang="en-US" dirty="0"/>
          </a:p>
          <a:p>
            <a:endParaRPr lang="en-US" dirty="0"/>
          </a:p>
        </p:txBody>
      </p:sp>
      <p:sp>
        <p:nvSpPr>
          <p:cNvPr id="17" name="Text Placeholder 16"/>
          <p:cNvSpPr>
            <a:spLocks noGrp="1"/>
          </p:cNvSpPr>
          <p:nvPr>
            <p:ph type="body" sz="quarter" idx="14"/>
          </p:nvPr>
        </p:nvSpPr>
        <p:spPr>
          <a:xfrm>
            <a:off x="287338" y="4842785"/>
            <a:ext cx="8566150" cy="284792"/>
          </a:xfrm>
        </p:spPr>
        <p:txBody>
          <a:bodyPr/>
          <a:lstStyle/>
          <a:p>
            <a:r>
              <a:rPr lang="en-US" dirty="0" smtClean="0"/>
              <a:t>March</a:t>
            </a:r>
            <a:r>
              <a:rPr lang="en-US" dirty="0" smtClean="0"/>
              <a:t>  </a:t>
            </a:r>
            <a:r>
              <a:rPr lang="en-US" dirty="0" smtClean="0"/>
              <a:t>201</a:t>
            </a:r>
            <a:r>
              <a:rPr lang="pl-PL" dirty="0" smtClean="0"/>
              <a:t>6</a:t>
            </a:r>
            <a:endParaRPr lang="en-US" dirty="0" smtClean="0"/>
          </a:p>
          <a:p>
            <a:r>
              <a:rPr lang="pl-PL" dirty="0" smtClean="0"/>
              <a:t>Tomsk</a:t>
            </a:r>
            <a:endParaRPr lang="en-US" dirty="0" smtClean="0"/>
          </a:p>
          <a:p>
            <a:endParaRPr lang="en-US" dirty="0" smtClean="0"/>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988" y="4012432"/>
            <a:ext cx="2266950" cy="6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p:txBody>
          <a:bodyPr/>
          <a:lstStyle/>
          <a:p>
            <a:endParaRPr lang="en-GB" dirty="0"/>
          </a:p>
        </p:txBody>
      </p:sp>
      <p:pic>
        <p:nvPicPr>
          <p:cNvPr id="7" name="Рисунок 2" descr="http://www.konekbooks.ru/images/pic01-1.gif">
            <a:hlinkClick r:id="rId5"/>
          </p:cNvPr>
          <p:cNvPicPr/>
          <p:nvPr/>
        </p:nvPicPr>
        <p:blipFill>
          <a:blip r:embed="rId6" r:link="rId7" cstate="print"/>
          <a:srcRect/>
          <a:stretch>
            <a:fillRect/>
          </a:stretch>
        </p:blipFill>
        <p:spPr bwMode="auto">
          <a:xfrm>
            <a:off x="6219762" y="4706620"/>
            <a:ext cx="2524125" cy="1303020"/>
          </a:xfrm>
          <a:prstGeom prst="rect">
            <a:avLst/>
          </a:prstGeom>
          <a:noFill/>
          <a:ln w="9525">
            <a:noFill/>
            <a:miter lim="800000"/>
            <a:headEnd/>
            <a:tailEnd/>
          </a:ln>
        </p:spPr>
      </p:pic>
    </p:spTree>
    <p:extLst>
      <p:ext uri="{BB962C8B-B14F-4D97-AF65-F5344CB8AC3E}">
        <p14:creationId xmlns:p14="http://schemas.microsoft.com/office/powerpoint/2010/main" val="27124408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GB"/>
          </a:p>
        </p:txBody>
      </p:sp>
      <p:sp>
        <p:nvSpPr>
          <p:cNvPr id="3" name="Text Placeholder 2"/>
          <p:cNvSpPr>
            <a:spLocks noGrp="1"/>
          </p:cNvSpPr>
          <p:nvPr>
            <p:ph type="body" sz="quarter" idx="14"/>
          </p:nvPr>
        </p:nvSpPr>
        <p:spPr/>
        <p:txBody>
          <a:bodyPr/>
          <a:lstStyle/>
          <a:p>
            <a:pPr marL="0" indent="0" algn="ctr">
              <a:buNone/>
            </a:pPr>
            <a:endParaRPr lang="en-GB" dirty="0" smtClean="0"/>
          </a:p>
          <a:p>
            <a:pPr marL="0" indent="0" algn="ctr">
              <a:buNone/>
            </a:pPr>
            <a:endParaRPr lang="en-GB" dirty="0"/>
          </a:p>
          <a:p>
            <a:pPr marL="0" indent="0" algn="ctr">
              <a:buNone/>
            </a:pPr>
            <a:r>
              <a:rPr lang="en-GB" sz="6000" dirty="0" smtClean="0"/>
              <a:t>Oxford University Press</a:t>
            </a:r>
            <a:endParaRPr lang="en-GB" sz="6000" dirty="0"/>
          </a:p>
        </p:txBody>
      </p:sp>
      <p:sp>
        <p:nvSpPr>
          <p:cNvPr id="4" name="Slide Number Placeholder 3"/>
          <p:cNvSpPr>
            <a:spLocks noGrp="1"/>
          </p:cNvSpPr>
          <p:nvPr>
            <p:ph type="sldNum" sz="quarter" idx="15"/>
          </p:nvPr>
        </p:nvSpPr>
        <p:spPr/>
        <p:txBody>
          <a:bodyPr/>
          <a:lstStyle/>
          <a:p>
            <a:pPr>
              <a:defRPr/>
            </a:pPr>
            <a:fld id="{0F1910A4-4ED5-4D79-9536-34EF5838D468}" type="slidenum">
              <a:rPr lang="en-US" smtClean="0"/>
              <a:pPr>
                <a:defRPr/>
              </a:pPr>
              <a:t>10</a:t>
            </a:fld>
            <a:endParaRPr lang="en-US" dirty="0"/>
          </a:p>
        </p:txBody>
      </p:sp>
    </p:spTree>
    <p:extLst>
      <p:ext uri="{BB962C8B-B14F-4D97-AF65-F5344CB8AC3E}">
        <p14:creationId xmlns:p14="http://schemas.microsoft.com/office/powerpoint/2010/main" val="33294472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itle 2"/>
          <p:cNvSpPr>
            <a:spLocks noGrp="1"/>
          </p:cNvSpPr>
          <p:nvPr>
            <p:ph type="title"/>
          </p:nvPr>
        </p:nvSpPr>
        <p:spPr/>
        <p:txBody>
          <a:bodyPr/>
          <a:lstStyle/>
          <a:p>
            <a:pPr eaLnBrk="1" hangingPunct="1"/>
            <a:r>
              <a:rPr lang="en-GB" dirty="0" smtClean="0">
                <a:ea typeface="ＭＳ Ｐゴシック" pitchFamily="34" charset="-128"/>
              </a:rPr>
              <a:t>Oxford University Press (OUP)	</a:t>
            </a:r>
          </a:p>
        </p:txBody>
      </p:sp>
      <p:sp>
        <p:nvSpPr>
          <p:cNvPr id="196611" name="Slide Number Placeholder 4"/>
          <p:cNvSpPr>
            <a:spLocks noGrp="1"/>
          </p:cNvSpPr>
          <p:nvPr>
            <p:ph type="sldNum" sz="quarter" idx="4294967295"/>
          </p:nvPr>
        </p:nvSpPr>
        <p:spPr bwMode="auto">
          <a:xfrm>
            <a:off x="287338" y="6391275"/>
            <a:ext cx="344487" cy="3603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fld id="{C482E48B-2593-4AD1-979C-1C177F4937F5}" type="slidenum">
              <a:rPr lang="en-US" smtClean="0">
                <a:solidFill>
                  <a:srgbClr val="898C94"/>
                </a:solidFill>
                <a:ea typeface="ＭＳ Ｐゴシック" pitchFamily="34" charset="-128"/>
              </a:rPr>
              <a:pPr eaLnBrk="1" hangingPunct="1"/>
              <a:t>11</a:t>
            </a:fld>
            <a:endParaRPr lang="en-US" dirty="0" smtClean="0">
              <a:solidFill>
                <a:srgbClr val="898C94"/>
              </a:solidFill>
              <a:ea typeface="ＭＳ Ｐゴシック" pitchFamily="34" charset="-128"/>
            </a:endParaRPr>
          </a:p>
        </p:txBody>
      </p:sp>
      <p:sp>
        <p:nvSpPr>
          <p:cNvPr id="6" name="Text Placeholder 5"/>
          <p:cNvSpPr>
            <a:spLocks noGrp="1"/>
          </p:cNvSpPr>
          <p:nvPr>
            <p:ph type="body" sz="quarter" idx="12"/>
          </p:nvPr>
        </p:nvSpPr>
        <p:spPr>
          <a:xfrm>
            <a:off x="287338" y="1270000"/>
            <a:ext cx="6937375" cy="485775"/>
          </a:xfrm>
        </p:spPr>
        <p:txBody>
          <a:bodyPr/>
          <a:lstStyle/>
          <a:p>
            <a:pPr eaLnBrk="1" hangingPunct="1">
              <a:spcBef>
                <a:spcPct val="0"/>
              </a:spcBef>
              <a:defRPr/>
            </a:pPr>
            <a:r>
              <a:rPr lang="en-GB" dirty="0" smtClean="0"/>
              <a:t>Our mission</a:t>
            </a:r>
            <a:endParaRPr lang="en-GB" dirty="0"/>
          </a:p>
          <a:p>
            <a:pPr eaLnBrk="1" hangingPunct="1">
              <a:spcBef>
                <a:spcPct val="0"/>
              </a:spcBef>
              <a:defRPr/>
            </a:pPr>
            <a:endParaRPr lang="en-GB" dirty="0" smtClean="0"/>
          </a:p>
        </p:txBody>
      </p:sp>
      <p:sp>
        <p:nvSpPr>
          <p:cNvPr id="196613" name="TextBox 1"/>
          <p:cNvSpPr txBox="1">
            <a:spLocks noChangeArrowheads="1"/>
          </p:cNvSpPr>
          <p:nvPr/>
        </p:nvSpPr>
        <p:spPr bwMode="auto">
          <a:xfrm>
            <a:off x="3184525" y="6021388"/>
            <a:ext cx="1638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GB" dirty="0">
                <a:solidFill>
                  <a:srgbClr val="FFFFFF"/>
                </a:solidFill>
                <a:ea typeface="ＭＳ Ｐゴシック" pitchFamily="34" charset="-128"/>
              </a:rPr>
              <a:t>John Fell</a:t>
            </a:r>
          </a:p>
        </p:txBody>
      </p:sp>
      <p:sp>
        <p:nvSpPr>
          <p:cNvPr id="196614" name="Footer Placeholder 3"/>
          <p:cNvSpPr txBox="1">
            <a:spLocks noGrp="1"/>
          </p:cNvSpPr>
          <p:nvPr/>
        </p:nvSpPr>
        <p:spPr bwMode="auto">
          <a:xfrm>
            <a:off x="530225" y="6494463"/>
            <a:ext cx="8135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sz="1100" b="1" dirty="0">
                <a:solidFill>
                  <a:srgbClr val="002147"/>
                </a:solidFill>
                <a:ea typeface="ＭＳ Ｐゴシック" pitchFamily="34" charset="-128"/>
              </a:rPr>
              <a:t>Clarendon Presentation—Tim Barton (November 2011)</a:t>
            </a:r>
          </a:p>
        </p:txBody>
      </p:sp>
      <p:pic>
        <p:nvPicPr>
          <p:cNvPr id="196615" name="Picture 7" descr="Oxford University 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19300"/>
            <a:ext cx="9144000" cy="501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6" name="Rectangle 3"/>
          <p:cNvSpPr>
            <a:spLocks noGrp="1" noChangeArrowheads="1"/>
          </p:cNvSpPr>
          <p:nvPr>
            <p:ph type="body" sz="half" idx="4294967295"/>
          </p:nvPr>
        </p:nvSpPr>
        <p:spPr>
          <a:xfrm>
            <a:off x="142875" y="2059694"/>
            <a:ext cx="8856663" cy="1020762"/>
          </a:xfrm>
        </p:spPr>
        <p:txBody>
          <a:bodyPr>
            <a:normAutofit/>
          </a:bodyPr>
          <a:lstStyle/>
          <a:p>
            <a:pPr algn="ctr" eaLnBrk="1" hangingPunct="1">
              <a:buFont typeface="Wingdings" pitchFamily="2" charset="2"/>
              <a:buNone/>
            </a:pPr>
            <a:r>
              <a:rPr lang="en-GB" sz="2000" b="1" cap="small" dirty="0" smtClean="0">
                <a:solidFill>
                  <a:schemeClr val="bg1"/>
                </a:solidFill>
                <a:ea typeface="ＭＳ Ｐゴシック" pitchFamily="34" charset="-128"/>
              </a:rPr>
              <a:t>Oxford University Press is a department of the University of Oxford.  It furthers the University's objective of excellence in research, scholarship, and education  by publishing worldwide. </a:t>
            </a:r>
          </a:p>
          <a:p>
            <a:pPr eaLnBrk="1" hangingPunct="1">
              <a:buFont typeface="Wingdings" pitchFamily="2" charset="2"/>
              <a:buNone/>
            </a:pPr>
            <a:endParaRPr lang="en-GB" sz="1800" b="1" dirty="0" smtClean="0">
              <a:solidFill>
                <a:schemeClr val="bg1"/>
              </a:solidFill>
              <a:ea typeface="ＭＳ Ｐゴシック" pitchFamily="34" charset="-128"/>
            </a:endParaRPr>
          </a:p>
        </p:txBody>
      </p:sp>
    </p:spTree>
    <p:extLst>
      <p:ext uri="{BB962C8B-B14F-4D97-AF65-F5344CB8AC3E}">
        <p14:creationId xmlns:p14="http://schemas.microsoft.com/office/powerpoint/2010/main" val="27105465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87338" y="288757"/>
            <a:ext cx="6937375" cy="1270000"/>
          </a:xfrm>
        </p:spPr>
        <p:txBody>
          <a:bodyPr/>
          <a:lstStyle/>
          <a:p>
            <a:pPr eaLnBrk="1" hangingPunct="1"/>
            <a:r>
              <a:rPr lang="en-GB" sz="3600" dirty="0" smtClean="0">
                <a:latin typeface="Calibri" pitchFamily="34" charset="0"/>
              </a:rPr>
              <a:t>A Very Short Introduction</a:t>
            </a:r>
          </a:p>
        </p:txBody>
      </p:sp>
      <p:sp>
        <p:nvSpPr>
          <p:cNvPr id="5127" name="Rectangle 2"/>
          <p:cNvSpPr>
            <a:spLocks noChangeArrowheads="1"/>
          </p:cNvSpPr>
          <p:nvPr/>
        </p:nvSpPr>
        <p:spPr bwMode="auto">
          <a:xfrm>
            <a:off x="287338" y="2273970"/>
            <a:ext cx="7272337"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a:buFont typeface="Arial" pitchFamily="34" charset="0"/>
              <a:buChar char="•"/>
            </a:pPr>
            <a:r>
              <a:rPr lang="en-GB" sz="2000" dirty="0" smtClean="0">
                <a:solidFill>
                  <a:schemeClr val="tx2"/>
                </a:solidFill>
              </a:rPr>
              <a:t>Origins date back to 1478</a:t>
            </a:r>
            <a:endParaRPr lang="en-GB" sz="2000" dirty="0">
              <a:solidFill>
                <a:schemeClr val="tx2"/>
              </a:solidFill>
            </a:endParaRPr>
          </a:p>
          <a:p>
            <a:pPr marL="285750" indent="-285750">
              <a:buFont typeface="Arial" pitchFamily="34" charset="0"/>
              <a:buChar char="•"/>
            </a:pPr>
            <a:endParaRPr lang="en-GB" sz="2000" dirty="0">
              <a:solidFill>
                <a:schemeClr val="tx2"/>
              </a:solidFill>
            </a:endParaRPr>
          </a:p>
          <a:p>
            <a:pPr marL="285750" indent="-285750">
              <a:buFont typeface="Arial" pitchFamily="34" charset="0"/>
              <a:buChar char="•"/>
            </a:pPr>
            <a:r>
              <a:rPr lang="en-GB" sz="2000" dirty="0">
                <a:solidFill>
                  <a:schemeClr val="tx2"/>
                </a:solidFill>
              </a:rPr>
              <a:t>Largest university press </a:t>
            </a:r>
            <a:r>
              <a:rPr lang="en-GB" sz="2000" dirty="0" smtClean="0">
                <a:solidFill>
                  <a:schemeClr val="tx2"/>
                </a:solidFill>
              </a:rPr>
              <a:t> </a:t>
            </a:r>
          </a:p>
          <a:p>
            <a:pPr marL="285750" indent="-285750">
              <a:buFont typeface="Arial" pitchFamily="34" charset="0"/>
              <a:buChar char="•"/>
            </a:pPr>
            <a:endParaRPr lang="en-GB" sz="2000" dirty="0" smtClean="0">
              <a:solidFill>
                <a:schemeClr val="tx2"/>
              </a:solidFill>
            </a:endParaRPr>
          </a:p>
          <a:p>
            <a:pPr marL="285750" indent="-285750">
              <a:buFont typeface="Arial" pitchFamily="34" charset="0"/>
              <a:buChar char="•"/>
            </a:pPr>
            <a:r>
              <a:rPr lang="en-GB" sz="2000" dirty="0">
                <a:solidFill>
                  <a:schemeClr val="tx2"/>
                </a:solidFill>
              </a:rPr>
              <a:t>25</a:t>
            </a:r>
            <a:r>
              <a:rPr lang="en-GB" sz="2000" baseline="30000" dirty="0">
                <a:solidFill>
                  <a:schemeClr val="tx2"/>
                </a:solidFill>
              </a:rPr>
              <a:t>th</a:t>
            </a:r>
            <a:r>
              <a:rPr lang="en-GB" sz="2000" dirty="0">
                <a:solidFill>
                  <a:schemeClr val="tx2"/>
                </a:solidFill>
              </a:rPr>
              <a:t> largest publisher in the </a:t>
            </a:r>
            <a:r>
              <a:rPr lang="en-GB" sz="2000" dirty="0" smtClean="0">
                <a:solidFill>
                  <a:schemeClr val="tx2"/>
                </a:solidFill>
              </a:rPr>
              <a:t>world</a:t>
            </a:r>
            <a:endParaRPr lang="en-GB" sz="2000" dirty="0">
              <a:solidFill>
                <a:schemeClr val="tx2"/>
              </a:solidFill>
            </a:endParaRPr>
          </a:p>
          <a:p>
            <a:pPr marL="285750" indent="-285750">
              <a:buFont typeface="Arial" pitchFamily="34" charset="0"/>
              <a:buChar char="•"/>
            </a:pPr>
            <a:endParaRPr lang="en-GB" sz="2000" dirty="0">
              <a:solidFill>
                <a:schemeClr val="tx2"/>
              </a:solidFill>
            </a:endParaRPr>
          </a:p>
          <a:p>
            <a:pPr marL="285750" indent="-285750">
              <a:buFont typeface="Arial" pitchFamily="34" charset="0"/>
              <a:buChar char="•"/>
            </a:pPr>
            <a:r>
              <a:rPr lang="en-GB" sz="2000" dirty="0">
                <a:solidFill>
                  <a:schemeClr val="tx2"/>
                </a:solidFill>
              </a:rPr>
              <a:t>6,000 employees worldwide</a:t>
            </a:r>
          </a:p>
          <a:p>
            <a:pPr marL="285750" indent="-285750">
              <a:buFont typeface="Arial" pitchFamily="34" charset="0"/>
              <a:buChar char="•"/>
            </a:pPr>
            <a:endParaRPr lang="en-GB" sz="2000" dirty="0">
              <a:solidFill>
                <a:schemeClr val="tx2"/>
              </a:solidFill>
            </a:endParaRPr>
          </a:p>
          <a:p>
            <a:pPr marL="285750" indent="-285750">
              <a:buFont typeface="Arial" pitchFamily="34" charset="0"/>
              <a:buChar char="•"/>
            </a:pPr>
            <a:r>
              <a:rPr lang="en-GB" sz="2000" dirty="0" smtClean="0">
                <a:solidFill>
                  <a:schemeClr val="tx2"/>
                </a:solidFill>
              </a:rPr>
              <a:t>Over 5,000 titles per year, and 300 journals</a:t>
            </a:r>
            <a:endParaRPr lang="en-GB" sz="2000" dirty="0">
              <a:solidFill>
                <a:schemeClr val="tx2"/>
              </a:solidFill>
            </a:endParaRPr>
          </a:p>
          <a:p>
            <a:pPr marL="285750" indent="-285750">
              <a:buFont typeface="Arial" pitchFamily="34" charset="0"/>
              <a:buChar char="•"/>
            </a:pPr>
            <a:endParaRPr lang="en-GB" sz="2000" dirty="0">
              <a:solidFill>
                <a:schemeClr val="tx2"/>
              </a:solidFill>
            </a:endParaRPr>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4405" y="2126859"/>
            <a:ext cx="2140675" cy="2039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9158" y="4262890"/>
            <a:ext cx="2995895" cy="1995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61470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335651" y="288758"/>
            <a:ext cx="6937375" cy="1270000"/>
          </a:xfrm>
        </p:spPr>
        <p:txBody>
          <a:bodyPr/>
          <a:lstStyle/>
          <a:p>
            <a:pPr eaLnBrk="1" hangingPunct="1"/>
            <a:r>
              <a:rPr lang="en-GB" sz="3600" dirty="0" smtClean="0">
                <a:latin typeface="Calibri" pitchFamily="34" charset="0"/>
              </a:rPr>
              <a:t>Our publishing areas…</a:t>
            </a:r>
          </a:p>
        </p:txBody>
      </p:sp>
      <p:grpSp>
        <p:nvGrpSpPr>
          <p:cNvPr id="6" name="Group 5"/>
          <p:cNvGrpSpPr/>
          <p:nvPr/>
        </p:nvGrpSpPr>
        <p:grpSpPr>
          <a:xfrm>
            <a:off x="335651" y="3654639"/>
            <a:ext cx="8302625" cy="2524121"/>
            <a:chOff x="474663" y="2617792"/>
            <a:chExt cx="8302625" cy="2524121"/>
          </a:xfrm>
        </p:grpSpPr>
        <p:sp>
          <p:nvSpPr>
            <p:cNvPr id="7" name="Rectangle 6"/>
            <p:cNvSpPr/>
            <p:nvPr/>
          </p:nvSpPr>
          <p:spPr bwMode="auto">
            <a:xfrm>
              <a:off x="3348038" y="2881313"/>
              <a:ext cx="2590800" cy="2260600"/>
            </a:xfrm>
            <a:prstGeom prst="rect">
              <a:avLst/>
            </a:prstGeom>
            <a:solidFill>
              <a:schemeClr val="tx1">
                <a:lumMod val="75000"/>
                <a:lumOff val="25000"/>
              </a:schemeClr>
            </a:solidFill>
            <a:ln>
              <a:noFill/>
            </a:ln>
          </p:spPr>
          <p:style>
            <a:lnRef idx="3">
              <a:schemeClr val="lt1"/>
            </a:lnRef>
            <a:fillRef idx="1">
              <a:schemeClr val="dk1"/>
            </a:fillRef>
            <a:effectRef idx="1">
              <a:schemeClr val="dk1"/>
            </a:effectRef>
            <a:fontRef idx="minor">
              <a:schemeClr val="lt1"/>
            </a:fontRef>
          </p:style>
          <p:txBody>
            <a:bodyPr anchor="ctr"/>
            <a:lstStyle/>
            <a:p>
              <a:pPr algn="ctr">
                <a:defRPr/>
              </a:pPr>
              <a:r>
                <a:rPr lang="en-GB" b="1" dirty="0" smtClean="0"/>
                <a:t>English Language Training</a:t>
              </a:r>
              <a:endParaRPr lang="en-GB" b="1" dirty="0"/>
            </a:p>
          </p:txBody>
        </p:sp>
        <p:sp>
          <p:nvSpPr>
            <p:cNvPr id="8" name="Rectangle 7"/>
            <p:cNvSpPr/>
            <p:nvPr/>
          </p:nvSpPr>
          <p:spPr bwMode="auto">
            <a:xfrm>
              <a:off x="474663" y="2879725"/>
              <a:ext cx="2549525" cy="2252663"/>
            </a:xfrm>
            <a:prstGeom prst="rect">
              <a:avLst/>
            </a:prstGeom>
            <a:solidFill>
              <a:schemeClr val="tx1">
                <a:lumMod val="75000"/>
                <a:lumOff val="25000"/>
              </a:schemeClr>
            </a:solidFill>
            <a:ln>
              <a:noFill/>
            </a:ln>
          </p:spPr>
          <p:style>
            <a:lnRef idx="3">
              <a:schemeClr val="lt1"/>
            </a:lnRef>
            <a:fillRef idx="1">
              <a:schemeClr val="dk1"/>
            </a:fillRef>
            <a:effectRef idx="1">
              <a:schemeClr val="dk1"/>
            </a:effectRef>
            <a:fontRef idx="minor">
              <a:schemeClr val="lt1"/>
            </a:fontRef>
          </p:style>
          <p:txBody>
            <a:bodyPr anchor="ctr"/>
            <a:lstStyle/>
            <a:p>
              <a:pPr algn="ctr">
                <a:defRPr/>
              </a:pPr>
              <a:r>
                <a:rPr lang="en-GB" b="1" dirty="0"/>
                <a:t>Global Academic</a:t>
              </a:r>
            </a:p>
          </p:txBody>
        </p:sp>
        <p:sp>
          <p:nvSpPr>
            <p:cNvPr id="9" name="Rectangle 8"/>
            <p:cNvSpPr/>
            <p:nvPr/>
          </p:nvSpPr>
          <p:spPr bwMode="auto">
            <a:xfrm>
              <a:off x="6291263" y="2881313"/>
              <a:ext cx="2486025" cy="2260600"/>
            </a:xfrm>
            <a:prstGeom prst="rect">
              <a:avLst/>
            </a:prstGeom>
            <a:solidFill>
              <a:schemeClr val="tx1">
                <a:lumMod val="75000"/>
                <a:lumOff val="25000"/>
              </a:schemeClr>
            </a:solidFill>
            <a:ln>
              <a:noFill/>
            </a:ln>
          </p:spPr>
          <p:style>
            <a:lnRef idx="3">
              <a:schemeClr val="lt1"/>
            </a:lnRef>
            <a:fillRef idx="1">
              <a:schemeClr val="dk1"/>
            </a:fillRef>
            <a:effectRef idx="1">
              <a:schemeClr val="dk1"/>
            </a:effectRef>
            <a:fontRef idx="minor">
              <a:schemeClr val="lt1"/>
            </a:fontRef>
          </p:style>
          <p:txBody>
            <a:bodyPr anchor="ctr"/>
            <a:lstStyle/>
            <a:p>
              <a:pPr algn="ctr">
                <a:defRPr/>
              </a:pPr>
              <a:r>
                <a:rPr lang="en-GB" b="1" dirty="0"/>
                <a:t>International </a:t>
              </a:r>
              <a:r>
                <a:rPr lang="en-GB" b="1" dirty="0" smtClean="0"/>
                <a:t>Education</a:t>
              </a:r>
              <a:endParaRPr lang="en-GB" b="1" dirty="0"/>
            </a:p>
          </p:txBody>
        </p:sp>
        <p:grpSp>
          <p:nvGrpSpPr>
            <p:cNvPr id="10" name="Group 9"/>
            <p:cNvGrpSpPr>
              <a:grpSpLocks/>
            </p:cNvGrpSpPr>
            <p:nvPr/>
          </p:nvGrpSpPr>
          <p:grpSpPr bwMode="auto">
            <a:xfrm>
              <a:off x="1607239" y="2617792"/>
              <a:ext cx="6104843" cy="309563"/>
              <a:chOff x="1212215" y="2627338"/>
              <a:chExt cx="6559960" cy="336366"/>
            </a:xfrm>
          </p:grpSpPr>
          <p:sp>
            <p:nvSpPr>
              <p:cNvPr id="11" name="Down Arrow 10"/>
              <p:cNvSpPr/>
              <p:nvPr/>
            </p:nvSpPr>
            <p:spPr bwMode="auto">
              <a:xfrm flipV="1">
                <a:off x="4355358" y="2627338"/>
                <a:ext cx="303641" cy="313942"/>
              </a:xfrm>
              <a:prstGeom prst="downArrow">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12" name="Down Arrow 11"/>
              <p:cNvSpPr/>
              <p:nvPr/>
            </p:nvSpPr>
            <p:spPr bwMode="auto">
              <a:xfrm flipV="1">
                <a:off x="1212215" y="2627338"/>
                <a:ext cx="305347" cy="313942"/>
              </a:xfrm>
              <a:prstGeom prst="downArrow">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13" name="Down Arrow 12"/>
              <p:cNvSpPr/>
              <p:nvPr/>
            </p:nvSpPr>
            <p:spPr bwMode="auto">
              <a:xfrm flipV="1">
                <a:off x="7468534" y="2648038"/>
                <a:ext cx="303641" cy="315666"/>
              </a:xfrm>
              <a:prstGeom prst="downArrow">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grpSp>
      </p:gr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4077" y="2234827"/>
            <a:ext cx="531549" cy="702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651" y="2444372"/>
            <a:ext cx="848187" cy="848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6738" y="1953113"/>
            <a:ext cx="661988" cy="952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89786" y="2689038"/>
            <a:ext cx="535228" cy="809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0" name="Picture 12"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04426" y="2089454"/>
            <a:ext cx="849298" cy="1090842"/>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44661" y="2123658"/>
            <a:ext cx="787245" cy="989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1"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64507" y="2628302"/>
            <a:ext cx="793409" cy="1026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4" name="Picture 1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90495" y="2123658"/>
            <a:ext cx="942975" cy="119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3" name="Picture 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15732" y="2374866"/>
            <a:ext cx="1279531" cy="760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6" name="Picture 1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880595" y="2663681"/>
            <a:ext cx="705749" cy="942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7021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41" name="Rectangle 4"/>
          <p:cNvSpPr>
            <a:spLocks noGrp="1"/>
          </p:cNvSpPr>
          <p:nvPr>
            <p:ph type="ctrTitle"/>
          </p:nvPr>
        </p:nvSpPr>
        <p:spPr/>
        <p:txBody>
          <a:bodyPr/>
          <a:lstStyle/>
          <a:p>
            <a:pPr algn="ctr"/>
            <a:r>
              <a:rPr lang="en-US" sz="4000" dirty="0" smtClean="0">
                <a:latin typeface="Cambria" pitchFamily="18" charset="0"/>
              </a:rPr>
              <a:t> </a:t>
            </a:r>
          </a:p>
        </p:txBody>
      </p:sp>
      <p:sp>
        <p:nvSpPr>
          <p:cNvPr id="1085442" name="Rectangle 5"/>
          <p:cNvSpPr>
            <a:spLocks noGrp="1"/>
          </p:cNvSpPr>
          <p:nvPr>
            <p:ph type="subTitle" idx="1"/>
          </p:nvPr>
        </p:nvSpPr>
        <p:spPr/>
        <p:txBody>
          <a:bodyPr/>
          <a:lstStyle/>
          <a:p>
            <a:endParaRPr lang="en-US" dirty="0" smtClean="0">
              <a:solidFill>
                <a:schemeClr val="tx1"/>
              </a:solidFill>
              <a:latin typeface="Cambria" pitchFamily="18" charset="0"/>
            </a:endParaRPr>
          </a:p>
          <a:p>
            <a:r>
              <a:rPr lang="en-US" dirty="0" smtClean="0">
                <a:solidFill>
                  <a:schemeClr val="tx1"/>
                </a:solidFill>
                <a:latin typeface="Cambria" pitchFamily="18" charset="0"/>
              </a:rPr>
              <a:t> </a:t>
            </a:r>
          </a:p>
        </p:txBody>
      </p:sp>
      <p:sp>
        <p:nvSpPr>
          <p:cNvPr id="2" name="TextBox 1"/>
          <p:cNvSpPr txBox="1"/>
          <p:nvPr/>
        </p:nvSpPr>
        <p:spPr>
          <a:xfrm>
            <a:off x="1261240" y="3146653"/>
            <a:ext cx="6842235" cy="2862322"/>
          </a:xfrm>
          <a:prstGeom prst="rect">
            <a:avLst/>
          </a:prstGeom>
          <a:noFill/>
        </p:spPr>
        <p:txBody>
          <a:bodyPr wrap="square" rtlCol="0">
            <a:spAutoFit/>
          </a:bodyPr>
          <a:lstStyle/>
          <a:p>
            <a:pPr algn="ctr" defTabSz="914400"/>
            <a:r>
              <a:rPr lang="en-US" sz="6000" b="1" dirty="0" smtClean="0">
                <a:solidFill>
                  <a:schemeClr val="tx1">
                    <a:lumMod val="90000"/>
                    <a:lumOff val="10000"/>
                  </a:schemeClr>
                </a:solidFill>
                <a:latin typeface="Calibri" pitchFamily="34" charset="0"/>
              </a:rPr>
              <a:t>Oxford University Press</a:t>
            </a:r>
          </a:p>
          <a:p>
            <a:pPr algn="ctr" defTabSz="914400"/>
            <a:r>
              <a:rPr lang="en-US" sz="6000" b="1" dirty="0" smtClean="0">
                <a:solidFill>
                  <a:schemeClr val="tx1">
                    <a:lumMod val="90000"/>
                    <a:lumOff val="10000"/>
                  </a:schemeClr>
                </a:solidFill>
                <a:latin typeface="Calibri" pitchFamily="34" charset="0"/>
              </a:rPr>
              <a:t>Products</a:t>
            </a:r>
            <a:endParaRPr lang="en-US" sz="6000" b="1" dirty="0">
              <a:solidFill>
                <a:schemeClr val="tx1">
                  <a:lumMod val="90000"/>
                  <a:lumOff val="10000"/>
                </a:schemeClr>
              </a:solidFill>
              <a:latin typeface="Calibri" pitchFamily="34" charset="0"/>
            </a:endParaRPr>
          </a:p>
        </p:txBody>
      </p:sp>
    </p:spTree>
    <p:extLst>
      <p:ext uri="{BB962C8B-B14F-4D97-AF65-F5344CB8AC3E}">
        <p14:creationId xmlns:p14="http://schemas.microsoft.com/office/powerpoint/2010/main" val="5300976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Support to Students Researchers and Academics</a:t>
            </a:r>
            <a:endParaRPr lang="en-GB" dirty="0"/>
          </a:p>
        </p:txBody>
      </p:sp>
      <p:grpSp>
        <p:nvGrpSpPr>
          <p:cNvPr id="7" name="Group 6"/>
          <p:cNvGrpSpPr/>
          <p:nvPr/>
        </p:nvGrpSpPr>
        <p:grpSpPr>
          <a:xfrm>
            <a:off x="539552" y="2348880"/>
            <a:ext cx="8099769" cy="3967991"/>
            <a:chOff x="971601" y="2237963"/>
            <a:chExt cx="7355083" cy="3530013"/>
          </a:xfrm>
        </p:grpSpPr>
        <p:sp>
          <p:nvSpPr>
            <p:cNvPr id="8" name="TextBox 7"/>
            <p:cNvSpPr txBox="1"/>
            <p:nvPr/>
          </p:nvSpPr>
          <p:spPr>
            <a:xfrm>
              <a:off x="971601" y="2276872"/>
              <a:ext cx="2880319" cy="1122600"/>
            </a:xfrm>
            <a:prstGeom prst="rect">
              <a:avLst/>
            </a:prstGeom>
            <a:solidFill>
              <a:schemeClr val="bg1"/>
            </a:solidFill>
            <a:ln w="25400">
              <a:solidFill>
                <a:schemeClr val="tx1"/>
              </a:solidFill>
            </a:ln>
          </p:spPr>
          <p:txBody>
            <a:bodyPr wrap="square" rtlCol="0">
              <a:spAutoFit/>
            </a:bodyPr>
            <a:lstStyle/>
            <a:p>
              <a:pPr algn="ctr"/>
              <a:r>
                <a:rPr lang="en-GB" dirty="0" smtClean="0"/>
                <a:t>Reference Materials</a:t>
              </a:r>
            </a:p>
            <a:p>
              <a:pPr algn="ctr"/>
              <a:r>
                <a:rPr lang="en-GB" dirty="0" smtClean="0"/>
                <a:t>ODO, OBO, ORO</a:t>
              </a:r>
            </a:p>
            <a:p>
              <a:pPr algn="ctr"/>
              <a:endParaRPr lang="en-GB" sz="1600" dirty="0"/>
            </a:p>
            <a:p>
              <a:pPr algn="ctr"/>
              <a:r>
                <a:rPr lang="en-GB" sz="1200" b="1" dirty="0" smtClean="0">
                  <a:solidFill>
                    <a:srgbClr val="C00000"/>
                  </a:solidFill>
                </a:rPr>
                <a:t>Framing </a:t>
              </a:r>
              <a:r>
                <a:rPr lang="en-GB" sz="1200" dirty="0"/>
                <a:t>the question for exploration &amp; reflection</a:t>
              </a:r>
            </a:p>
          </p:txBody>
        </p:sp>
        <p:sp>
          <p:nvSpPr>
            <p:cNvPr id="9" name="TextBox 8"/>
            <p:cNvSpPr txBox="1"/>
            <p:nvPr/>
          </p:nvSpPr>
          <p:spPr>
            <a:xfrm>
              <a:off x="5292080" y="2237963"/>
              <a:ext cx="3034604" cy="1232122"/>
            </a:xfrm>
            <a:prstGeom prst="rect">
              <a:avLst/>
            </a:prstGeom>
            <a:noFill/>
            <a:ln w="25400">
              <a:solidFill>
                <a:schemeClr val="tx1"/>
              </a:solidFill>
            </a:ln>
          </p:spPr>
          <p:txBody>
            <a:bodyPr wrap="square" rtlCol="0">
              <a:spAutoFit/>
            </a:bodyPr>
            <a:lstStyle/>
            <a:p>
              <a:pPr algn="ctr"/>
              <a:r>
                <a:rPr lang="en-GB" dirty="0" smtClean="0"/>
                <a:t>Scholarly Resources</a:t>
              </a:r>
            </a:p>
            <a:p>
              <a:pPr algn="ctr"/>
              <a:r>
                <a:rPr lang="en-GB" dirty="0" smtClean="0"/>
                <a:t>OHO, UPSO, Journals, Research Encyclopaedias</a:t>
              </a:r>
            </a:p>
            <a:p>
              <a:pPr algn="ctr"/>
              <a:endParaRPr lang="en-GB" dirty="0"/>
            </a:p>
            <a:p>
              <a:pPr algn="ctr"/>
              <a:r>
                <a:rPr lang="en-GB" sz="1200" b="1" dirty="0" smtClean="0">
                  <a:solidFill>
                    <a:srgbClr val="C00000"/>
                  </a:solidFill>
                </a:rPr>
                <a:t>Build</a:t>
              </a:r>
              <a:r>
                <a:rPr lang="en-GB" sz="1200" dirty="0" smtClean="0"/>
                <a:t> argument &amp; </a:t>
              </a:r>
              <a:r>
                <a:rPr lang="en-GB" sz="1200" b="1" dirty="0">
                  <a:solidFill>
                    <a:srgbClr val="C00000"/>
                  </a:solidFill>
                </a:rPr>
                <a:t>S</a:t>
              </a:r>
              <a:r>
                <a:rPr lang="en-GB" sz="1200" b="1" dirty="0" smtClean="0">
                  <a:solidFill>
                    <a:srgbClr val="C00000"/>
                  </a:solidFill>
                </a:rPr>
                <a:t>upport</a:t>
              </a:r>
              <a:r>
                <a:rPr lang="en-GB" sz="1200" dirty="0" smtClean="0"/>
                <a:t> with evidence</a:t>
              </a:r>
              <a:endParaRPr lang="en-GB" sz="1200" dirty="0"/>
            </a:p>
          </p:txBody>
        </p:sp>
        <p:sp>
          <p:nvSpPr>
            <p:cNvPr id="10" name="TextBox 9"/>
            <p:cNvSpPr txBox="1"/>
            <p:nvPr/>
          </p:nvSpPr>
          <p:spPr>
            <a:xfrm>
              <a:off x="3059833" y="4752313"/>
              <a:ext cx="3384376" cy="1015663"/>
            </a:xfrm>
            <a:prstGeom prst="rect">
              <a:avLst/>
            </a:prstGeom>
            <a:noFill/>
            <a:ln w="25400">
              <a:solidFill>
                <a:schemeClr val="tx1"/>
              </a:solidFill>
            </a:ln>
          </p:spPr>
          <p:txBody>
            <a:bodyPr wrap="square" rtlCol="0">
              <a:spAutoFit/>
            </a:bodyPr>
            <a:lstStyle/>
            <a:p>
              <a:pPr algn="ctr"/>
              <a:r>
                <a:rPr lang="en-GB" dirty="0" smtClean="0"/>
                <a:t>Oxford Index</a:t>
              </a:r>
            </a:p>
            <a:p>
              <a:pPr algn="ctr"/>
              <a:endParaRPr lang="en-GB" dirty="0"/>
            </a:p>
            <a:p>
              <a:pPr algn="ctr"/>
              <a:r>
                <a:rPr lang="en-GB" sz="1200" b="1" dirty="0">
                  <a:solidFill>
                    <a:srgbClr val="C00000"/>
                  </a:solidFill>
                </a:rPr>
                <a:t>Generating</a:t>
              </a:r>
              <a:r>
                <a:rPr lang="en-GB" sz="1200" dirty="0"/>
                <a:t> </a:t>
              </a:r>
              <a:r>
                <a:rPr lang="en-GB" sz="1200" dirty="0" smtClean="0"/>
                <a:t>related OUP </a:t>
              </a:r>
              <a:r>
                <a:rPr lang="en-GB" sz="1200" dirty="0"/>
                <a:t>content </a:t>
              </a:r>
              <a:r>
                <a:rPr lang="en-GB" sz="1200" dirty="0" smtClean="0"/>
                <a:t>to deepen your </a:t>
              </a:r>
              <a:r>
                <a:rPr lang="en-GB" sz="1200" dirty="0"/>
                <a:t>search</a:t>
              </a:r>
            </a:p>
          </p:txBody>
        </p:sp>
        <p:sp>
          <p:nvSpPr>
            <p:cNvPr id="11" name="Right Arrow 10"/>
            <p:cNvSpPr/>
            <p:nvPr/>
          </p:nvSpPr>
          <p:spPr>
            <a:xfrm>
              <a:off x="4129685" y="2636912"/>
              <a:ext cx="874364" cy="340593"/>
            </a:xfrm>
            <a:prstGeom prst="rightArrow">
              <a:avLst/>
            </a:prstGeom>
            <a:solidFill>
              <a:schemeClr val="tx1"/>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Right Arrow 11"/>
            <p:cNvSpPr/>
            <p:nvPr/>
          </p:nvSpPr>
          <p:spPr>
            <a:xfrm rot="7103176">
              <a:off x="6233016" y="3783066"/>
              <a:ext cx="1102378" cy="432048"/>
            </a:xfrm>
            <a:prstGeom prst="rightArrow">
              <a:avLst/>
            </a:prstGeom>
            <a:solidFill>
              <a:schemeClr val="tx1"/>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TextBox 12"/>
            <p:cNvSpPr txBox="1"/>
            <p:nvPr/>
          </p:nvSpPr>
          <p:spPr>
            <a:xfrm>
              <a:off x="3364631" y="3791367"/>
              <a:ext cx="2760454" cy="410707"/>
            </a:xfrm>
            <a:prstGeom prst="rect">
              <a:avLst/>
            </a:prstGeom>
            <a:solidFill>
              <a:schemeClr val="tx1"/>
            </a:solidFill>
            <a:ln w="25400">
              <a:solidFill>
                <a:schemeClr val="tx1"/>
              </a:solidFill>
            </a:ln>
            <a:scene3d>
              <a:camera prst="obliqueTopRight"/>
              <a:lightRig rig="threePt" dir="t"/>
            </a:scene3d>
            <a:sp3d>
              <a:bevelT w="165100" prst="coolSlant"/>
            </a:sp3d>
          </p:spPr>
          <p:txBody>
            <a:bodyPr wrap="square" rtlCol="0">
              <a:spAutoFit/>
            </a:bodyPr>
            <a:lstStyle/>
            <a:p>
              <a:pPr algn="ctr"/>
              <a:r>
                <a:rPr lang="en-GB" sz="2400" b="1" dirty="0" smtClean="0">
                  <a:solidFill>
                    <a:schemeClr val="bg1"/>
                  </a:solidFill>
                </a:rPr>
                <a:t>Topic</a:t>
              </a:r>
              <a:endParaRPr lang="en-GB" sz="1600" b="1" dirty="0">
                <a:solidFill>
                  <a:schemeClr val="bg1"/>
                </a:solidFill>
              </a:endParaRPr>
            </a:p>
          </p:txBody>
        </p:sp>
        <p:sp>
          <p:nvSpPr>
            <p:cNvPr id="14" name="Right Arrow 13"/>
            <p:cNvSpPr/>
            <p:nvPr/>
          </p:nvSpPr>
          <p:spPr>
            <a:xfrm rot="14393753">
              <a:off x="1904155" y="3785489"/>
              <a:ext cx="1102378" cy="432048"/>
            </a:xfrm>
            <a:prstGeom prst="rightArrow">
              <a:avLst/>
            </a:prstGeom>
            <a:solidFill>
              <a:schemeClr val="tx1"/>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3" name="Text Placeholder 2"/>
          <p:cNvSpPr>
            <a:spLocks noGrp="1"/>
          </p:cNvSpPr>
          <p:nvPr>
            <p:ph type="body" sz="quarter" idx="13"/>
          </p:nvPr>
        </p:nvSpPr>
        <p:spPr/>
        <p:txBody>
          <a:bodyPr/>
          <a:lstStyle/>
          <a:p>
            <a:endParaRPr lang="en-GB"/>
          </a:p>
        </p:txBody>
      </p:sp>
    </p:spTree>
    <p:extLst>
      <p:ext uri="{BB962C8B-B14F-4D97-AF65-F5344CB8AC3E}">
        <p14:creationId xmlns:p14="http://schemas.microsoft.com/office/powerpoint/2010/main" val="39125797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8"/>
          <p:cNvSpPr>
            <a:spLocks noChangeArrowheads="1"/>
          </p:cNvSpPr>
          <p:nvPr/>
        </p:nvSpPr>
        <p:spPr bwMode="auto">
          <a:xfrm>
            <a:off x="236008" y="908720"/>
            <a:ext cx="7345239"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l"/>
            <a:r>
              <a:rPr lang="en-GB" sz="2800" b="1" dirty="0" smtClean="0">
                <a:solidFill>
                  <a:srgbClr val="002147"/>
                </a:solidFill>
              </a:rPr>
              <a:t>Where do OUP Resources Fit in your Research Journey?</a:t>
            </a:r>
            <a:endParaRPr lang="en-GB" sz="2800" b="1" dirty="0">
              <a:solidFill>
                <a:srgbClr val="002147"/>
              </a:solidFill>
            </a:endParaRPr>
          </a:p>
        </p:txBody>
      </p:sp>
      <p:grpSp>
        <p:nvGrpSpPr>
          <p:cNvPr id="13" name="Group 12"/>
          <p:cNvGrpSpPr/>
          <p:nvPr/>
        </p:nvGrpSpPr>
        <p:grpSpPr>
          <a:xfrm>
            <a:off x="267092" y="4010248"/>
            <a:ext cx="1415058" cy="1398509"/>
            <a:chOff x="323528" y="4262738"/>
            <a:chExt cx="1415058" cy="1398509"/>
          </a:xfrm>
        </p:grpSpPr>
        <p:sp>
          <p:nvSpPr>
            <p:cNvPr id="6" name="Rectangle 5"/>
            <p:cNvSpPr/>
            <p:nvPr/>
          </p:nvSpPr>
          <p:spPr>
            <a:xfrm>
              <a:off x="323528" y="4262738"/>
              <a:ext cx="1415058" cy="1398509"/>
            </a:xfrm>
            <a:prstGeom prst="rect">
              <a:avLst/>
            </a:prstGeom>
            <a:gradFill>
              <a:gsLst>
                <a:gs pos="0">
                  <a:schemeClr val="bg1">
                    <a:lumMod val="65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TextBox 3"/>
            <p:cNvSpPr txBox="1"/>
            <p:nvPr/>
          </p:nvSpPr>
          <p:spPr>
            <a:xfrm>
              <a:off x="349874" y="4504852"/>
              <a:ext cx="1362365" cy="923330"/>
            </a:xfrm>
            <a:prstGeom prst="rect">
              <a:avLst/>
            </a:prstGeom>
            <a:noFill/>
          </p:spPr>
          <p:txBody>
            <a:bodyPr wrap="square" rtlCol="0">
              <a:spAutoFit/>
            </a:bodyPr>
            <a:lstStyle/>
            <a:p>
              <a:pPr algn="ctr"/>
              <a:r>
                <a:rPr lang="en-GB" b="1" dirty="0" smtClean="0">
                  <a:latin typeface="OUP Swift Light" panose="02000503080000020004" pitchFamily="2" charset="0"/>
                </a:rPr>
                <a:t>Subject Specific Resources</a:t>
              </a:r>
              <a:endParaRPr lang="en-GB" b="1" dirty="0">
                <a:latin typeface="OUP Swift Light" panose="02000503080000020004" pitchFamily="2" charset="0"/>
              </a:endParaRPr>
            </a:p>
          </p:txBody>
        </p:sp>
      </p:grpSp>
      <p:grpSp>
        <p:nvGrpSpPr>
          <p:cNvPr id="3" name="Group 2"/>
          <p:cNvGrpSpPr/>
          <p:nvPr/>
        </p:nvGrpSpPr>
        <p:grpSpPr>
          <a:xfrm>
            <a:off x="323528" y="2023325"/>
            <a:ext cx="8164759" cy="4646035"/>
            <a:chOff x="323528" y="2023325"/>
            <a:chExt cx="8164759" cy="4646035"/>
          </a:xfrm>
        </p:grpSpPr>
        <p:pic>
          <p:nvPicPr>
            <p:cNvPr id="2050" name="Picture 2">
              <a:hlinkClick r:id="rId3"/>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334941" y="4129902"/>
              <a:ext cx="1153346" cy="115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a:hlinkClick r:id="rId5"/>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569571" y="2057418"/>
              <a:ext cx="1162479" cy="115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a:hlinkClick r:id="rId7"/>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2890937" y="4010248"/>
              <a:ext cx="3074094" cy="751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a:hlinkClick r:id="rId9"/>
            </p:cNvPr>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1619672" y="5889291"/>
              <a:ext cx="3744416" cy="780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ight Arrow 4"/>
            <p:cNvSpPr/>
            <p:nvPr/>
          </p:nvSpPr>
          <p:spPr>
            <a:xfrm>
              <a:off x="1628636" y="2620308"/>
              <a:ext cx="648072" cy="36004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0" name="Right Arrow 19"/>
            <p:cNvSpPr/>
            <p:nvPr/>
          </p:nvSpPr>
          <p:spPr>
            <a:xfrm>
              <a:off x="6084168" y="2620308"/>
              <a:ext cx="648072" cy="36004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Down Arrow 6"/>
            <p:cNvSpPr/>
            <p:nvPr/>
          </p:nvSpPr>
          <p:spPr>
            <a:xfrm>
              <a:off x="7731222" y="3471267"/>
              <a:ext cx="360785" cy="41885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Bent Arrow 8"/>
            <p:cNvSpPr/>
            <p:nvPr/>
          </p:nvSpPr>
          <p:spPr>
            <a:xfrm rot="10800000">
              <a:off x="7524327" y="5584490"/>
              <a:ext cx="720080" cy="609601"/>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24" name="Bent Arrow 23"/>
            <p:cNvSpPr/>
            <p:nvPr/>
          </p:nvSpPr>
          <p:spPr>
            <a:xfrm rot="16200000">
              <a:off x="772345" y="5877272"/>
              <a:ext cx="720080" cy="609601"/>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cxnSp>
          <p:nvCxnSpPr>
            <p:cNvPr id="11" name="Straight Arrow Connector 10"/>
            <p:cNvCxnSpPr/>
            <p:nvPr/>
          </p:nvCxnSpPr>
          <p:spPr>
            <a:xfrm flipV="1">
              <a:off x="4537881" y="3645024"/>
              <a:ext cx="0" cy="41885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4537881" y="4580050"/>
              <a:ext cx="0" cy="120429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H="1" flipV="1">
              <a:off x="2555776" y="3471267"/>
              <a:ext cx="1983717" cy="57478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4537881" y="4580050"/>
              <a:ext cx="2671035" cy="44349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V="1">
              <a:off x="4556226" y="3367510"/>
              <a:ext cx="2248022" cy="67185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flipH="1">
              <a:off x="1849224" y="4586735"/>
              <a:ext cx="2698636" cy="43680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6" name="Down Arrow 25"/>
            <p:cNvSpPr/>
            <p:nvPr/>
          </p:nvSpPr>
          <p:spPr>
            <a:xfrm rot="10800000">
              <a:off x="722735" y="3367510"/>
              <a:ext cx="360785" cy="41885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28184" y="5490285"/>
              <a:ext cx="1159200" cy="1159200"/>
            </a:xfrm>
            <a:prstGeom prst="rect">
              <a:avLst/>
            </a:prstGeom>
          </p:spPr>
        </p:pic>
        <p:pic>
          <p:nvPicPr>
            <p:cNvPr id="10" name="Picture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3528" y="2023325"/>
              <a:ext cx="1159200" cy="1159200"/>
            </a:xfrm>
            <a:prstGeom prst="rect">
              <a:avLst/>
            </a:prstGeom>
          </p:spPr>
        </p:pic>
        <p:sp>
          <p:nvSpPr>
            <p:cNvPr id="28" name="Right Arrow 27"/>
            <p:cNvSpPr/>
            <p:nvPr/>
          </p:nvSpPr>
          <p:spPr>
            <a:xfrm>
              <a:off x="3707904" y="2631478"/>
              <a:ext cx="648072" cy="36004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362166" y="2057558"/>
              <a:ext cx="1159200" cy="1159200"/>
            </a:xfrm>
            <a:prstGeom prst="rect">
              <a:avLst/>
            </a:prstGeom>
          </p:spPr>
        </p:pic>
        <p:sp>
          <p:nvSpPr>
            <p:cNvPr id="29" name="Right Arrow 28"/>
            <p:cNvSpPr/>
            <p:nvPr/>
          </p:nvSpPr>
          <p:spPr>
            <a:xfrm rot="10800000">
              <a:off x="5529947" y="6021288"/>
              <a:ext cx="482213" cy="36004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232015" y="2057418"/>
              <a:ext cx="1159200" cy="1159200"/>
            </a:xfrm>
            <a:prstGeom prst="rect">
              <a:avLst/>
            </a:prstGeom>
          </p:spPr>
        </p:pic>
      </p:grpSp>
      <p:sp>
        <p:nvSpPr>
          <p:cNvPr id="15" name="TextBox 14"/>
          <p:cNvSpPr txBox="1"/>
          <p:nvPr/>
        </p:nvSpPr>
        <p:spPr>
          <a:xfrm>
            <a:off x="2362166" y="152200"/>
            <a:ext cx="3681641" cy="1754326"/>
          </a:xfrm>
          <a:prstGeom prst="rect">
            <a:avLst/>
          </a:prstGeom>
          <a:solidFill>
            <a:schemeClr val="accent4">
              <a:lumMod val="60000"/>
              <a:lumOff val="40000"/>
            </a:schemeClr>
          </a:solidFill>
        </p:spPr>
        <p:txBody>
          <a:bodyPr wrap="square" rtlCol="0">
            <a:spAutoFit/>
          </a:bodyPr>
          <a:lstStyle/>
          <a:p>
            <a:pPr defTabSz="914400">
              <a:defRPr/>
            </a:pPr>
            <a:r>
              <a:rPr lang="en-US" dirty="0" smtClean="0">
                <a:solidFill>
                  <a:srgbClr val="002147"/>
                </a:solidFill>
              </a:rPr>
              <a:t>Each </a:t>
            </a:r>
            <a:r>
              <a:rPr lang="en-US" dirty="0">
                <a:solidFill>
                  <a:srgbClr val="002147"/>
                </a:solidFill>
              </a:rPr>
              <a:t>resource provides a vital step on the research journey, from quick fact checking, to reviewing the literature in a field, to keeping up to date with the latest research.</a:t>
            </a:r>
            <a:endParaRPr lang="en-GB" i="1" dirty="0">
              <a:solidFill>
                <a:srgbClr val="002147"/>
              </a:solidFill>
            </a:endParaRPr>
          </a:p>
          <a:p>
            <a:endParaRPr lang="en-GB" dirty="0"/>
          </a:p>
        </p:txBody>
      </p:sp>
    </p:spTree>
    <p:extLst>
      <p:ext uri="{BB962C8B-B14F-4D97-AF65-F5344CB8AC3E}">
        <p14:creationId xmlns:p14="http://schemas.microsoft.com/office/powerpoint/2010/main" val="1088386593"/>
      </p:ext>
    </p:extLst>
  </p:cSld>
  <p:clrMapOvr>
    <a:masterClrMapping/>
  </p:clrMapOvr>
  <p:transition advTm="1869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9266" y="1944624"/>
            <a:ext cx="8394590" cy="1639824"/>
          </a:xfrm>
        </p:spPr>
        <p:txBody>
          <a:bodyPr>
            <a:normAutofit fontScale="90000"/>
          </a:bodyPr>
          <a:lstStyle/>
          <a:p>
            <a:pPr algn="ctr"/>
            <a:r>
              <a:rPr lang="pl-PL" sz="5400" dirty="0" smtClean="0">
                <a:solidFill>
                  <a:schemeClr val="accent1">
                    <a:lumMod val="50000"/>
                  </a:schemeClr>
                </a:solidFill>
              </a:rPr>
              <a:t>T</a:t>
            </a:r>
            <a:r>
              <a:rPr lang="en-US" sz="5400" dirty="0" smtClean="0">
                <a:solidFill>
                  <a:schemeClr val="accent1">
                    <a:lumMod val="50000"/>
                  </a:schemeClr>
                </a:solidFill>
              </a:rPr>
              <a:t>GU</a:t>
            </a:r>
            <a:r>
              <a:rPr lang="pl-PL" sz="5400" dirty="0" smtClean="0">
                <a:solidFill>
                  <a:schemeClr val="accent1">
                    <a:lumMod val="50000"/>
                  </a:schemeClr>
                </a:solidFill>
              </a:rPr>
              <a:t/>
            </a:r>
            <a:br>
              <a:rPr lang="pl-PL" sz="5400" dirty="0" smtClean="0">
                <a:solidFill>
                  <a:schemeClr val="accent1">
                    <a:lumMod val="50000"/>
                  </a:schemeClr>
                </a:solidFill>
              </a:rPr>
            </a:br>
            <a:r>
              <a:rPr lang="pl-PL" sz="5400" dirty="0" smtClean="0">
                <a:solidFill>
                  <a:schemeClr val="accent1">
                    <a:lumMod val="50000"/>
                  </a:schemeClr>
                </a:solidFill>
              </a:rPr>
              <a:t>current subscribtion</a:t>
            </a:r>
            <a:endParaRPr lang="en-US" sz="5400" dirty="0">
              <a:solidFill>
                <a:schemeClr val="accent1">
                  <a:lumMod val="50000"/>
                </a:schemeClr>
              </a:solidFill>
            </a:endParaRPr>
          </a:p>
        </p:txBody>
      </p:sp>
    </p:spTree>
    <p:extLst>
      <p:ext uri="{BB962C8B-B14F-4D97-AF65-F5344CB8AC3E}">
        <p14:creationId xmlns:p14="http://schemas.microsoft.com/office/powerpoint/2010/main" val="39708037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338" y="116632"/>
            <a:ext cx="6937375" cy="1270000"/>
          </a:xfrm>
        </p:spPr>
        <p:txBody>
          <a:bodyPr/>
          <a:lstStyle/>
          <a:p>
            <a:r>
              <a:rPr lang="en-GB" sz="2800" dirty="0" smtClean="0">
                <a:latin typeface="OUP Swift Light" panose="02000503080000020004" pitchFamily="2" charset="0"/>
              </a:rPr>
              <a:t>Oxford Journals Online</a:t>
            </a:r>
            <a:endParaRPr lang="en-GB" sz="2800" dirty="0">
              <a:latin typeface="OUP Swift Light" panose="02000503080000020004" pitchFamily="2" charset="0"/>
            </a:endParaRPr>
          </a:p>
        </p:txBody>
      </p:sp>
      <p:sp>
        <p:nvSpPr>
          <p:cNvPr id="3" name="Text Placeholder 2"/>
          <p:cNvSpPr>
            <a:spLocks noGrp="1"/>
          </p:cNvSpPr>
          <p:nvPr>
            <p:ph type="body" sz="quarter" idx="13"/>
          </p:nvPr>
        </p:nvSpPr>
        <p:spPr>
          <a:xfrm>
            <a:off x="287338" y="1359049"/>
            <a:ext cx="6936756" cy="485775"/>
          </a:xfrm>
        </p:spPr>
        <p:txBody>
          <a:bodyPr/>
          <a:lstStyle/>
          <a:p>
            <a:r>
              <a:rPr lang="en-GB" sz="2400" dirty="0" smtClean="0">
                <a:latin typeface="OUP Swift Light" panose="02000503080000020004" pitchFamily="2" charset="0"/>
              </a:rPr>
              <a:t>Transitioning to the new site</a:t>
            </a:r>
            <a:endParaRPr lang="en-GB" sz="2400" dirty="0">
              <a:latin typeface="OUP Swift Light" panose="02000503080000020004" pitchFamily="2"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6056" y="2210048"/>
            <a:ext cx="3729926" cy="435912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6" y="2625412"/>
            <a:ext cx="4339711" cy="3528392"/>
          </a:xfrm>
          <a:prstGeom prst="rect">
            <a:avLst/>
          </a:prstGeom>
        </p:spPr>
      </p:pic>
    </p:spTree>
    <p:extLst>
      <p:ext uri="{BB962C8B-B14F-4D97-AF65-F5344CB8AC3E}">
        <p14:creationId xmlns:p14="http://schemas.microsoft.com/office/powerpoint/2010/main" val="3835263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smtClean="0"/>
              <a:t>OUP Journal Joiners </a:t>
            </a:r>
            <a:endParaRPr lang="en-GB" sz="2800" dirty="0"/>
          </a:p>
        </p:txBody>
      </p:sp>
      <p:sp>
        <p:nvSpPr>
          <p:cNvPr id="3" name="Text Placeholder 2"/>
          <p:cNvSpPr>
            <a:spLocks noGrp="1"/>
          </p:cNvSpPr>
          <p:nvPr>
            <p:ph type="body" sz="quarter" idx="13"/>
          </p:nvPr>
        </p:nvSpPr>
        <p:spPr>
          <a:xfrm>
            <a:off x="323528" y="1340768"/>
            <a:ext cx="6936756" cy="485775"/>
          </a:xfrm>
        </p:spPr>
        <p:txBody>
          <a:bodyPr/>
          <a:lstStyle/>
          <a:p>
            <a:r>
              <a:rPr lang="en-GB" dirty="0" smtClean="0"/>
              <a:t>Publishing partnerships</a:t>
            </a:r>
            <a:endParaRPr lang="en-GB" dirty="0"/>
          </a:p>
        </p:txBody>
      </p:sp>
      <p:sp>
        <p:nvSpPr>
          <p:cNvPr id="4" name="Text Placeholder 3"/>
          <p:cNvSpPr>
            <a:spLocks noGrp="1"/>
          </p:cNvSpPr>
          <p:nvPr>
            <p:ph type="body" sz="quarter" idx="14"/>
          </p:nvPr>
        </p:nvSpPr>
        <p:spPr>
          <a:xfrm>
            <a:off x="251520" y="1988840"/>
            <a:ext cx="8566150" cy="4267723"/>
          </a:xfrm>
        </p:spPr>
        <p:txBody>
          <a:bodyPr>
            <a:normAutofit lnSpcReduction="10000"/>
          </a:bodyPr>
          <a:lstStyle/>
          <a:p>
            <a:r>
              <a:rPr lang="en-GB" dirty="0"/>
              <a:t>We consider our role in the academic community to extend to the </a:t>
            </a:r>
            <a:r>
              <a:rPr lang="en-GB" dirty="0" smtClean="0"/>
              <a:t>publishing we </a:t>
            </a:r>
            <a:r>
              <a:rPr lang="en-GB" dirty="0"/>
              <a:t>do on behalf of </a:t>
            </a:r>
            <a:r>
              <a:rPr lang="en-GB" dirty="0" smtClean="0"/>
              <a:t>societies</a:t>
            </a:r>
          </a:p>
          <a:p>
            <a:pPr marL="0" indent="0">
              <a:buNone/>
            </a:pPr>
            <a:endParaRPr lang="en-GB" dirty="0" smtClean="0"/>
          </a:p>
          <a:p>
            <a:r>
              <a:rPr lang="en-GB" dirty="0" smtClean="0"/>
              <a:t>We </a:t>
            </a:r>
            <a:r>
              <a:rPr lang="en-GB" dirty="0"/>
              <a:t>publish over 300 journals in </a:t>
            </a:r>
            <a:r>
              <a:rPr lang="en-GB" dirty="0" smtClean="0"/>
              <a:t>law, medicine, the </a:t>
            </a:r>
            <a:r>
              <a:rPr lang="en-GB" dirty="0"/>
              <a:t>humanities, social </a:t>
            </a:r>
            <a:r>
              <a:rPr lang="en-GB" dirty="0" smtClean="0"/>
              <a:t>sciences, life sciences, and mathematics and physical sciences – two-thirds of </a:t>
            </a:r>
            <a:r>
              <a:rPr lang="en-GB" dirty="0"/>
              <a:t>which are published </a:t>
            </a:r>
            <a:r>
              <a:rPr lang="en-GB" b="1" dirty="0"/>
              <a:t>in partnership with learned and professional </a:t>
            </a:r>
            <a:r>
              <a:rPr lang="en-GB" b="1" dirty="0" smtClean="0"/>
              <a:t>societies</a:t>
            </a:r>
          </a:p>
          <a:p>
            <a:pPr marL="0" indent="0">
              <a:buNone/>
            </a:pPr>
            <a:endParaRPr lang="en-GB" b="1" dirty="0" smtClean="0"/>
          </a:p>
          <a:p>
            <a:r>
              <a:rPr lang="en-GB" b="1" dirty="0" smtClean="0"/>
              <a:t>Societies </a:t>
            </a:r>
            <a:r>
              <a:rPr lang="en-GB" b="1" dirty="0"/>
              <a:t>want to publish with OUP </a:t>
            </a:r>
            <a:r>
              <a:rPr lang="en-GB" dirty="0"/>
              <a:t>because we understand and can deliver on shared strategic goals for their titles</a:t>
            </a:r>
            <a:endParaRPr lang="en-GB" altLang="en-US" dirty="0"/>
          </a:p>
          <a:p>
            <a:endParaRPr lang="en-GB" sz="2000" dirty="0"/>
          </a:p>
          <a:p>
            <a:pPr marL="0" indent="0">
              <a:buNone/>
            </a:pPr>
            <a:endParaRPr lang="en-GB" sz="2000" dirty="0"/>
          </a:p>
        </p:txBody>
      </p:sp>
      <p:sp>
        <p:nvSpPr>
          <p:cNvPr id="6" name="Slide Number Placeholder 5"/>
          <p:cNvSpPr>
            <a:spLocks noGrp="1"/>
          </p:cNvSpPr>
          <p:nvPr>
            <p:ph type="sldNum" sz="quarter" idx="4294967295"/>
          </p:nvPr>
        </p:nvSpPr>
        <p:spPr>
          <a:xfrm>
            <a:off x="287338" y="6391275"/>
            <a:ext cx="344487" cy="360363"/>
          </a:xfrm>
          <a:prstGeom prst="rect">
            <a:avLst/>
          </a:prstGeom>
        </p:spPr>
        <p:txBody>
          <a:bodyPr/>
          <a:lstStyle/>
          <a:p>
            <a:pPr>
              <a:defRPr/>
            </a:pPr>
            <a:fld id="{2DA884F0-1018-4BC7-A283-2608D9997A73}" type="slidenum">
              <a:rPr lang="en-US" smtClean="0"/>
              <a:pPr>
                <a:defRPr/>
              </a:pPr>
              <a:t>19</a:t>
            </a:fld>
            <a:endParaRPr lang="en-US" dirty="0"/>
          </a:p>
        </p:txBody>
      </p:sp>
    </p:spTree>
    <p:extLst>
      <p:ext uri="{BB962C8B-B14F-4D97-AF65-F5344CB8AC3E}">
        <p14:creationId xmlns:p14="http://schemas.microsoft.com/office/powerpoint/2010/main" val="41298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p:txBody>
          <a:bodyPr/>
          <a:lstStyle/>
          <a:p>
            <a:r>
              <a:rPr lang="en-GB" dirty="0" smtClean="0"/>
              <a:t>Agenda</a:t>
            </a:r>
            <a:endParaRPr lang="en-GB" dirty="0"/>
          </a:p>
        </p:txBody>
      </p:sp>
      <p:sp>
        <p:nvSpPr>
          <p:cNvPr id="7" name="Text Placeholder 6"/>
          <p:cNvSpPr>
            <a:spLocks noGrp="1"/>
          </p:cNvSpPr>
          <p:nvPr>
            <p:ph type="body" sz="quarter" idx="14"/>
          </p:nvPr>
        </p:nvSpPr>
        <p:spPr>
          <a:xfrm>
            <a:off x="293688" y="2110852"/>
            <a:ext cx="5520258" cy="4267723"/>
          </a:xfrm>
        </p:spPr>
        <p:txBody>
          <a:bodyPr/>
          <a:lstStyle/>
          <a:p>
            <a:r>
              <a:rPr lang="pl-PL" dirty="0" smtClean="0">
                <a:solidFill>
                  <a:schemeClr val="tx2"/>
                </a:solidFill>
              </a:rPr>
              <a:t>University of Oxford - scholarships</a:t>
            </a:r>
          </a:p>
          <a:p>
            <a:r>
              <a:rPr lang="en-GB" dirty="0" smtClean="0">
                <a:solidFill>
                  <a:schemeClr val="tx2"/>
                </a:solidFill>
              </a:rPr>
              <a:t>About OUP</a:t>
            </a:r>
          </a:p>
          <a:p>
            <a:r>
              <a:rPr lang="pl-PL" dirty="0" smtClean="0">
                <a:solidFill>
                  <a:schemeClr val="tx2"/>
                </a:solidFill>
              </a:rPr>
              <a:t>Current Subscribtion</a:t>
            </a:r>
          </a:p>
          <a:p>
            <a:r>
              <a:rPr lang="pl-PL" dirty="0" smtClean="0">
                <a:solidFill>
                  <a:schemeClr val="tx2"/>
                </a:solidFill>
              </a:rPr>
              <a:t>Adittional resources supporting teaching</a:t>
            </a:r>
          </a:p>
          <a:p>
            <a:r>
              <a:rPr lang="pl-PL" dirty="0" smtClean="0">
                <a:solidFill>
                  <a:schemeClr val="tx2"/>
                </a:solidFill>
              </a:rPr>
              <a:t>EPIGEUM</a:t>
            </a:r>
            <a:endParaRPr lang="en-GB" dirty="0" smtClean="0">
              <a:solidFill>
                <a:schemeClr val="tx2"/>
              </a:solidFill>
            </a:endParaRPr>
          </a:p>
          <a:p>
            <a:pPr marL="266700" lvl="1" indent="0">
              <a:buNone/>
            </a:pPr>
            <a:endParaRPr lang="en-GB" dirty="0">
              <a:solidFill>
                <a:schemeClr val="tx2"/>
              </a:solidFill>
            </a:endParaRPr>
          </a:p>
          <a:p>
            <a:pPr marL="266700" lvl="1" indent="0">
              <a:buNone/>
            </a:pPr>
            <a:endParaRPr lang="en-GB" dirty="0" smtClean="0">
              <a:solidFill>
                <a:schemeClr val="tx2"/>
              </a:solidFill>
            </a:endParaRPr>
          </a:p>
          <a:p>
            <a:pPr marL="266700" lvl="1" indent="0">
              <a:buNone/>
            </a:pPr>
            <a:endParaRPr lang="en-GB" dirty="0"/>
          </a:p>
        </p:txBody>
      </p:sp>
      <p:pic>
        <p:nvPicPr>
          <p:cNvPr id="1026" name="Picture 2" descr="http://www.oup.com/uk/archives/images/pics/pic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4552" y="2414085"/>
            <a:ext cx="2977297" cy="3826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7665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3999" cy="6434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Box 13"/>
          <p:cNvSpPr txBox="1">
            <a:spLocks noChangeArrowheads="1"/>
          </p:cNvSpPr>
          <p:nvPr/>
        </p:nvSpPr>
        <p:spPr bwMode="auto">
          <a:xfrm>
            <a:off x="310373" y="1916832"/>
            <a:ext cx="3390648" cy="1477328"/>
          </a:xfrm>
          <a:prstGeom prst="rect">
            <a:avLst/>
          </a:prstGeom>
          <a:solidFill>
            <a:srgbClr val="FFFF66"/>
          </a:solidFill>
          <a:ln w="38100" algn="ctr">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dirty="0">
                <a:solidFill>
                  <a:srgbClr val="002147"/>
                </a:solidFill>
              </a:rPr>
              <a:t>Oxford University Press (OUP) publishes the highest quality journals and delivers this research to the widest possible audience.</a:t>
            </a:r>
            <a:endParaRPr lang="en-GB" i="1" dirty="0">
              <a:solidFill>
                <a:srgbClr val="002147"/>
              </a:solidFill>
            </a:endParaRPr>
          </a:p>
        </p:txBody>
      </p:sp>
      <p:sp>
        <p:nvSpPr>
          <p:cNvPr id="5" name="TextBox 4"/>
          <p:cNvSpPr txBox="1"/>
          <p:nvPr/>
        </p:nvSpPr>
        <p:spPr>
          <a:xfrm>
            <a:off x="-108520" y="6498382"/>
            <a:ext cx="2814584" cy="307777"/>
          </a:xfrm>
          <a:prstGeom prst="rect">
            <a:avLst/>
          </a:prstGeom>
          <a:noFill/>
        </p:spPr>
        <p:txBody>
          <a:bodyPr wrap="square" rtlCol="0">
            <a:spAutoFit/>
          </a:bodyPr>
          <a:lstStyle/>
          <a:p>
            <a:pPr algn="ctr" fontAlgn="base">
              <a:spcBef>
                <a:spcPct val="0"/>
              </a:spcBef>
              <a:spcAft>
                <a:spcPct val="0"/>
              </a:spcAft>
            </a:pPr>
            <a:r>
              <a:rPr lang="en-GB" sz="1400" dirty="0">
                <a:solidFill>
                  <a:srgbClr val="002147"/>
                </a:solidFill>
              </a:rPr>
              <a:t>www.oxfordjournals.org</a:t>
            </a:r>
          </a:p>
        </p:txBody>
      </p:sp>
      <p:sp>
        <p:nvSpPr>
          <p:cNvPr id="7" name="Text Box 13"/>
          <p:cNvSpPr txBox="1">
            <a:spLocks noChangeArrowheads="1"/>
          </p:cNvSpPr>
          <p:nvPr/>
        </p:nvSpPr>
        <p:spPr bwMode="auto">
          <a:xfrm>
            <a:off x="310373" y="3546560"/>
            <a:ext cx="3390648" cy="2031325"/>
          </a:xfrm>
          <a:prstGeom prst="rect">
            <a:avLst/>
          </a:prstGeom>
          <a:solidFill>
            <a:srgbClr val="FFFF66"/>
          </a:solidFill>
          <a:ln w="38100" algn="ctr">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dirty="0">
                <a:solidFill>
                  <a:srgbClr val="002147"/>
                </a:solidFill>
              </a:rPr>
              <a:t>We achieve this by working closely with our society partners, authors, and subscribers in order to provide them with publishing services that support their research needs.</a:t>
            </a:r>
            <a:endParaRPr lang="en-GB" i="1" dirty="0">
              <a:solidFill>
                <a:srgbClr val="002147"/>
              </a:solidFill>
            </a:endParaRPr>
          </a:p>
        </p:txBody>
      </p:sp>
    </p:spTree>
    <p:extLst>
      <p:ext uri="{BB962C8B-B14F-4D97-AF65-F5344CB8AC3E}">
        <p14:creationId xmlns:p14="http://schemas.microsoft.com/office/powerpoint/2010/main" val="3443741705"/>
      </p:ext>
    </p:extLst>
  </p:cSld>
  <p:clrMapOvr>
    <a:masterClrMapping/>
  </p:clrMapOvr>
  <p:transition advTm="1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9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grpId="0" nodeType="withEffect">
                                  <p:stCondLst>
                                    <p:cond delay="90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srcRect l="1500" t="1550" r="1539" b="1517"/>
          <a:stretch/>
        </p:blipFill>
        <p:spPr>
          <a:xfrm>
            <a:off x="461963" y="4383088"/>
            <a:ext cx="1081087" cy="142240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3" cstate="print"/>
          <a:srcRect l="9767" t="7280" r="18670" b="14612"/>
          <a:stretch/>
        </p:blipFill>
        <p:spPr>
          <a:xfrm>
            <a:off x="7589838" y="2027238"/>
            <a:ext cx="873125" cy="1184275"/>
          </a:xfrm>
          <a:prstGeom prst="rect">
            <a:avLst/>
          </a:prstGeom>
          <a:ln>
            <a:noFill/>
          </a:ln>
          <a:effectLst>
            <a:outerShdw blurRad="292100" dist="139700" dir="2700000" algn="tl" rotWithShape="0">
              <a:srgbClr val="333333">
                <a:alpha val="65000"/>
              </a:srgbClr>
            </a:outerShdw>
          </a:effectLst>
        </p:spPr>
      </p:pic>
      <p:sp>
        <p:nvSpPr>
          <p:cNvPr id="13316" name="Text Placeholder 5"/>
          <p:cNvSpPr txBox="1">
            <a:spLocks/>
          </p:cNvSpPr>
          <p:nvPr/>
        </p:nvSpPr>
        <p:spPr bwMode="auto">
          <a:xfrm>
            <a:off x="293688" y="2084388"/>
            <a:ext cx="59563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20000"/>
              </a:spcBef>
              <a:spcAft>
                <a:spcPct val="0"/>
              </a:spcAft>
              <a:buFont typeface="Arial" charset="0"/>
              <a:buNone/>
            </a:pPr>
            <a:r>
              <a:rPr lang="en-GB" sz="2400" dirty="0">
                <a:solidFill>
                  <a:prstClr val="black"/>
                </a:solidFill>
              </a:rPr>
              <a:t>The Medicine </a:t>
            </a:r>
            <a:r>
              <a:rPr lang="en-GB" sz="2400" dirty="0" smtClean="0">
                <a:solidFill>
                  <a:prstClr val="black"/>
                </a:solidFill>
              </a:rPr>
              <a:t>Collection</a:t>
            </a:r>
            <a:endParaRPr lang="en-GB" sz="2400" dirty="0">
              <a:solidFill>
                <a:prstClr val="black"/>
              </a:solidFill>
            </a:endParaRPr>
          </a:p>
        </p:txBody>
      </p:sp>
      <p:sp>
        <p:nvSpPr>
          <p:cNvPr id="13317" name="Text Placeholder 10"/>
          <p:cNvSpPr txBox="1">
            <a:spLocks/>
          </p:cNvSpPr>
          <p:nvPr/>
        </p:nvSpPr>
        <p:spPr bwMode="auto">
          <a:xfrm>
            <a:off x="287338" y="2668588"/>
            <a:ext cx="5060950"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342900" indent="-34290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lvl="1" eaLnBrk="1" fontAlgn="base" hangingPunct="1">
              <a:spcBef>
                <a:spcPct val="20000"/>
              </a:spcBef>
              <a:spcAft>
                <a:spcPct val="0"/>
              </a:spcAft>
              <a:buFont typeface="Arial" charset="0"/>
              <a:buChar char="•"/>
            </a:pPr>
            <a:r>
              <a:rPr lang="en-GB" sz="2000">
                <a:solidFill>
                  <a:prstClr val="black"/>
                </a:solidFill>
              </a:rPr>
              <a:t>Oncology, cardiology, neurology, epidemiology, reproductive medicine, rheumatology, anesthesia, gerontology, &amp; public health</a:t>
            </a:r>
          </a:p>
          <a:p>
            <a:pPr eaLnBrk="1" fontAlgn="base" hangingPunct="1">
              <a:spcBef>
                <a:spcPct val="20000"/>
              </a:spcBef>
              <a:spcAft>
                <a:spcPct val="0"/>
              </a:spcAft>
              <a:buFont typeface="Arial" charset="0"/>
              <a:buNone/>
            </a:pPr>
            <a:endParaRPr lang="en-US">
              <a:solidFill>
                <a:prstClr val="black"/>
              </a:solidFill>
            </a:endParaRPr>
          </a:p>
        </p:txBody>
      </p:sp>
      <p:pic>
        <p:nvPicPr>
          <p:cNvPr id="8" name="Picture 7"/>
          <p:cNvPicPr>
            <a:picLocks noChangeAspect="1"/>
          </p:cNvPicPr>
          <p:nvPr/>
        </p:nvPicPr>
        <p:blipFill rotWithShape="1">
          <a:blip r:embed="rId4" cstate="print"/>
          <a:srcRect l="2116" t="1540" r="1799" b="1603"/>
          <a:stretch/>
        </p:blipFill>
        <p:spPr>
          <a:xfrm>
            <a:off x="5449888" y="2084388"/>
            <a:ext cx="946150" cy="1231900"/>
          </a:xfrm>
          <a:prstGeom prst="rect">
            <a:avLst/>
          </a:prstGeom>
          <a:ln>
            <a:noFill/>
          </a:ln>
          <a:effectLst>
            <a:outerShdw blurRad="292100" dist="139700" dir="2700000" algn="tl" rotWithShape="0">
              <a:srgbClr val="333333">
                <a:alpha val="65000"/>
              </a:srgbClr>
            </a:outerShdw>
          </a:effectLst>
        </p:spPr>
      </p:pic>
      <p:sp>
        <p:nvSpPr>
          <p:cNvPr id="13319" name="Text Placeholder 5"/>
          <p:cNvSpPr txBox="1">
            <a:spLocks/>
          </p:cNvSpPr>
          <p:nvPr/>
        </p:nvSpPr>
        <p:spPr bwMode="auto">
          <a:xfrm>
            <a:off x="3317875" y="4322763"/>
            <a:ext cx="572611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20000"/>
              </a:spcBef>
              <a:spcAft>
                <a:spcPct val="0"/>
              </a:spcAft>
              <a:buFont typeface="Arial" charset="0"/>
              <a:buNone/>
            </a:pPr>
            <a:r>
              <a:rPr lang="en-GB" sz="2400" dirty="0">
                <a:solidFill>
                  <a:prstClr val="black"/>
                </a:solidFill>
              </a:rPr>
              <a:t>The Life Sciences </a:t>
            </a:r>
            <a:r>
              <a:rPr lang="en-GB" sz="2400" dirty="0" smtClean="0">
                <a:solidFill>
                  <a:prstClr val="black"/>
                </a:solidFill>
              </a:rPr>
              <a:t>Collection</a:t>
            </a:r>
            <a:endParaRPr lang="en-GB" sz="2400" dirty="0">
              <a:solidFill>
                <a:prstClr val="black"/>
              </a:solidFill>
            </a:endParaRPr>
          </a:p>
        </p:txBody>
      </p:sp>
      <p:sp>
        <p:nvSpPr>
          <p:cNvPr id="13320" name="Text Placeholder 10"/>
          <p:cNvSpPr txBox="1">
            <a:spLocks/>
          </p:cNvSpPr>
          <p:nvPr/>
        </p:nvSpPr>
        <p:spPr bwMode="auto">
          <a:xfrm>
            <a:off x="3317875" y="4986338"/>
            <a:ext cx="5387975" cy="140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342900" indent="-34290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lvl="1" eaLnBrk="1" fontAlgn="base" hangingPunct="1">
              <a:spcBef>
                <a:spcPct val="20000"/>
              </a:spcBef>
              <a:spcAft>
                <a:spcPct val="0"/>
              </a:spcAft>
              <a:buFont typeface="Arial" charset="0"/>
              <a:buChar char="•"/>
            </a:pPr>
            <a:r>
              <a:rPr lang="en-GB" sz="2000">
                <a:solidFill>
                  <a:prstClr val="black"/>
                </a:solidFill>
              </a:rPr>
              <a:t>Molecular and computational biology, plant science, marine biology, and behavioral ecology</a:t>
            </a:r>
          </a:p>
          <a:p>
            <a:pPr eaLnBrk="1" fontAlgn="base" hangingPunct="1">
              <a:spcBef>
                <a:spcPct val="20000"/>
              </a:spcBef>
              <a:spcAft>
                <a:spcPct val="0"/>
              </a:spcAft>
              <a:buFont typeface="Arial" charset="0"/>
              <a:buNone/>
            </a:pPr>
            <a:endParaRPr lang="en-GB">
              <a:solidFill>
                <a:prstClr val="black"/>
              </a:solidFill>
            </a:endParaRPr>
          </a:p>
        </p:txBody>
      </p:sp>
      <p:pic>
        <p:nvPicPr>
          <p:cNvPr id="11" name="Picture 10"/>
          <p:cNvPicPr>
            <a:picLocks noChangeAspect="1"/>
          </p:cNvPicPr>
          <p:nvPr/>
        </p:nvPicPr>
        <p:blipFill>
          <a:blip r:embed="rId5" cstate="print"/>
          <a:stretch>
            <a:fillRect/>
          </a:stretch>
        </p:blipFill>
        <p:spPr>
          <a:xfrm>
            <a:off x="6696075" y="2263775"/>
            <a:ext cx="1055688" cy="1381125"/>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rotWithShape="1">
          <a:blip r:embed="rId6" cstate="print"/>
          <a:srcRect l="1652" t="1484" r="1559" b="2055"/>
          <a:stretch/>
        </p:blipFill>
        <p:spPr>
          <a:xfrm>
            <a:off x="5922963" y="2619375"/>
            <a:ext cx="1149350" cy="1570038"/>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rotWithShape="1">
          <a:blip r:embed="rId7" cstate="print"/>
          <a:srcRect l="1242" t="1049" r="1315" b="1031"/>
          <a:stretch/>
        </p:blipFill>
        <p:spPr>
          <a:xfrm>
            <a:off x="2009775" y="4095750"/>
            <a:ext cx="857250" cy="1122363"/>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rotWithShape="1">
          <a:blip r:embed="rId8" cstate="print"/>
          <a:srcRect l="1552" t="927" r="1707" b="1135"/>
          <a:stretch/>
        </p:blipFill>
        <p:spPr>
          <a:xfrm>
            <a:off x="1204913" y="4786313"/>
            <a:ext cx="1177925" cy="15621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644823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srcRect l="1797" t="1468" r="2344"/>
          <a:stretch/>
        </p:blipFill>
        <p:spPr>
          <a:xfrm>
            <a:off x="876300" y="4194175"/>
            <a:ext cx="957263" cy="130175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3" cstate="print"/>
          <a:srcRect l="1499" t="1689" r="1565" b="1582"/>
          <a:stretch/>
        </p:blipFill>
        <p:spPr>
          <a:xfrm>
            <a:off x="2352675" y="4378325"/>
            <a:ext cx="1128713" cy="1481138"/>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4" cstate="print"/>
          <a:srcRect l="9846" t="8984" r="21465" b="17155"/>
          <a:stretch/>
        </p:blipFill>
        <p:spPr>
          <a:xfrm>
            <a:off x="1430338" y="4511675"/>
            <a:ext cx="1438275" cy="1868488"/>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5" cstate="print"/>
          <a:srcRect l="1991" t="79" r="2259" b="1434"/>
          <a:stretch/>
        </p:blipFill>
        <p:spPr>
          <a:xfrm>
            <a:off x="7781925" y="2395538"/>
            <a:ext cx="862013" cy="1155700"/>
          </a:xfrm>
          <a:prstGeom prst="rect">
            <a:avLst/>
          </a:prstGeom>
          <a:ln>
            <a:noFill/>
          </a:ln>
          <a:effectLst>
            <a:outerShdw blurRad="292100" dist="139700" dir="2700000" algn="tl" rotWithShape="0">
              <a:srgbClr val="333333">
                <a:alpha val="65000"/>
              </a:srgbClr>
            </a:outerShdw>
          </a:effectLst>
        </p:spPr>
      </p:pic>
      <p:sp>
        <p:nvSpPr>
          <p:cNvPr id="14342" name="Text Placeholder 5"/>
          <p:cNvSpPr txBox="1">
            <a:spLocks/>
          </p:cNvSpPr>
          <p:nvPr/>
        </p:nvSpPr>
        <p:spPr bwMode="auto">
          <a:xfrm>
            <a:off x="693738" y="2055813"/>
            <a:ext cx="5956300"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20000"/>
              </a:spcBef>
              <a:spcAft>
                <a:spcPct val="0"/>
              </a:spcAft>
              <a:buFont typeface="Arial" charset="0"/>
              <a:buNone/>
            </a:pPr>
            <a:r>
              <a:rPr lang="en-GB" sz="2400" dirty="0">
                <a:solidFill>
                  <a:prstClr val="black"/>
                </a:solidFill>
              </a:rPr>
              <a:t>The Mathematical &amp; Physical Sciences </a:t>
            </a:r>
            <a:r>
              <a:rPr lang="en-GB" sz="2400" dirty="0" smtClean="0">
                <a:solidFill>
                  <a:prstClr val="black"/>
                </a:solidFill>
              </a:rPr>
              <a:t>Collection</a:t>
            </a:r>
            <a:endParaRPr lang="en-GB" sz="2400" dirty="0">
              <a:solidFill>
                <a:prstClr val="black"/>
              </a:solidFill>
            </a:endParaRPr>
          </a:p>
        </p:txBody>
      </p:sp>
      <p:sp>
        <p:nvSpPr>
          <p:cNvPr id="10" name="Text Placeholder 10"/>
          <p:cNvSpPr txBox="1">
            <a:spLocks/>
          </p:cNvSpPr>
          <p:nvPr/>
        </p:nvSpPr>
        <p:spPr>
          <a:xfrm>
            <a:off x="754063" y="2955925"/>
            <a:ext cx="5059362" cy="1195388"/>
          </a:xfrm>
          <a:prstGeom prst="rect">
            <a:avLst/>
          </a:prstGeom>
        </p:spPr>
        <p:txBody>
          <a:bodyPr>
            <a:normAutofit/>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84175" indent="-285750">
              <a:buFontTx/>
              <a:buChar char="•"/>
              <a:defRPr/>
            </a:pPr>
            <a:r>
              <a:rPr lang="en-GB" sz="1400" smtClean="0">
                <a:solidFill>
                  <a:prstClr val="black"/>
                </a:solidFill>
              </a:rPr>
              <a:t>Pure and applied mathematics, radiation science</a:t>
            </a:r>
          </a:p>
          <a:p>
            <a:pPr marL="384175" indent="-285750">
              <a:buFontTx/>
              <a:buChar char="•"/>
              <a:defRPr/>
            </a:pPr>
            <a:r>
              <a:rPr lang="en-GB" sz="1400" smtClean="0">
                <a:solidFill>
                  <a:prstClr val="black"/>
                </a:solidFill>
              </a:rPr>
              <a:t>Also coverage of more niche areas such as biostatistics and mathematical physics, management, and medicine</a:t>
            </a:r>
          </a:p>
          <a:p>
            <a:pPr marL="0" indent="0">
              <a:buFont typeface="Arial" charset="0"/>
              <a:buNone/>
              <a:defRPr/>
            </a:pPr>
            <a:endParaRPr lang="en-US" sz="1800" dirty="0">
              <a:solidFill>
                <a:prstClr val="black"/>
              </a:solidFill>
            </a:endParaRPr>
          </a:p>
        </p:txBody>
      </p:sp>
      <p:sp>
        <p:nvSpPr>
          <p:cNvPr id="14344" name="Text Placeholder 5"/>
          <p:cNvSpPr txBox="1">
            <a:spLocks/>
          </p:cNvSpPr>
          <p:nvPr/>
        </p:nvSpPr>
        <p:spPr bwMode="auto">
          <a:xfrm>
            <a:off x="3952875" y="4192588"/>
            <a:ext cx="4691063"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20000"/>
              </a:spcBef>
              <a:spcAft>
                <a:spcPct val="0"/>
              </a:spcAft>
              <a:buFont typeface="Arial" charset="0"/>
              <a:buNone/>
            </a:pPr>
            <a:r>
              <a:rPr lang="en-GB" sz="2400" dirty="0">
                <a:solidFill>
                  <a:prstClr val="black"/>
                </a:solidFill>
              </a:rPr>
              <a:t>The Law </a:t>
            </a:r>
            <a:r>
              <a:rPr lang="en-GB" sz="2400" dirty="0" smtClean="0">
                <a:solidFill>
                  <a:prstClr val="black"/>
                </a:solidFill>
              </a:rPr>
              <a:t>Collection</a:t>
            </a:r>
            <a:endParaRPr lang="en-GB" sz="2400" dirty="0">
              <a:solidFill>
                <a:prstClr val="black"/>
              </a:solidFill>
            </a:endParaRPr>
          </a:p>
        </p:txBody>
      </p:sp>
      <p:sp>
        <p:nvSpPr>
          <p:cNvPr id="14345" name="Text Placeholder 10"/>
          <p:cNvSpPr txBox="1">
            <a:spLocks/>
          </p:cNvSpPr>
          <p:nvPr/>
        </p:nvSpPr>
        <p:spPr bwMode="auto">
          <a:xfrm>
            <a:off x="4081463" y="4938713"/>
            <a:ext cx="4619625"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84175" indent="-285750" eaLnBrk="0" hangingPunct="0">
              <a:defRPr>
                <a:solidFill>
                  <a:schemeClr val="tx1"/>
                </a:solidFill>
                <a:latin typeface="Calibri" pitchFamily="34" charset="0"/>
                <a:cs typeface="Arial" charset="0"/>
              </a:defRPr>
            </a:lvl1pPr>
            <a:lvl2pPr marL="358775"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20000"/>
              </a:spcBef>
              <a:spcAft>
                <a:spcPct val="0"/>
              </a:spcAft>
              <a:buFontTx/>
              <a:buChar char="•"/>
            </a:pPr>
            <a:r>
              <a:rPr lang="en-GB" sz="1400">
                <a:solidFill>
                  <a:prstClr val="black"/>
                </a:solidFill>
              </a:rPr>
              <a:t>general academic and practitioner law titles, and those dedicated to more specialized areas such as medical &amp; environmental law, criminology, intellectual property, &amp; policing</a:t>
            </a:r>
          </a:p>
          <a:p>
            <a:pPr lvl="1" eaLnBrk="1" fontAlgn="base" hangingPunct="1">
              <a:spcBef>
                <a:spcPct val="20000"/>
              </a:spcBef>
              <a:spcAft>
                <a:spcPct val="0"/>
              </a:spcAft>
              <a:buFont typeface="Arial" charset="0"/>
              <a:buNone/>
            </a:pPr>
            <a:endParaRPr lang="en-GB">
              <a:solidFill>
                <a:prstClr val="black"/>
              </a:solidFill>
            </a:endParaRPr>
          </a:p>
        </p:txBody>
      </p:sp>
      <p:pic>
        <p:nvPicPr>
          <p:cNvPr id="13" name="Picture 12"/>
          <p:cNvPicPr>
            <a:picLocks noChangeAspect="1"/>
          </p:cNvPicPr>
          <p:nvPr/>
        </p:nvPicPr>
        <p:blipFill rotWithShape="1">
          <a:blip r:embed="rId6" cstate="print"/>
          <a:srcRect l="1795" t="1386" r="1623" b="1446"/>
          <a:stretch/>
        </p:blipFill>
        <p:spPr>
          <a:xfrm>
            <a:off x="7010400" y="2659063"/>
            <a:ext cx="1020763" cy="1335087"/>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rotWithShape="1">
          <a:blip r:embed="rId7" cstate="print"/>
          <a:srcRect l="1091" t="1903" r="1458" b="1186"/>
          <a:stretch/>
        </p:blipFill>
        <p:spPr>
          <a:xfrm>
            <a:off x="6127750" y="2219325"/>
            <a:ext cx="1193800" cy="15430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907848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srcRect l="1967" t="1480" r="1980" b="1720"/>
          <a:stretch/>
        </p:blipFill>
        <p:spPr>
          <a:xfrm>
            <a:off x="592138" y="3963988"/>
            <a:ext cx="955675" cy="1268412"/>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3" cstate="print"/>
          <a:srcRect l="1986" t="1592" r="2080" b="1485"/>
          <a:stretch/>
        </p:blipFill>
        <p:spPr>
          <a:xfrm>
            <a:off x="7237413" y="2116138"/>
            <a:ext cx="957262" cy="1265237"/>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4" cstate="print"/>
          <a:srcRect l="1833" t="1884" r="1634" b="1254"/>
          <a:stretch/>
        </p:blipFill>
        <p:spPr>
          <a:xfrm>
            <a:off x="1835150" y="4087813"/>
            <a:ext cx="1236663" cy="1622425"/>
          </a:xfrm>
          <a:prstGeom prst="rect">
            <a:avLst/>
          </a:prstGeom>
          <a:ln>
            <a:noFill/>
          </a:ln>
          <a:effectLst>
            <a:outerShdw blurRad="292100" dist="139700" dir="2700000" algn="tl" rotWithShape="0">
              <a:srgbClr val="333333">
                <a:alpha val="65000"/>
              </a:srgbClr>
            </a:outerShdw>
          </a:effectLst>
        </p:spPr>
      </p:pic>
      <p:sp>
        <p:nvSpPr>
          <p:cNvPr id="15365" name="Text Placeholder 5"/>
          <p:cNvSpPr txBox="1">
            <a:spLocks/>
          </p:cNvSpPr>
          <p:nvPr/>
        </p:nvSpPr>
        <p:spPr bwMode="auto">
          <a:xfrm>
            <a:off x="293688" y="2084388"/>
            <a:ext cx="5956300"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20000"/>
              </a:spcBef>
              <a:spcAft>
                <a:spcPct val="0"/>
              </a:spcAft>
              <a:buFont typeface="Arial" charset="0"/>
              <a:buNone/>
            </a:pPr>
            <a:r>
              <a:rPr lang="en-GB" sz="2400" dirty="0">
                <a:solidFill>
                  <a:prstClr val="black"/>
                </a:solidFill>
              </a:rPr>
              <a:t>The Humanities </a:t>
            </a:r>
            <a:r>
              <a:rPr lang="en-GB" sz="2400" dirty="0" smtClean="0">
                <a:solidFill>
                  <a:prstClr val="black"/>
                </a:solidFill>
              </a:rPr>
              <a:t>Collection</a:t>
            </a:r>
            <a:endParaRPr lang="en-GB" sz="2400" dirty="0">
              <a:solidFill>
                <a:prstClr val="black"/>
              </a:solidFill>
            </a:endParaRPr>
          </a:p>
        </p:txBody>
      </p:sp>
      <p:sp>
        <p:nvSpPr>
          <p:cNvPr id="15366" name="Text Placeholder 10"/>
          <p:cNvSpPr txBox="1">
            <a:spLocks/>
          </p:cNvSpPr>
          <p:nvPr/>
        </p:nvSpPr>
        <p:spPr bwMode="auto">
          <a:xfrm>
            <a:off x="220663" y="2822575"/>
            <a:ext cx="4675187"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lvl="1" eaLnBrk="1" fontAlgn="base" hangingPunct="1">
              <a:spcBef>
                <a:spcPct val="20000"/>
              </a:spcBef>
              <a:spcAft>
                <a:spcPct val="0"/>
              </a:spcAft>
              <a:buFontTx/>
              <a:buChar char="•"/>
            </a:pPr>
            <a:r>
              <a:rPr lang="en-GB" sz="2000">
                <a:solidFill>
                  <a:prstClr val="black"/>
                </a:solidFill>
              </a:rPr>
              <a:t>History, philosophy, literature, religion, art, and music</a:t>
            </a:r>
          </a:p>
          <a:p>
            <a:pPr eaLnBrk="1" fontAlgn="base" hangingPunct="1">
              <a:spcBef>
                <a:spcPct val="20000"/>
              </a:spcBef>
              <a:spcAft>
                <a:spcPct val="0"/>
              </a:spcAft>
              <a:buFont typeface="Arial" charset="0"/>
              <a:buNone/>
            </a:pPr>
            <a:endParaRPr lang="en-US">
              <a:solidFill>
                <a:prstClr val="black"/>
              </a:solidFill>
            </a:endParaRPr>
          </a:p>
        </p:txBody>
      </p:sp>
      <p:sp>
        <p:nvSpPr>
          <p:cNvPr id="15367" name="Text Placeholder 5"/>
          <p:cNvSpPr txBox="1">
            <a:spLocks/>
          </p:cNvSpPr>
          <p:nvPr/>
        </p:nvSpPr>
        <p:spPr bwMode="auto">
          <a:xfrm>
            <a:off x="3317875" y="4332288"/>
            <a:ext cx="572611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20000"/>
              </a:spcBef>
              <a:spcAft>
                <a:spcPct val="0"/>
              </a:spcAft>
              <a:buFont typeface="Arial" charset="0"/>
              <a:buNone/>
            </a:pPr>
            <a:r>
              <a:rPr lang="en-GB" sz="2400" dirty="0">
                <a:solidFill>
                  <a:prstClr val="black"/>
                </a:solidFill>
              </a:rPr>
              <a:t>The Social Sciences </a:t>
            </a:r>
            <a:r>
              <a:rPr lang="en-GB" sz="2400" dirty="0" smtClean="0">
                <a:solidFill>
                  <a:prstClr val="black"/>
                </a:solidFill>
              </a:rPr>
              <a:t>Collection</a:t>
            </a:r>
            <a:endParaRPr lang="en-GB" sz="2400" dirty="0">
              <a:solidFill>
                <a:prstClr val="black"/>
              </a:solidFill>
            </a:endParaRPr>
          </a:p>
        </p:txBody>
      </p:sp>
      <p:sp>
        <p:nvSpPr>
          <p:cNvPr id="15368" name="Text Placeholder 10"/>
          <p:cNvSpPr txBox="1">
            <a:spLocks/>
          </p:cNvSpPr>
          <p:nvPr/>
        </p:nvSpPr>
        <p:spPr bwMode="auto">
          <a:xfrm>
            <a:off x="3251200" y="5072063"/>
            <a:ext cx="5530850"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lvl="1" eaLnBrk="1" fontAlgn="base" hangingPunct="1">
              <a:spcBef>
                <a:spcPct val="20000"/>
              </a:spcBef>
              <a:spcAft>
                <a:spcPct val="0"/>
              </a:spcAft>
              <a:buFontTx/>
              <a:buChar char="•"/>
            </a:pPr>
            <a:r>
              <a:rPr lang="en-GB" sz="2000">
                <a:solidFill>
                  <a:prstClr val="black"/>
                </a:solidFill>
              </a:rPr>
              <a:t>Economics, finance, business, global development, religion, and social politics</a:t>
            </a:r>
          </a:p>
        </p:txBody>
      </p:sp>
      <p:pic>
        <p:nvPicPr>
          <p:cNvPr id="11" name="Picture 10"/>
          <p:cNvPicPr>
            <a:picLocks noChangeAspect="1"/>
          </p:cNvPicPr>
          <p:nvPr/>
        </p:nvPicPr>
        <p:blipFill rotWithShape="1">
          <a:blip r:embed="rId5" cstate="print"/>
          <a:srcRect l="1980" t="1250" r="1697" b="1340"/>
          <a:stretch/>
        </p:blipFill>
        <p:spPr>
          <a:xfrm>
            <a:off x="5867400" y="2247900"/>
            <a:ext cx="1125538" cy="1481138"/>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rotWithShape="1">
          <a:blip r:embed="rId6" cstate="print"/>
          <a:srcRect l="1395" t="1121" r="1473" b="1072"/>
          <a:stretch/>
        </p:blipFill>
        <p:spPr>
          <a:xfrm>
            <a:off x="1103313" y="4548188"/>
            <a:ext cx="1360487" cy="1793875"/>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a:blip r:embed="rId7" cstate="print"/>
          <a:stretch>
            <a:fillRect/>
          </a:stretch>
        </p:blipFill>
        <p:spPr>
          <a:xfrm>
            <a:off x="6573838" y="2644775"/>
            <a:ext cx="1354137" cy="17605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690745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3999" cy="6434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08520" y="6498382"/>
            <a:ext cx="2814584" cy="307777"/>
          </a:xfrm>
          <a:prstGeom prst="rect">
            <a:avLst/>
          </a:prstGeom>
          <a:noFill/>
        </p:spPr>
        <p:txBody>
          <a:bodyPr wrap="square" rtlCol="0">
            <a:spAutoFit/>
          </a:bodyPr>
          <a:lstStyle/>
          <a:p>
            <a:pPr algn="ctr" fontAlgn="base">
              <a:spcBef>
                <a:spcPct val="0"/>
              </a:spcBef>
              <a:spcAft>
                <a:spcPct val="0"/>
              </a:spcAft>
            </a:pPr>
            <a:r>
              <a:rPr lang="en-GB" sz="1400" dirty="0">
                <a:solidFill>
                  <a:srgbClr val="002147"/>
                </a:solidFill>
              </a:rPr>
              <a:t>www.oxfordjournals.org</a:t>
            </a:r>
          </a:p>
        </p:txBody>
      </p:sp>
    </p:spTree>
    <p:extLst>
      <p:ext uri="{BB962C8B-B14F-4D97-AF65-F5344CB8AC3E}">
        <p14:creationId xmlns:p14="http://schemas.microsoft.com/office/powerpoint/2010/main" val="2920953228"/>
      </p:ext>
    </p:extLst>
  </p:cSld>
  <p:clrMapOvr>
    <a:masterClrMapping/>
  </p:clrMapOvr>
  <p:transition advTm="1800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338" y="116632"/>
            <a:ext cx="6937375" cy="1270000"/>
          </a:xfrm>
        </p:spPr>
        <p:txBody>
          <a:bodyPr/>
          <a:lstStyle/>
          <a:p>
            <a:r>
              <a:rPr lang="en-GB" sz="2800" dirty="0" smtClean="0">
                <a:latin typeface="OUP Swift Light" panose="02000503080000020004" pitchFamily="2" charset="0"/>
              </a:rPr>
              <a:t>Oxford Handbooks Online</a:t>
            </a:r>
            <a:endParaRPr lang="en-GB" sz="2800" dirty="0">
              <a:latin typeface="OUP Swift Light" panose="02000503080000020004" pitchFamily="2" charset="0"/>
            </a:endParaRPr>
          </a:p>
        </p:txBody>
      </p:sp>
      <p:sp>
        <p:nvSpPr>
          <p:cNvPr id="3" name="Text Placeholder 2"/>
          <p:cNvSpPr>
            <a:spLocks noGrp="1"/>
          </p:cNvSpPr>
          <p:nvPr>
            <p:ph type="body" sz="quarter" idx="13"/>
          </p:nvPr>
        </p:nvSpPr>
        <p:spPr>
          <a:xfrm>
            <a:off x="287338" y="1359049"/>
            <a:ext cx="6936756" cy="485775"/>
          </a:xfrm>
        </p:spPr>
        <p:txBody>
          <a:bodyPr/>
          <a:lstStyle/>
          <a:p>
            <a:r>
              <a:rPr lang="en-GB" sz="2400" dirty="0" smtClean="0">
                <a:latin typeface="OUP Swift Light" panose="02000503080000020004" pitchFamily="2" charset="0"/>
              </a:rPr>
              <a:t>Explore the content</a:t>
            </a:r>
            <a:endParaRPr lang="en-GB" sz="2400" dirty="0">
              <a:latin typeface="OUP Swift Light" panose="02000503080000020004" pitchFamily="2"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7984" y="1988840"/>
            <a:ext cx="4531153" cy="479715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344" y="2168364"/>
            <a:ext cx="4021455" cy="223224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1640" y="4509120"/>
            <a:ext cx="1922122" cy="2035188"/>
          </a:xfrm>
          <a:prstGeom prst="rect">
            <a:avLst/>
          </a:prstGeom>
        </p:spPr>
      </p:pic>
      <p:sp>
        <p:nvSpPr>
          <p:cNvPr id="9" name="TextBox 8"/>
          <p:cNvSpPr txBox="1"/>
          <p:nvPr/>
        </p:nvSpPr>
        <p:spPr>
          <a:xfrm>
            <a:off x="3919777" y="4788050"/>
            <a:ext cx="5039360" cy="1477328"/>
          </a:xfrm>
          <a:prstGeom prst="rect">
            <a:avLst/>
          </a:prstGeom>
          <a:solidFill>
            <a:srgbClr val="FFFF00"/>
          </a:solidFill>
        </p:spPr>
        <p:txBody>
          <a:bodyPr wrap="square" rtlCol="0">
            <a:spAutoFit/>
          </a:bodyPr>
          <a:lstStyle/>
          <a:p>
            <a:r>
              <a:rPr lang="en-GB" dirty="0"/>
              <a:t>14 subject areas</a:t>
            </a:r>
          </a:p>
          <a:p>
            <a:r>
              <a:rPr lang="en-GB" dirty="0" smtClean="0"/>
              <a:t>Scholarly </a:t>
            </a:r>
            <a:r>
              <a:rPr lang="en-GB" dirty="0"/>
              <a:t>reviews of subjects in humanities and social sciences. </a:t>
            </a:r>
          </a:p>
          <a:p>
            <a:r>
              <a:rPr lang="en-GB" dirty="0" smtClean="0"/>
              <a:t>Articles </a:t>
            </a:r>
            <a:r>
              <a:rPr lang="en-GB" dirty="0"/>
              <a:t>are posted online as soon as they are ready. Extremely up to date</a:t>
            </a:r>
          </a:p>
        </p:txBody>
      </p:sp>
    </p:spTree>
    <p:extLst>
      <p:ext uri="{BB962C8B-B14F-4D97-AF65-F5344CB8AC3E}">
        <p14:creationId xmlns:p14="http://schemas.microsoft.com/office/powerpoint/2010/main" val="36383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3779" y="1041975"/>
            <a:ext cx="8382000" cy="584775"/>
          </a:xfrm>
          <a:prstGeom prst="rect">
            <a:avLst/>
          </a:prstGeom>
          <a:noFill/>
        </p:spPr>
        <p:txBody>
          <a:bodyPr wrap="square" rtlCol="0">
            <a:spAutoFit/>
          </a:bodyPr>
          <a:lstStyle/>
          <a:p>
            <a:r>
              <a:rPr lang="en-GB" sz="3200" b="1" dirty="0"/>
              <a:t>Oxford Handbooks </a:t>
            </a:r>
            <a:r>
              <a:rPr lang="en-GB" sz="3200" b="1" dirty="0" smtClean="0"/>
              <a:t>Online</a:t>
            </a:r>
            <a:endParaRPr lang="pl-PL" sz="3200" b="1" dirty="0"/>
          </a:p>
        </p:txBody>
      </p:sp>
      <p:sp>
        <p:nvSpPr>
          <p:cNvPr id="8" name="TextBox 7"/>
          <p:cNvSpPr txBox="1"/>
          <p:nvPr/>
        </p:nvSpPr>
        <p:spPr>
          <a:xfrm>
            <a:off x="512379" y="2304392"/>
            <a:ext cx="5588876" cy="4893647"/>
          </a:xfrm>
          <a:prstGeom prst="rect">
            <a:avLst/>
          </a:prstGeom>
          <a:noFill/>
        </p:spPr>
        <p:txBody>
          <a:bodyPr wrap="square" numCol="2" rtlCol="0">
            <a:spAutoFit/>
          </a:bodyPr>
          <a:lstStyle/>
          <a:p>
            <a:pPr marL="285750" indent="-285750">
              <a:buFont typeface="Arial" pitchFamily="34" charset="0"/>
              <a:buChar char="•"/>
              <a:defRPr/>
            </a:pPr>
            <a:r>
              <a:rPr lang="en-US" sz="2400" dirty="0">
                <a:solidFill>
                  <a:srgbClr val="002060"/>
                </a:solidFill>
              </a:rPr>
              <a:t>Archaeology</a:t>
            </a:r>
          </a:p>
          <a:p>
            <a:pPr marL="285750" indent="-285750">
              <a:buFont typeface="Arial" pitchFamily="34" charset="0"/>
              <a:buChar char="•"/>
              <a:defRPr/>
            </a:pPr>
            <a:r>
              <a:rPr lang="en-US" sz="2400" dirty="0">
                <a:solidFill>
                  <a:srgbClr val="002060"/>
                </a:solidFill>
              </a:rPr>
              <a:t>Business &amp; Management</a:t>
            </a:r>
          </a:p>
          <a:p>
            <a:pPr marL="285750" indent="-285750">
              <a:buFont typeface="Arial" pitchFamily="34" charset="0"/>
              <a:buChar char="•"/>
              <a:defRPr/>
            </a:pPr>
            <a:r>
              <a:rPr lang="en-US" sz="2400" dirty="0">
                <a:solidFill>
                  <a:srgbClr val="002060"/>
                </a:solidFill>
              </a:rPr>
              <a:t>Classics</a:t>
            </a:r>
          </a:p>
          <a:p>
            <a:pPr marL="285750" indent="-285750">
              <a:buFont typeface="Arial" pitchFamily="34" charset="0"/>
              <a:buChar char="•"/>
              <a:defRPr/>
            </a:pPr>
            <a:r>
              <a:rPr lang="en-US" sz="2400" dirty="0" smtClean="0">
                <a:solidFill>
                  <a:srgbClr val="002060"/>
                </a:solidFill>
              </a:rPr>
              <a:t>Criminology</a:t>
            </a:r>
          </a:p>
          <a:p>
            <a:pPr marL="285750" indent="-285750">
              <a:buFont typeface="Arial" pitchFamily="34" charset="0"/>
              <a:buChar char="•"/>
              <a:defRPr/>
            </a:pPr>
            <a:r>
              <a:rPr lang="en-US" sz="2400" dirty="0" smtClean="0">
                <a:solidFill>
                  <a:srgbClr val="002060"/>
                </a:solidFill>
              </a:rPr>
              <a:t>Economics </a:t>
            </a:r>
            <a:r>
              <a:rPr lang="en-US" sz="2400" dirty="0">
                <a:solidFill>
                  <a:srgbClr val="002060"/>
                </a:solidFill>
              </a:rPr>
              <a:t>&amp; </a:t>
            </a:r>
            <a:r>
              <a:rPr lang="en-US" sz="2400" dirty="0" smtClean="0">
                <a:solidFill>
                  <a:srgbClr val="002060"/>
                </a:solidFill>
              </a:rPr>
              <a:t>Finance</a:t>
            </a:r>
          </a:p>
          <a:p>
            <a:pPr marL="285750" indent="-285750">
              <a:buFont typeface="Arial" pitchFamily="34" charset="0"/>
              <a:buChar char="•"/>
              <a:defRPr/>
            </a:pPr>
            <a:r>
              <a:rPr lang="en-US" sz="2400" dirty="0" smtClean="0">
                <a:solidFill>
                  <a:srgbClr val="002060"/>
                </a:solidFill>
              </a:rPr>
              <a:t>History</a:t>
            </a:r>
          </a:p>
          <a:p>
            <a:pPr marL="285750" indent="-285750">
              <a:buFont typeface="Arial" pitchFamily="34" charset="0"/>
              <a:buChar char="•"/>
              <a:defRPr/>
            </a:pPr>
            <a:endParaRPr lang="en-US" sz="2400" dirty="0" smtClean="0">
              <a:solidFill>
                <a:srgbClr val="002060"/>
              </a:solidFill>
            </a:endParaRPr>
          </a:p>
          <a:p>
            <a:pPr marL="285750" indent="-285750">
              <a:buFont typeface="Arial" pitchFamily="34" charset="0"/>
              <a:buChar char="•"/>
              <a:defRPr/>
            </a:pPr>
            <a:endParaRPr lang="en-US" sz="2400" dirty="0">
              <a:solidFill>
                <a:srgbClr val="002060"/>
              </a:solidFill>
            </a:endParaRPr>
          </a:p>
          <a:p>
            <a:pPr marL="285750" indent="-285750">
              <a:buFont typeface="Arial" pitchFamily="34" charset="0"/>
              <a:buChar char="•"/>
              <a:defRPr/>
            </a:pPr>
            <a:endParaRPr lang="en-US" sz="2400" dirty="0" smtClean="0">
              <a:solidFill>
                <a:srgbClr val="002060"/>
              </a:solidFill>
            </a:endParaRPr>
          </a:p>
          <a:p>
            <a:pPr marL="285750" indent="-285750">
              <a:buFont typeface="Arial" pitchFamily="34" charset="0"/>
              <a:buChar char="•"/>
              <a:defRPr/>
            </a:pPr>
            <a:endParaRPr lang="en-US" sz="2400" dirty="0">
              <a:solidFill>
                <a:srgbClr val="002060"/>
              </a:solidFill>
            </a:endParaRPr>
          </a:p>
          <a:p>
            <a:pPr marL="285750" indent="-285750">
              <a:buFont typeface="Arial" pitchFamily="34" charset="0"/>
              <a:buChar char="•"/>
              <a:defRPr/>
            </a:pPr>
            <a:endParaRPr lang="en-US" sz="2400" dirty="0" smtClean="0">
              <a:solidFill>
                <a:srgbClr val="002060"/>
              </a:solidFill>
            </a:endParaRPr>
          </a:p>
          <a:p>
            <a:pPr marL="285750" indent="-285750">
              <a:buFont typeface="Arial" pitchFamily="34" charset="0"/>
              <a:buChar char="•"/>
              <a:defRPr/>
            </a:pPr>
            <a:r>
              <a:rPr lang="en-US" sz="2400" dirty="0" smtClean="0">
                <a:solidFill>
                  <a:srgbClr val="002060"/>
                </a:solidFill>
              </a:rPr>
              <a:t>Law</a:t>
            </a:r>
            <a:endParaRPr lang="en-US" sz="2400" dirty="0">
              <a:solidFill>
                <a:srgbClr val="002060"/>
              </a:solidFill>
            </a:endParaRPr>
          </a:p>
          <a:p>
            <a:pPr marL="285750" indent="-285750">
              <a:buFont typeface="Arial" pitchFamily="34" charset="0"/>
              <a:buChar char="•"/>
              <a:defRPr/>
            </a:pPr>
            <a:r>
              <a:rPr lang="en-US" sz="2400" dirty="0" smtClean="0">
                <a:solidFill>
                  <a:srgbClr val="002060"/>
                </a:solidFill>
              </a:rPr>
              <a:t>Linguistics</a:t>
            </a:r>
            <a:endParaRPr lang="en-US" sz="2400" dirty="0">
              <a:solidFill>
                <a:srgbClr val="002060"/>
              </a:solidFill>
            </a:endParaRPr>
          </a:p>
          <a:p>
            <a:pPr marL="285750" indent="-285750">
              <a:buFont typeface="Arial" pitchFamily="34" charset="0"/>
              <a:buChar char="•"/>
              <a:defRPr/>
            </a:pPr>
            <a:r>
              <a:rPr lang="en-US" sz="2400" dirty="0">
                <a:solidFill>
                  <a:srgbClr val="002060"/>
                </a:solidFill>
              </a:rPr>
              <a:t>Literature</a:t>
            </a:r>
          </a:p>
          <a:p>
            <a:pPr marL="285750" indent="-285750">
              <a:buFont typeface="Arial" pitchFamily="34" charset="0"/>
              <a:buChar char="•"/>
              <a:defRPr/>
            </a:pPr>
            <a:r>
              <a:rPr lang="en-US" sz="2400" dirty="0">
                <a:solidFill>
                  <a:srgbClr val="002060"/>
                </a:solidFill>
              </a:rPr>
              <a:t>Music</a:t>
            </a:r>
          </a:p>
          <a:p>
            <a:pPr marL="285750" indent="-285750">
              <a:buFont typeface="Arial" pitchFamily="34" charset="0"/>
              <a:buChar char="•"/>
              <a:defRPr/>
            </a:pPr>
            <a:r>
              <a:rPr lang="en-US" sz="2400" dirty="0">
                <a:solidFill>
                  <a:srgbClr val="002060"/>
                </a:solidFill>
              </a:rPr>
              <a:t>Philosophy </a:t>
            </a:r>
          </a:p>
          <a:p>
            <a:pPr marL="285750" indent="-285750">
              <a:buFont typeface="Arial" pitchFamily="34" charset="0"/>
              <a:buChar char="•"/>
              <a:defRPr/>
            </a:pPr>
            <a:r>
              <a:rPr lang="en-US" sz="2400" dirty="0">
                <a:solidFill>
                  <a:srgbClr val="002060"/>
                </a:solidFill>
              </a:rPr>
              <a:t>Political Science</a:t>
            </a:r>
          </a:p>
          <a:p>
            <a:pPr marL="285750" indent="-285750">
              <a:buFont typeface="Arial" pitchFamily="34" charset="0"/>
              <a:buChar char="•"/>
              <a:defRPr/>
            </a:pPr>
            <a:r>
              <a:rPr lang="en-US" sz="2400" dirty="0">
                <a:solidFill>
                  <a:srgbClr val="002060"/>
                </a:solidFill>
              </a:rPr>
              <a:t>Psychology</a:t>
            </a:r>
          </a:p>
          <a:p>
            <a:pPr marL="285750" indent="-285750">
              <a:buFont typeface="Arial" pitchFamily="34" charset="0"/>
              <a:buChar char="•"/>
              <a:defRPr/>
            </a:pPr>
            <a:r>
              <a:rPr lang="en-US" sz="2400" dirty="0">
                <a:solidFill>
                  <a:srgbClr val="002060"/>
                </a:solidFill>
              </a:rPr>
              <a:t>Religion </a:t>
            </a:r>
          </a:p>
          <a:p>
            <a:pPr>
              <a:defRPr/>
            </a:pPr>
            <a:endParaRPr lang="en-US" sz="1800" dirty="0"/>
          </a:p>
        </p:txBody>
      </p:sp>
      <p:pic>
        <p:nvPicPr>
          <p:cNvPr id="19458" name="Picture 2" descr="http://t2.gstatic.com/images?q=tbn:ANd9GcQJoTO1ccX9WUcOa2o39ec41Is9xwv5oj2j5U0MI3Kg_RwewpDAl1jh9Om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9841" y="2030793"/>
            <a:ext cx="1969303" cy="2843379"/>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350933" y="5689600"/>
            <a:ext cx="3314846" cy="738664"/>
          </a:xfrm>
          <a:prstGeom prst="rect">
            <a:avLst/>
          </a:prstGeom>
          <a:noFill/>
        </p:spPr>
        <p:txBody>
          <a:bodyPr wrap="square" rtlCol="0">
            <a:spAutoFit/>
          </a:bodyPr>
          <a:lstStyle/>
          <a:p>
            <a:pPr algn="ctr"/>
            <a:r>
              <a:rPr lang="pl-PL" sz="2400" b="1" dirty="0" smtClean="0">
                <a:solidFill>
                  <a:srgbClr val="FF0000"/>
                </a:solidFill>
                <a:latin typeface="Times" pitchFamily="18" charset="0"/>
              </a:rPr>
              <a:t>Over 1</a:t>
            </a:r>
            <a:r>
              <a:rPr lang="en-GB" sz="2400" b="1" dirty="0" smtClean="0">
                <a:solidFill>
                  <a:srgbClr val="FF0000"/>
                </a:solidFill>
                <a:latin typeface="Times" pitchFamily="18" charset="0"/>
              </a:rPr>
              <a:t>7</a:t>
            </a:r>
            <a:r>
              <a:rPr lang="pl-PL" sz="2400" b="1" dirty="0" smtClean="0">
                <a:solidFill>
                  <a:srgbClr val="FF0000"/>
                </a:solidFill>
                <a:latin typeface="Times" pitchFamily="18" charset="0"/>
              </a:rPr>
              <a:t> </a:t>
            </a:r>
            <a:r>
              <a:rPr lang="pl-PL" sz="2400" b="1" dirty="0">
                <a:solidFill>
                  <a:srgbClr val="FF0000"/>
                </a:solidFill>
                <a:latin typeface="Times" pitchFamily="18" charset="0"/>
              </a:rPr>
              <a:t>000 </a:t>
            </a:r>
            <a:r>
              <a:rPr lang="pl-PL" sz="2400" b="1" dirty="0" smtClean="0">
                <a:solidFill>
                  <a:srgbClr val="FF0000"/>
                </a:solidFill>
                <a:latin typeface="Times" pitchFamily="18" charset="0"/>
              </a:rPr>
              <a:t>Chapters</a:t>
            </a:r>
            <a:endParaRPr lang="en-US" sz="2400" b="1" dirty="0">
              <a:solidFill>
                <a:srgbClr val="FF0000"/>
              </a:solidFill>
              <a:latin typeface="Times" pitchFamily="18" charset="0"/>
            </a:endParaRPr>
          </a:p>
          <a:p>
            <a:endParaRPr lang="en-GB" dirty="0"/>
          </a:p>
        </p:txBody>
      </p:sp>
    </p:spTree>
    <p:extLst>
      <p:ext uri="{BB962C8B-B14F-4D97-AF65-F5344CB8AC3E}">
        <p14:creationId xmlns:p14="http://schemas.microsoft.com/office/powerpoint/2010/main" val="1997279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fade">
                                      <p:cBhvr>
                                        <p:cTn id="11" dur="250"/>
                                        <p:tgtEl>
                                          <p:spTgt spid="8">
                                            <p:txEl>
                                              <p:pRg st="1" end="1"/>
                                            </p:txEl>
                                          </p:spTgt>
                                        </p:tgtEl>
                                      </p:cBhvr>
                                    </p:animEffect>
                                  </p:childTnLst>
                                </p:cTn>
                              </p:par>
                            </p:childTnLst>
                          </p:cTn>
                        </p:par>
                        <p:par>
                          <p:cTn id="12" fill="hold">
                            <p:stCondLst>
                              <p:cond delay="750"/>
                            </p:stCondLst>
                            <p:childTnLst>
                              <p:par>
                                <p:cTn id="13" presetID="10" presetClass="entr" presetSubtype="0" fill="hold" nodeType="after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fade">
                                      <p:cBhvr>
                                        <p:cTn id="15" dur="250"/>
                                        <p:tgtEl>
                                          <p:spTgt spid="8">
                                            <p:txEl>
                                              <p:pRg st="2" end="2"/>
                                            </p:txEl>
                                          </p:spTgt>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fade">
                                      <p:cBhvr>
                                        <p:cTn id="19" dur="250"/>
                                        <p:tgtEl>
                                          <p:spTgt spid="8">
                                            <p:txEl>
                                              <p:pRg st="3" end="3"/>
                                            </p:txEl>
                                          </p:spTgt>
                                        </p:tgtEl>
                                      </p:cBhvr>
                                    </p:animEffect>
                                  </p:childTnLst>
                                </p:cTn>
                              </p:par>
                            </p:childTnLst>
                          </p:cTn>
                        </p:par>
                        <p:par>
                          <p:cTn id="20" fill="hold">
                            <p:stCondLst>
                              <p:cond delay="1250"/>
                            </p:stCondLst>
                            <p:childTnLst>
                              <p:par>
                                <p:cTn id="21" presetID="10" presetClass="entr" presetSubtype="0" fill="hold" nodeType="after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fade">
                                      <p:cBhvr>
                                        <p:cTn id="23" dur="250"/>
                                        <p:tgtEl>
                                          <p:spTgt spid="8">
                                            <p:txEl>
                                              <p:pRg st="4" end="4"/>
                                            </p:txEl>
                                          </p:spTgt>
                                        </p:tgtEl>
                                      </p:cBhvr>
                                    </p:animEffect>
                                  </p:childTnLst>
                                </p:cTn>
                              </p:par>
                            </p:childTnLst>
                          </p:cTn>
                        </p:par>
                        <p:par>
                          <p:cTn id="24" fill="hold">
                            <p:stCondLst>
                              <p:cond delay="1500"/>
                            </p:stCondLst>
                            <p:childTnLst>
                              <p:par>
                                <p:cTn id="25" presetID="10" presetClass="entr" presetSubtype="0" fill="hold" nodeType="after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fade">
                                      <p:cBhvr>
                                        <p:cTn id="27" dur="250"/>
                                        <p:tgtEl>
                                          <p:spTgt spid="8">
                                            <p:txEl>
                                              <p:pRg st="5" end="5"/>
                                            </p:txEl>
                                          </p:spTgt>
                                        </p:tgtEl>
                                      </p:cBhvr>
                                    </p:animEffect>
                                  </p:childTnLst>
                                </p:cTn>
                              </p:par>
                            </p:childTnLst>
                          </p:cTn>
                        </p:par>
                        <p:par>
                          <p:cTn id="28" fill="hold">
                            <p:stCondLst>
                              <p:cond delay="1750"/>
                            </p:stCondLst>
                            <p:childTnLst>
                              <p:par>
                                <p:cTn id="29" presetID="10" presetClass="entr" presetSubtype="0" fill="hold" nodeType="afterEffect">
                                  <p:stCondLst>
                                    <p:cond delay="0"/>
                                  </p:stCondLst>
                                  <p:childTnLst>
                                    <p:set>
                                      <p:cBhvr>
                                        <p:cTn id="30" dur="1" fill="hold">
                                          <p:stCondLst>
                                            <p:cond delay="0"/>
                                          </p:stCondLst>
                                        </p:cTn>
                                        <p:tgtEl>
                                          <p:spTgt spid="8">
                                            <p:txEl>
                                              <p:pRg st="11" end="11"/>
                                            </p:txEl>
                                          </p:spTgt>
                                        </p:tgtEl>
                                        <p:attrNameLst>
                                          <p:attrName>style.visibility</p:attrName>
                                        </p:attrNameLst>
                                      </p:cBhvr>
                                      <p:to>
                                        <p:strVal val="visible"/>
                                      </p:to>
                                    </p:set>
                                    <p:animEffect transition="in" filter="fade">
                                      <p:cBhvr>
                                        <p:cTn id="31" dur="250"/>
                                        <p:tgtEl>
                                          <p:spTgt spid="8">
                                            <p:txEl>
                                              <p:pRg st="11" end="11"/>
                                            </p:txEl>
                                          </p:spTgt>
                                        </p:tgtEl>
                                      </p:cBhvr>
                                    </p:animEffect>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8">
                                            <p:txEl>
                                              <p:pRg st="12" end="12"/>
                                            </p:txEl>
                                          </p:spTgt>
                                        </p:tgtEl>
                                        <p:attrNameLst>
                                          <p:attrName>style.visibility</p:attrName>
                                        </p:attrNameLst>
                                      </p:cBhvr>
                                      <p:to>
                                        <p:strVal val="visible"/>
                                      </p:to>
                                    </p:set>
                                    <p:animEffect transition="in" filter="fade">
                                      <p:cBhvr>
                                        <p:cTn id="35" dur="250"/>
                                        <p:tgtEl>
                                          <p:spTgt spid="8">
                                            <p:txEl>
                                              <p:pRg st="12" end="12"/>
                                            </p:txEl>
                                          </p:spTgt>
                                        </p:tgtEl>
                                      </p:cBhvr>
                                    </p:animEffect>
                                  </p:childTnLst>
                                </p:cTn>
                              </p:par>
                            </p:childTnLst>
                          </p:cTn>
                        </p:par>
                        <p:par>
                          <p:cTn id="36" fill="hold">
                            <p:stCondLst>
                              <p:cond delay="2250"/>
                            </p:stCondLst>
                            <p:childTnLst>
                              <p:par>
                                <p:cTn id="37" presetID="10" presetClass="entr" presetSubtype="0" fill="hold" nodeType="afterEffect">
                                  <p:stCondLst>
                                    <p:cond delay="0"/>
                                  </p:stCondLst>
                                  <p:childTnLst>
                                    <p:set>
                                      <p:cBhvr>
                                        <p:cTn id="38" dur="1" fill="hold">
                                          <p:stCondLst>
                                            <p:cond delay="0"/>
                                          </p:stCondLst>
                                        </p:cTn>
                                        <p:tgtEl>
                                          <p:spTgt spid="8">
                                            <p:txEl>
                                              <p:pRg st="13" end="13"/>
                                            </p:txEl>
                                          </p:spTgt>
                                        </p:tgtEl>
                                        <p:attrNameLst>
                                          <p:attrName>style.visibility</p:attrName>
                                        </p:attrNameLst>
                                      </p:cBhvr>
                                      <p:to>
                                        <p:strVal val="visible"/>
                                      </p:to>
                                    </p:set>
                                    <p:animEffect transition="in" filter="fade">
                                      <p:cBhvr>
                                        <p:cTn id="39" dur="250"/>
                                        <p:tgtEl>
                                          <p:spTgt spid="8">
                                            <p:txEl>
                                              <p:pRg st="13" end="13"/>
                                            </p:txEl>
                                          </p:spTgt>
                                        </p:tgtEl>
                                      </p:cBhvr>
                                    </p:animEffect>
                                  </p:childTnLst>
                                </p:cTn>
                              </p:par>
                            </p:childTnLst>
                          </p:cTn>
                        </p:par>
                        <p:par>
                          <p:cTn id="40" fill="hold">
                            <p:stCondLst>
                              <p:cond delay="2500"/>
                            </p:stCondLst>
                            <p:childTnLst>
                              <p:par>
                                <p:cTn id="41" presetID="10" presetClass="entr" presetSubtype="0" fill="hold" nodeType="afterEffect">
                                  <p:stCondLst>
                                    <p:cond delay="0"/>
                                  </p:stCondLst>
                                  <p:childTnLst>
                                    <p:set>
                                      <p:cBhvr>
                                        <p:cTn id="42" dur="1" fill="hold">
                                          <p:stCondLst>
                                            <p:cond delay="0"/>
                                          </p:stCondLst>
                                        </p:cTn>
                                        <p:tgtEl>
                                          <p:spTgt spid="8">
                                            <p:txEl>
                                              <p:pRg st="14" end="14"/>
                                            </p:txEl>
                                          </p:spTgt>
                                        </p:tgtEl>
                                        <p:attrNameLst>
                                          <p:attrName>style.visibility</p:attrName>
                                        </p:attrNameLst>
                                      </p:cBhvr>
                                      <p:to>
                                        <p:strVal val="visible"/>
                                      </p:to>
                                    </p:set>
                                    <p:animEffect transition="in" filter="fade">
                                      <p:cBhvr>
                                        <p:cTn id="43" dur="250"/>
                                        <p:tgtEl>
                                          <p:spTgt spid="8">
                                            <p:txEl>
                                              <p:pRg st="14" end="14"/>
                                            </p:txEl>
                                          </p:spTgt>
                                        </p:tgtEl>
                                      </p:cBhvr>
                                    </p:animEffect>
                                  </p:childTnLst>
                                </p:cTn>
                              </p:par>
                            </p:childTnLst>
                          </p:cTn>
                        </p:par>
                        <p:par>
                          <p:cTn id="44" fill="hold">
                            <p:stCondLst>
                              <p:cond delay="2750"/>
                            </p:stCondLst>
                            <p:childTnLst>
                              <p:par>
                                <p:cTn id="45" presetID="10" presetClass="entr" presetSubtype="0" fill="hold" nodeType="afterEffect">
                                  <p:stCondLst>
                                    <p:cond delay="0"/>
                                  </p:stCondLst>
                                  <p:childTnLst>
                                    <p:set>
                                      <p:cBhvr>
                                        <p:cTn id="46" dur="1" fill="hold">
                                          <p:stCondLst>
                                            <p:cond delay="0"/>
                                          </p:stCondLst>
                                        </p:cTn>
                                        <p:tgtEl>
                                          <p:spTgt spid="8">
                                            <p:txEl>
                                              <p:pRg st="15" end="15"/>
                                            </p:txEl>
                                          </p:spTgt>
                                        </p:tgtEl>
                                        <p:attrNameLst>
                                          <p:attrName>style.visibility</p:attrName>
                                        </p:attrNameLst>
                                      </p:cBhvr>
                                      <p:to>
                                        <p:strVal val="visible"/>
                                      </p:to>
                                    </p:set>
                                    <p:animEffect transition="in" filter="fade">
                                      <p:cBhvr>
                                        <p:cTn id="47" dur="250"/>
                                        <p:tgtEl>
                                          <p:spTgt spid="8">
                                            <p:txEl>
                                              <p:pRg st="15" end="15"/>
                                            </p:txEl>
                                          </p:spTgt>
                                        </p:tgtEl>
                                      </p:cBhvr>
                                    </p:animEffect>
                                  </p:childTnLst>
                                </p:cTn>
                              </p:par>
                            </p:childTnLst>
                          </p:cTn>
                        </p:par>
                        <p:par>
                          <p:cTn id="48" fill="hold">
                            <p:stCondLst>
                              <p:cond delay="3000"/>
                            </p:stCondLst>
                            <p:childTnLst>
                              <p:par>
                                <p:cTn id="49" presetID="10" presetClass="entr" presetSubtype="0" fill="hold" nodeType="afterEffect">
                                  <p:stCondLst>
                                    <p:cond delay="0"/>
                                  </p:stCondLst>
                                  <p:childTnLst>
                                    <p:set>
                                      <p:cBhvr>
                                        <p:cTn id="50" dur="1" fill="hold">
                                          <p:stCondLst>
                                            <p:cond delay="0"/>
                                          </p:stCondLst>
                                        </p:cTn>
                                        <p:tgtEl>
                                          <p:spTgt spid="8">
                                            <p:txEl>
                                              <p:pRg st="16" end="16"/>
                                            </p:txEl>
                                          </p:spTgt>
                                        </p:tgtEl>
                                        <p:attrNameLst>
                                          <p:attrName>style.visibility</p:attrName>
                                        </p:attrNameLst>
                                      </p:cBhvr>
                                      <p:to>
                                        <p:strVal val="visible"/>
                                      </p:to>
                                    </p:set>
                                    <p:animEffect transition="in" filter="fade">
                                      <p:cBhvr>
                                        <p:cTn id="51" dur="250"/>
                                        <p:tgtEl>
                                          <p:spTgt spid="8">
                                            <p:txEl>
                                              <p:pRg st="16" end="16"/>
                                            </p:txEl>
                                          </p:spTgt>
                                        </p:tgtEl>
                                      </p:cBhvr>
                                    </p:animEffect>
                                  </p:childTnLst>
                                </p:cTn>
                              </p:par>
                            </p:childTnLst>
                          </p:cTn>
                        </p:par>
                        <p:par>
                          <p:cTn id="52" fill="hold">
                            <p:stCondLst>
                              <p:cond delay="3250"/>
                            </p:stCondLst>
                            <p:childTnLst>
                              <p:par>
                                <p:cTn id="53" presetID="10" presetClass="entr" presetSubtype="0" fill="hold" nodeType="afterEffect">
                                  <p:stCondLst>
                                    <p:cond delay="0"/>
                                  </p:stCondLst>
                                  <p:childTnLst>
                                    <p:set>
                                      <p:cBhvr>
                                        <p:cTn id="54" dur="1" fill="hold">
                                          <p:stCondLst>
                                            <p:cond delay="0"/>
                                          </p:stCondLst>
                                        </p:cTn>
                                        <p:tgtEl>
                                          <p:spTgt spid="8">
                                            <p:txEl>
                                              <p:pRg st="17" end="17"/>
                                            </p:txEl>
                                          </p:spTgt>
                                        </p:tgtEl>
                                        <p:attrNameLst>
                                          <p:attrName>style.visibility</p:attrName>
                                        </p:attrNameLst>
                                      </p:cBhvr>
                                      <p:to>
                                        <p:strVal val="visible"/>
                                      </p:to>
                                    </p:set>
                                    <p:animEffect transition="in" filter="fade">
                                      <p:cBhvr>
                                        <p:cTn id="55" dur="250"/>
                                        <p:tgtEl>
                                          <p:spTgt spid="8">
                                            <p:txEl>
                                              <p:pRg st="17" end="17"/>
                                            </p:txEl>
                                          </p:spTgt>
                                        </p:tgtEl>
                                      </p:cBhvr>
                                    </p:animEffect>
                                  </p:childTnLst>
                                </p:cTn>
                              </p:par>
                            </p:childTnLst>
                          </p:cTn>
                        </p:par>
                        <p:par>
                          <p:cTn id="56" fill="hold">
                            <p:stCondLst>
                              <p:cond delay="3500"/>
                            </p:stCondLst>
                            <p:childTnLst>
                              <p:par>
                                <p:cTn id="57" presetID="10" presetClass="entr" presetSubtype="0" fill="hold" nodeType="afterEffect">
                                  <p:stCondLst>
                                    <p:cond delay="0"/>
                                  </p:stCondLst>
                                  <p:childTnLst>
                                    <p:set>
                                      <p:cBhvr>
                                        <p:cTn id="58" dur="1" fill="hold">
                                          <p:stCondLst>
                                            <p:cond delay="0"/>
                                          </p:stCondLst>
                                        </p:cTn>
                                        <p:tgtEl>
                                          <p:spTgt spid="8">
                                            <p:txEl>
                                              <p:pRg st="18" end="18"/>
                                            </p:txEl>
                                          </p:spTgt>
                                        </p:tgtEl>
                                        <p:attrNameLst>
                                          <p:attrName>style.visibility</p:attrName>
                                        </p:attrNameLst>
                                      </p:cBhvr>
                                      <p:to>
                                        <p:strVal val="visible"/>
                                      </p:to>
                                    </p:set>
                                    <p:animEffect transition="in" filter="fade">
                                      <p:cBhvr>
                                        <p:cTn id="59" dur="250"/>
                                        <p:tgtEl>
                                          <p:spTgt spid="8">
                                            <p:txEl>
                                              <p:pRg st="18" end="18"/>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1" presetClass="entr" presetSubtype="1" fill="hold" nodeType="clickEffect">
                                  <p:stCondLst>
                                    <p:cond delay="0"/>
                                  </p:stCondLst>
                                  <p:childTnLst>
                                    <p:set>
                                      <p:cBhvr>
                                        <p:cTn id="63" dur="1" fill="hold">
                                          <p:stCondLst>
                                            <p:cond delay="0"/>
                                          </p:stCondLst>
                                        </p:cTn>
                                        <p:tgtEl>
                                          <p:spTgt spid="3">
                                            <p:txEl>
                                              <p:pRg st="0" end="0"/>
                                            </p:txEl>
                                          </p:spTgt>
                                        </p:tgtEl>
                                        <p:attrNameLst>
                                          <p:attrName>style.visibility</p:attrName>
                                        </p:attrNameLst>
                                      </p:cBhvr>
                                      <p:to>
                                        <p:strVal val="visible"/>
                                      </p:to>
                                    </p:set>
                                    <p:animEffect transition="in" filter="wheel(1)">
                                      <p:cBhvr>
                                        <p:cTn id="64"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Editors in Chief and Editorial Boards</a:t>
            </a:r>
            <a:endParaRPr lang="en-US" dirty="0"/>
          </a:p>
        </p:txBody>
      </p:sp>
      <p:sp>
        <p:nvSpPr>
          <p:cNvPr id="3" name="Text Placeholder 2"/>
          <p:cNvSpPr>
            <a:spLocks noGrp="1"/>
          </p:cNvSpPr>
          <p:nvPr>
            <p:ph type="body" sz="quarter" idx="13"/>
          </p:nvPr>
        </p:nvSpPr>
        <p:spPr/>
        <p:txBody>
          <a:bodyPr/>
          <a:lstStyle/>
          <a:p>
            <a:endParaRPr lang="en-US" dirty="0"/>
          </a:p>
        </p:txBody>
      </p:sp>
      <p:graphicFrame>
        <p:nvGraphicFramePr>
          <p:cNvPr id="6" name="Content Placeholder 4"/>
          <p:cNvGraphicFramePr>
            <a:graphicFrameLocks/>
          </p:cNvGraphicFramePr>
          <p:nvPr>
            <p:extLst/>
          </p:nvPr>
        </p:nvGraphicFramePr>
        <p:xfrm>
          <a:off x="1304925" y="1789113"/>
          <a:ext cx="5670552" cy="4686300"/>
        </p:xfrm>
        <a:graphic>
          <a:graphicData uri="http://schemas.openxmlformats.org/drawingml/2006/table">
            <a:tbl>
              <a:tblPr firstRow="1" bandRow="1">
                <a:tableStyleId>{5C22544A-7EE6-4342-B048-85BDC9FD1C3A}</a:tableStyleId>
              </a:tblPr>
              <a:tblGrid>
                <a:gridCol w="1417638"/>
                <a:gridCol w="1417638"/>
                <a:gridCol w="1417638"/>
                <a:gridCol w="1417638"/>
              </a:tblGrid>
              <a:tr h="1133559">
                <a:tc>
                  <a:txBody>
                    <a:bodyPr/>
                    <a:lstStyle/>
                    <a:p>
                      <a:pPr algn="ctr"/>
                      <a:endParaRPr lang="en-US" sz="1400" b="1" dirty="0"/>
                    </a:p>
                  </a:txBody>
                  <a:tcPr marL="91448" marR="91448" marT="45722" marB="4572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b="1" dirty="0"/>
                    </a:p>
                  </a:txBody>
                  <a:tcPr marL="91448" marR="91448" marT="45722" marB="4572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b="1" dirty="0"/>
                    </a:p>
                  </a:txBody>
                  <a:tcPr marL="91448" marR="91448" marT="45722" marB="4572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b="1" dirty="0"/>
                    </a:p>
                  </a:txBody>
                  <a:tcPr marL="91448" marR="91448" marT="45722" marB="4572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640106">
                <a:tc>
                  <a:txBody>
                    <a:bodyPr/>
                    <a:lstStyle/>
                    <a:p>
                      <a:pPr algn="ctr" eaLnBrk="1" hangingPunct="1"/>
                      <a:r>
                        <a:rPr lang="en-GB" sz="1100" b="1" dirty="0" smtClean="0"/>
                        <a:t>Chris </a:t>
                      </a:r>
                      <a:r>
                        <a:rPr lang="en-GB" sz="1100" b="1" dirty="0" err="1" smtClean="0"/>
                        <a:t>Gosden</a:t>
                      </a:r>
                      <a:endParaRPr lang="en-GB" sz="1100" b="1" dirty="0" smtClean="0"/>
                    </a:p>
                    <a:p>
                      <a:pPr algn="ctr" eaLnBrk="1" hangingPunct="1"/>
                      <a:r>
                        <a:rPr lang="en-GB" sz="1100" b="0" i="1" dirty="0" smtClean="0"/>
                        <a:t>Archaeology</a:t>
                      </a:r>
                    </a:p>
                  </a:txBody>
                  <a:tcPr marL="91448" marR="91448" marT="45722" marB="4572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eaLnBrk="1" hangingPunct="1"/>
                      <a:r>
                        <a:rPr lang="en-US" sz="1100" b="1" dirty="0" smtClean="0"/>
                        <a:t>Michael </a:t>
                      </a:r>
                      <a:r>
                        <a:rPr lang="en-US" sz="1100" b="1" dirty="0" err="1" smtClean="0"/>
                        <a:t>Hitt</a:t>
                      </a:r>
                      <a:endParaRPr lang="en-US" sz="1100" b="1" dirty="0" smtClean="0"/>
                    </a:p>
                    <a:p>
                      <a:pPr algn="ctr" eaLnBrk="1" hangingPunct="1"/>
                      <a:r>
                        <a:rPr lang="en-US" sz="1100" b="0" i="1" dirty="0" smtClean="0"/>
                        <a:t>Business and Management</a:t>
                      </a:r>
                    </a:p>
                  </a:txBody>
                  <a:tcPr marL="91448" marR="91448" marT="45722" marB="4572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eaLnBrk="1" hangingPunct="1"/>
                      <a:r>
                        <a:rPr lang="en-US" sz="1100" b="1" dirty="0" smtClean="0"/>
                        <a:t>Michael </a:t>
                      </a:r>
                      <a:r>
                        <a:rPr lang="en-US" sz="1100" b="1" dirty="0" err="1" smtClean="0"/>
                        <a:t>Tonry</a:t>
                      </a:r>
                      <a:endParaRPr lang="en-US" sz="1100" b="1" dirty="0" smtClean="0"/>
                    </a:p>
                    <a:p>
                      <a:pPr algn="ctr" eaLnBrk="1" hangingPunct="1"/>
                      <a:r>
                        <a:rPr lang="en-US" sz="1100" b="0" i="1" dirty="0" smtClean="0"/>
                        <a:t>Criminology and Criminal Justice</a:t>
                      </a:r>
                    </a:p>
                  </a:txBody>
                  <a:tcPr marL="91448" marR="91448" marT="45722" marB="4572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1100" b="1" dirty="0" smtClean="0"/>
                        <a:t>William Doyle</a:t>
                      </a:r>
                    </a:p>
                    <a:p>
                      <a:pPr marL="0" marR="0" indent="0" algn="ctr" defTabSz="457200" rtl="0" eaLnBrk="1" fontAlgn="auto" latinLnBrk="0" hangingPunct="1">
                        <a:lnSpc>
                          <a:spcPct val="100000"/>
                        </a:lnSpc>
                        <a:spcBef>
                          <a:spcPts val="0"/>
                        </a:spcBef>
                        <a:spcAft>
                          <a:spcPts val="0"/>
                        </a:spcAft>
                        <a:buClrTx/>
                        <a:buSzTx/>
                        <a:buFontTx/>
                        <a:buNone/>
                        <a:tabLst/>
                        <a:defRPr/>
                      </a:pPr>
                      <a:r>
                        <a:rPr lang="en-GB" sz="1100" b="0" i="1" dirty="0" smtClean="0"/>
                        <a:t>History</a:t>
                      </a:r>
                    </a:p>
                  </a:txBody>
                  <a:tcPr marL="91448" marR="91448" marT="45722" marB="4572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803958">
                <a:tc>
                  <a:txBody>
                    <a:bodyPr/>
                    <a:lstStyle/>
                    <a:p>
                      <a:pPr algn="ctr"/>
                      <a:endParaRPr lang="en-US" sz="1100" b="1" dirty="0"/>
                    </a:p>
                  </a:txBody>
                  <a:tcPr marL="91448" marR="91448" marT="45722" marB="4572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100" b="1" dirty="0"/>
                    </a:p>
                  </a:txBody>
                  <a:tcPr marL="91448" marR="91448" marT="45722" marB="4572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100" b="1" dirty="0"/>
                    </a:p>
                  </a:txBody>
                  <a:tcPr marL="91448" marR="91448" marT="45722" marB="4572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100" b="1" dirty="0"/>
                    </a:p>
                  </a:txBody>
                  <a:tcPr marL="91448" marR="91448" marT="45722" marB="4572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640106">
                <a:tc>
                  <a:txBody>
                    <a:bodyPr/>
                    <a:lstStyle/>
                    <a:p>
                      <a:pPr algn="ctr"/>
                      <a:r>
                        <a:rPr lang="en-US" sz="1100" b="1" dirty="0" smtClean="0"/>
                        <a:t>Sally Thomason</a:t>
                      </a:r>
                    </a:p>
                    <a:p>
                      <a:pPr marL="0" marR="0" indent="0" algn="ctr" defTabSz="457200" rtl="0" eaLnBrk="1" fontAlgn="auto" latinLnBrk="0" hangingPunct="1">
                        <a:lnSpc>
                          <a:spcPct val="100000"/>
                        </a:lnSpc>
                        <a:spcBef>
                          <a:spcPts val="0"/>
                        </a:spcBef>
                        <a:spcAft>
                          <a:spcPts val="0"/>
                        </a:spcAft>
                        <a:buClrTx/>
                        <a:buSzTx/>
                        <a:buFontTx/>
                        <a:buNone/>
                        <a:tabLst/>
                        <a:defRPr/>
                      </a:pPr>
                      <a:r>
                        <a:rPr lang="en-US" sz="1100" b="0" i="1" kern="1200" dirty="0" smtClean="0">
                          <a:solidFill>
                            <a:schemeClr val="dk1"/>
                          </a:solidFill>
                          <a:effectLst/>
                          <a:latin typeface="+mn-lt"/>
                          <a:ea typeface="+mn-ea"/>
                          <a:cs typeface="+mn-cs"/>
                        </a:rPr>
                        <a:t>Linguistics</a:t>
                      </a:r>
                    </a:p>
                  </a:txBody>
                  <a:tcPr marL="91448" marR="91448" marT="45722" marB="4572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smtClean="0"/>
                        <a:t>Colin Burrow</a:t>
                      </a:r>
                    </a:p>
                    <a:p>
                      <a:pPr algn="ctr"/>
                      <a:r>
                        <a:rPr lang="en-US" sz="1100" b="0" i="1" dirty="0" smtClean="0"/>
                        <a:t> Literature</a:t>
                      </a:r>
                      <a:endParaRPr lang="en-US" sz="1100" b="0" i="1" dirty="0"/>
                    </a:p>
                  </a:txBody>
                  <a:tcPr marL="91448" marR="91448" marT="45722" marB="4572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smtClean="0"/>
                        <a:t>Alexander </a:t>
                      </a:r>
                      <a:r>
                        <a:rPr lang="en-US" sz="1100" b="1" dirty="0" err="1" smtClean="0"/>
                        <a:t>Rehding</a:t>
                      </a:r>
                      <a:endParaRPr lang="en-US" sz="1100" b="1" dirty="0" smtClean="0"/>
                    </a:p>
                    <a:p>
                      <a:pPr algn="ctr"/>
                      <a:r>
                        <a:rPr lang="en-US" sz="1100" b="0" i="1" dirty="0" smtClean="0"/>
                        <a:t>Music</a:t>
                      </a:r>
                      <a:endParaRPr lang="en-US" sz="1100" b="0" i="1" dirty="0"/>
                    </a:p>
                  </a:txBody>
                  <a:tcPr marL="91448" marR="91448" marT="45722" marB="4572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smtClean="0"/>
                        <a:t>Sandy Goldberg</a:t>
                      </a:r>
                    </a:p>
                    <a:p>
                      <a:pPr algn="ctr"/>
                      <a:r>
                        <a:rPr lang="en-US" sz="1100" b="0" i="1" dirty="0" smtClean="0"/>
                        <a:t>Philosophy</a:t>
                      </a:r>
                      <a:endParaRPr lang="en-US" sz="1100" b="0" i="1" dirty="0"/>
                    </a:p>
                  </a:txBody>
                  <a:tcPr marL="91448" marR="91448" marT="45722" marB="4572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828465">
                <a:tc>
                  <a:txBody>
                    <a:bodyPr/>
                    <a:lstStyle/>
                    <a:p>
                      <a:pPr algn="ctr"/>
                      <a:endParaRPr lang="en-US" sz="1100" b="1" dirty="0"/>
                    </a:p>
                  </a:txBody>
                  <a:tcPr marL="91448" marR="91448" marT="45722" marB="4572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100" b="1" dirty="0"/>
                    </a:p>
                  </a:txBody>
                  <a:tcPr marL="91448" marR="91448" marT="45722" marB="4572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100" b="1" dirty="0"/>
                    </a:p>
                  </a:txBody>
                  <a:tcPr marL="91448" marR="91448" marT="45722" marB="4572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100" b="1" dirty="0" smtClean="0"/>
                    </a:p>
                    <a:p>
                      <a:pPr algn="ctr"/>
                      <a:endParaRPr lang="en-US" sz="1100" b="1" dirty="0"/>
                    </a:p>
                  </a:txBody>
                  <a:tcPr marL="91448" marR="91448" marT="45722" marB="4572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640106">
                <a:tc>
                  <a:txBody>
                    <a:bodyPr/>
                    <a:lstStyle/>
                    <a:p>
                      <a:pPr algn="ctr"/>
                      <a:r>
                        <a:rPr lang="en-US" sz="1100" b="1" dirty="0" smtClean="0"/>
                        <a:t>Desmond King</a:t>
                      </a:r>
                    </a:p>
                    <a:p>
                      <a:pPr algn="ctr"/>
                      <a:r>
                        <a:rPr lang="en-US" sz="1100" b="0" i="1" dirty="0" smtClean="0"/>
                        <a:t>Political Science</a:t>
                      </a:r>
                      <a:endParaRPr lang="en-US" sz="1100" b="0" i="1" dirty="0"/>
                    </a:p>
                  </a:txBody>
                  <a:tcPr marL="91448" marR="91448" marT="45722" marB="4572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smtClean="0"/>
                        <a:t>Peter Nathan</a:t>
                      </a:r>
                    </a:p>
                    <a:p>
                      <a:pPr algn="ctr"/>
                      <a:r>
                        <a:rPr lang="en-US" sz="1100" b="0" i="1" dirty="0" smtClean="0"/>
                        <a:t>Psychology</a:t>
                      </a:r>
                      <a:endParaRPr lang="en-US" sz="1100" b="0" i="1" dirty="0"/>
                    </a:p>
                  </a:txBody>
                  <a:tcPr marL="91448" marR="91448" marT="45722" marB="4572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smtClean="0"/>
                        <a:t>Mark </a:t>
                      </a:r>
                      <a:r>
                        <a:rPr lang="en-US" sz="1100" b="1" dirty="0" err="1" smtClean="0"/>
                        <a:t>Juergensmeyer</a:t>
                      </a:r>
                      <a:endParaRPr lang="en-US" sz="1100" b="1" dirty="0" smtClean="0"/>
                    </a:p>
                    <a:p>
                      <a:pPr algn="ctr"/>
                      <a:r>
                        <a:rPr lang="en-US" sz="1100" b="0" i="1" dirty="0" smtClean="0"/>
                        <a:t>Religion</a:t>
                      </a:r>
                      <a:endParaRPr lang="en-US" sz="1100" b="0" i="1" dirty="0"/>
                    </a:p>
                  </a:txBody>
                  <a:tcPr marL="91448" marR="91448" marT="45722" marB="4572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smtClean="0"/>
                        <a:t>Markus </a:t>
                      </a:r>
                      <a:r>
                        <a:rPr lang="en-US" sz="1100" b="1" dirty="0" err="1" smtClean="0"/>
                        <a:t>Dubber</a:t>
                      </a:r>
                      <a:endParaRPr lang="en-US" sz="1100" b="1" dirty="0" smtClean="0"/>
                    </a:p>
                    <a:p>
                      <a:pPr algn="ctr"/>
                      <a:r>
                        <a:rPr lang="en-US" sz="1100" b="0" i="1" dirty="0" smtClean="0"/>
                        <a:t>Law</a:t>
                      </a:r>
                    </a:p>
                    <a:p>
                      <a:pPr algn="ctr"/>
                      <a:endParaRPr lang="en-US" sz="1100" b="1" dirty="0"/>
                    </a:p>
                  </a:txBody>
                  <a:tcPr marL="91448" marR="91448" marT="45722" marB="4572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7" name="Picture 20"/>
          <p:cNvPicPr>
            <a:picLocks noChangeAspect="1"/>
          </p:cNvPicPr>
          <p:nvPr/>
        </p:nvPicPr>
        <p:blipFill>
          <a:blip r:embed="rId2" cstate="print">
            <a:extLst>
              <a:ext uri="{28A0092B-C50C-407E-A947-70E740481C1C}">
                <a14:useLocalDpi xmlns:a14="http://schemas.microsoft.com/office/drawing/2010/main" val="0"/>
              </a:ext>
            </a:extLst>
          </a:blip>
          <a:srcRect l="7263" r="12216" b="18661"/>
          <a:stretch>
            <a:fillRect/>
          </a:stretch>
        </p:blipFill>
        <p:spPr bwMode="auto">
          <a:xfrm>
            <a:off x="1755775" y="3617913"/>
            <a:ext cx="550863"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2"/>
          <p:cNvPicPr>
            <a:picLocks noChangeAspect="1"/>
          </p:cNvPicPr>
          <p:nvPr/>
        </p:nvPicPr>
        <p:blipFill>
          <a:blip r:embed="rId3" cstate="print">
            <a:extLst>
              <a:ext uri="{28A0092B-C50C-407E-A947-70E740481C1C}">
                <a14:useLocalDpi xmlns:a14="http://schemas.microsoft.com/office/drawing/2010/main" val="0"/>
              </a:ext>
            </a:extLst>
          </a:blip>
          <a:srcRect l="2054" r="8817"/>
          <a:stretch>
            <a:fillRect/>
          </a:stretch>
        </p:blipFill>
        <p:spPr bwMode="auto">
          <a:xfrm>
            <a:off x="3186113" y="3617913"/>
            <a:ext cx="550862"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83288" y="3617913"/>
            <a:ext cx="554038"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5"/>
          <p:cNvPicPr>
            <a:picLocks noChangeAspect="1"/>
          </p:cNvPicPr>
          <p:nvPr/>
        </p:nvPicPr>
        <p:blipFill>
          <a:blip r:embed="rId5" cstate="print">
            <a:extLst>
              <a:ext uri="{28A0092B-C50C-407E-A947-70E740481C1C}">
                <a14:useLocalDpi xmlns:a14="http://schemas.microsoft.com/office/drawing/2010/main" val="0"/>
              </a:ext>
            </a:extLst>
          </a:blip>
          <a:srcRect l="10989" r="19611"/>
          <a:stretch>
            <a:fillRect/>
          </a:stretch>
        </p:blipFill>
        <p:spPr bwMode="auto">
          <a:xfrm>
            <a:off x="1755775" y="5038725"/>
            <a:ext cx="550863"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6"/>
          <p:cNvPicPr>
            <a:picLocks noChangeAspect="1"/>
          </p:cNvPicPr>
          <p:nvPr/>
        </p:nvPicPr>
        <p:blipFill>
          <a:blip r:embed="rId6" cstate="print">
            <a:extLst>
              <a:ext uri="{28A0092B-C50C-407E-A947-70E740481C1C}">
                <a14:useLocalDpi xmlns:a14="http://schemas.microsoft.com/office/drawing/2010/main" val="0"/>
              </a:ext>
            </a:extLst>
          </a:blip>
          <a:srcRect l="6371" t="919" r="2814" b="14407"/>
          <a:stretch>
            <a:fillRect/>
          </a:stretch>
        </p:blipFill>
        <p:spPr bwMode="auto">
          <a:xfrm>
            <a:off x="3186113" y="5038725"/>
            <a:ext cx="550862"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7"/>
          <p:cNvPicPr>
            <a:picLocks noChangeAspect="1"/>
          </p:cNvPicPr>
          <p:nvPr/>
        </p:nvPicPr>
        <p:blipFill>
          <a:blip r:embed="rId7" cstate="print">
            <a:extLst>
              <a:ext uri="{28A0092B-C50C-407E-A947-70E740481C1C}">
                <a14:useLocalDpi xmlns:a14="http://schemas.microsoft.com/office/drawing/2010/main" val="0"/>
              </a:ext>
            </a:extLst>
          </a:blip>
          <a:srcRect l="2238" r="2238" b="4761"/>
          <a:stretch>
            <a:fillRect/>
          </a:stretch>
        </p:blipFill>
        <p:spPr bwMode="auto">
          <a:xfrm>
            <a:off x="4564063" y="5038725"/>
            <a:ext cx="550862"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9"/>
          <p:cNvPicPr>
            <a:picLocks noChangeAspect="1"/>
          </p:cNvPicPr>
          <p:nvPr/>
        </p:nvPicPr>
        <p:blipFill>
          <a:blip r:embed="rId8">
            <a:extLst>
              <a:ext uri="{28A0092B-C50C-407E-A947-70E740481C1C}">
                <a14:useLocalDpi xmlns:a14="http://schemas.microsoft.com/office/drawing/2010/main" val="0"/>
              </a:ext>
            </a:extLst>
          </a:blip>
          <a:srcRect l="20345" t="1521" r="13391" b="35779"/>
          <a:stretch>
            <a:fillRect/>
          </a:stretch>
        </p:blipFill>
        <p:spPr bwMode="auto">
          <a:xfrm>
            <a:off x="4564063" y="3617913"/>
            <a:ext cx="550862"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0"/>
          <p:cNvPicPr>
            <a:picLocks noChangeAspect="1"/>
          </p:cNvPicPr>
          <p:nvPr/>
        </p:nvPicPr>
        <p:blipFill>
          <a:blip r:embed="rId9">
            <a:extLst>
              <a:ext uri="{28A0092B-C50C-407E-A947-70E740481C1C}">
                <a14:useLocalDpi xmlns:a14="http://schemas.microsoft.com/office/drawing/2010/main" val="0"/>
              </a:ext>
            </a:extLst>
          </a:blip>
          <a:srcRect b="5655"/>
          <a:stretch>
            <a:fillRect/>
          </a:stretch>
        </p:blipFill>
        <p:spPr bwMode="auto">
          <a:xfrm>
            <a:off x="4564063" y="2103438"/>
            <a:ext cx="550862"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9215"/>
          <p:cNvPicPr>
            <a:picLocks noChangeAspect="1"/>
          </p:cNvPicPr>
          <p:nvPr/>
        </p:nvPicPr>
        <p:blipFill>
          <a:blip r:embed="rId10">
            <a:extLst>
              <a:ext uri="{28A0092B-C50C-407E-A947-70E740481C1C}">
                <a14:useLocalDpi xmlns:a14="http://schemas.microsoft.com/office/drawing/2010/main" val="0"/>
              </a:ext>
            </a:extLst>
          </a:blip>
          <a:srcRect l="11023" t="6892" r="14053" b="24570"/>
          <a:stretch>
            <a:fillRect/>
          </a:stretch>
        </p:blipFill>
        <p:spPr bwMode="auto">
          <a:xfrm>
            <a:off x="5986464" y="2103438"/>
            <a:ext cx="550862"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221"/>
          <p:cNvPicPr>
            <a:picLocks noChangeAspect="1"/>
          </p:cNvPicPr>
          <p:nvPr/>
        </p:nvPicPr>
        <p:blipFill>
          <a:blip r:embed="rId11" cstate="print">
            <a:extLst>
              <a:ext uri="{28A0092B-C50C-407E-A947-70E740481C1C}">
                <a14:useLocalDpi xmlns:a14="http://schemas.microsoft.com/office/drawing/2010/main" val="0"/>
              </a:ext>
            </a:extLst>
          </a:blip>
          <a:srcRect l="1128" r="1128" b="3513"/>
          <a:stretch>
            <a:fillRect/>
          </a:stretch>
        </p:blipFill>
        <p:spPr bwMode="auto">
          <a:xfrm>
            <a:off x="3186112" y="2103438"/>
            <a:ext cx="550863"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222"/>
          <p:cNvPicPr>
            <a:picLocks noChangeAspect="1"/>
          </p:cNvPicPr>
          <p:nvPr/>
        </p:nvPicPr>
        <p:blipFill>
          <a:blip r:embed="rId12" cstate="print">
            <a:extLst>
              <a:ext uri="{28A0092B-C50C-407E-A947-70E740481C1C}">
                <a14:useLocalDpi xmlns:a14="http://schemas.microsoft.com/office/drawing/2010/main" val="0"/>
              </a:ext>
            </a:extLst>
          </a:blip>
          <a:srcRect l="26152" t="4498" r="25974" b="4498"/>
          <a:stretch>
            <a:fillRect/>
          </a:stretch>
        </p:blipFill>
        <p:spPr bwMode="auto">
          <a:xfrm>
            <a:off x="1755775" y="2103438"/>
            <a:ext cx="550863"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descr="http://www.law.utoronto.ca/sites/default/files/styles/full_profile/public/content_images/content/faculty_members/dubber.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986464" y="5038725"/>
            <a:ext cx="678655" cy="81438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http://www.columbia.edu/cu/classics/images/profiles/williams2.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094119" y="2103439"/>
            <a:ext cx="519020" cy="78105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223"/>
          <p:cNvSpPr>
            <a:spLocks noChangeArrowheads="1"/>
          </p:cNvSpPr>
          <p:nvPr/>
        </p:nvSpPr>
        <p:spPr bwMode="auto">
          <a:xfrm>
            <a:off x="6859322" y="2720976"/>
            <a:ext cx="1507631"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457200" fontAlgn="base">
              <a:spcBef>
                <a:spcPct val="0"/>
              </a:spcBef>
              <a:spcAft>
                <a:spcPct val="0"/>
              </a:spcAft>
            </a:pPr>
            <a:endParaRPr lang="en-US" sz="1100" b="1" dirty="0">
              <a:solidFill>
                <a:srgbClr val="002147"/>
              </a:solidFill>
              <a:ea typeface="ＭＳ Ｐゴシック" pitchFamily="-112" charset="-128"/>
            </a:endParaRPr>
          </a:p>
          <a:p>
            <a:pPr defTabSz="457200" fontAlgn="base">
              <a:spcBef>
                <a:spcPct val="0"/>
              </a:spcBef>
              <a:spcAft>
                <a:spcPct val="0"/>
              </a:spcAft>
            </a:pPr>
            <a:r>
              <a:rPr lang="en-US" sz="1100" b="1" dirty="0">
                <a:solidFill>
                  <a:srgbClr val="002147"/>
                </a:solidFill>
                <a:ea typeface="ＭＳ Ｐゴシック" pitchFamily="-112" charset="-128"/>
              </a:rPr>
              <a:t>Gareth Williams</a:t>
            </a:r>
          </a:p>
          <a:p>
            <a:pPr defTabSz="457200" fontAlgn="base">
              <a:spcBef>
                <a:spcPct val="0"/>
              </a:spcBef>
              <a:spcAft>
                <a:spcPct val="0"/>
              </a:spcAft>
            </a:pPr>
            <a:r>
              <a:rPr lang="en-US" sz="1100" i="1" dirty="0">
                <a:solidFill>
                  <a:srgbClr val="002147"/>
                </a:solidFill>
                <a:ea typeface="ＭＳ Ｐゴシック" pitchFamily="-112" charset="-128"/>
              </a:rPr>
              <a:t>Classical Studies</a:t>
            </a:r>
          </a:p>
        </p:txBody>
      </p:sp>
      <p:sp>
        <p:nvSpPr>
          <p:cNvPr id="21" name="TextBox 20"/>
          <p:cNvSpPr txBox="1"/>
          <p:nvPr/>
        </p:nvSpPr>
        <p:spPr>
          <a:xfrm>
            <a:off x="7094119" y="3617913"/>
            <a:ext cx="1345031" cy="2970044"/>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defTabSz="457200" fontAlgn="base">
              <a:spcBef>
                <a:spcPct val="0"/>
              </a:spcBef>
              <a:spcAft>
                <a:spcPct val="0"/>
              </a:spcAft>
            </a:pPr>
            <a:r>
              <a:rPr lang="en-US" sz="1100" dirty="0">
                <a:solidFill>
                  <a:srgbClr val="002147"/>
                </a:solidFill>
              </a:rPr>
              <a:t>E</a:t>
            </a:r>
            <a:r>
              <a:rPr lang="en-US" sz="1100" dirty="0" smtClean="0">
                <a:solidFill>
                  <a:srgbClr val="002147"/>
                </a:solidFill>
              </a:rPr>
              <a:t>nsure </a:t>
            </a:r>
            <a:r>
              <a:rPr lang="en-US" sz="1100" b="1" dirty="0">
                <a:solidFill>
                  <a:srgbClr val="002147"/>
                </a:solidFill>
              </a:rPr>
              <a:t>accuracy, authority, and objectivity </a:t>
            </a:r>
            <a:endParaRPr lang="en-US" sz="1100" b="1" dirty="0" smtClean="0">
              <a:solidFill>
                <a:srgbClr val="002147"/>
              </a:solidFill>
            </a:endParaRPr>
          </a:p>
          <a:p>
            <a:pPr defTabSz="457200" fontAlgn="base">
              <a:spcBef>
                <a:spcPct val="0"/>
              </a:spcBef>
              <a:spcAft>
                <a:spcPct val="0"/>
              </a:spcAft>
            </a:pPr>
            <a:endParaRPr lang="en-US" sz="1100" b="1" dirty="0">
              <a:solidFill>
                <a:srgbClr val="002147"/>
              </a:solidFill>
            </a:endParaRPr>
          </a:p>
          <a:p>
            <a:pPr defTabSz="457200" fontAlgn="base">
              <a:spcBef>
                <a:spcPct val="0"/>
              </a:spcBef>
              <a:spcAft>
                <a:spcPct val="0"/>
              </a:spcAft>
            </a:pPr>
            <a:r>
              <a:rPr lang="en-US" sz="1100" dirty="0" smtClean="0">
                <a:solidFill>
                  <a:srgbClr val="002147"/>
                </a:solidFill>
              </a:rPr>
              <a:t>Commissioning </a:t>
            </a:r>
            <a:r>
              <a:rPr lang="en-US" sz="1100" b="1" dirty="0" smtClean="0">
                <a:solidFill>
                  <a:srgbClr val="002147"/>
                </a:solidFill>
              </a:rPr>
              <a:t>online-only </a:t>
            </a:r>
            <a:r>
              <a:rPr lang="en-US" sz="1100" b="1" dirty="0">
                <a:solidFill>
                  <a:srgbClr val="002147"/>
                </a:solidFill>
              </a:rPr>
              <a:t>peer reviewed articles </a:t>
            </a:r>
            <a:endParaRPr lang="en-US" sz="1100" b="1" dirty="0" smtClean="0">
              <a:solidFill>
                <a:srgbClr val="002147"/>
              </a:solidFill>
            </a:endParaRPr>
          </a:p>
          <a:p>
            <a:pPr defTabSz="457200" fontAlgn="base">
              <a:spcBef>
                <a:spcPct val="0"/>
              </a:spcBef>
              <a:spcAft>
                <a:spcPct val="0"/>
              </a:spcAft>
            </a:pPr>
            <a:endParaRPr lang="en-US" sz="1100" b="1" dirty="0">
              <a:solidFill>
                <a:srgbClr val="002147"/>
              </a:solidFill>
            </a:endParaRPr>
          </a:p>
          <a:p>
            <a:pPr defTabSz="457200" fontAlgn="base">
              <a:spcBef>
                <a:spcPct val="0"/>
              </a:spcBef>
              <a:spcAft>
                <a:spcPct val="0"/>
              </a:spcAft>
            </a:pPr>
            <a:r>
              <a:rPr lang="en-US" sz="1100" dirty="0">
                <a:solidFill>
                  <a:srgbClr val="002147"/>
                </a:solidFill>
              </a:rPr>
              <a:t>E</a:t>
            </a:r>
            <a:r>
              <a:rPr lang="en-US" sz="1100" dirty="0" smtClean="0">
                <a:solidFill>
                  <a:srgbClr val="002147"/>
                </a:solidFill>
              </a:rPr>
              <a:t>xpanding </a:t>
            </a:r>
            <a:r>
              <a:rPr lang="en-US" sz="1100" dirty="0">
                <a:solidFill>
                  <a:srgbClr val="002147"/>
                </a:solidFill>
              </a:rPr>
              <a:t>research in </a:t>
            </a:r>
            <a:r>
              <a:rPr lang="en-US" sz="1100" b="1" dirty="0">
                <a:solidFill>
                  <a:srgbClr val="002147"/>
                </a:solidFill>
              </a:rPr>
              <a:t>cutting edge </a:t>
            </a:r>
            <a:r>
              <a:rPr lang="en-US" sz="1100" b="1" dirty="0" smtClean="0">
                <a:solidFill>
                  <a:srgbClr val="002147"/>
                </a:solidFill>
              </a:rPr>
              <a:t>topics</a:t>
            </a:r>
          </a:p>
          <a:p>
            <a:pPr defTabSz="457200" fontAlgn="base">
              <a:spcBef>
                <a:spcPct val="0"/>
              </a:spcBef>
              <a:spcAft>
                <a:spcPct val="0"/>
              </a:spcAft>
            </a:pPr>
            <a:endParaRPr lang="en-US" sz="1100" dirty="0">
              <a:solidFill>
                <a:srgbClr val="002147"/>
              </a:solidFill>
            </a:endParaRPr>
          </a:p>
          <a:p>
            <a:pPr defTabSz="457200" fontAlgn="base">
              <a:spcBef>
                <a:spcPct val="0"/>
              </a:spcBef>
              <a:spcAft>
                <a:spcPct val="0"/>
              </a:spcAft>
            </a:pPr>
            <a:r>
              <a:rPr lang="en-US" sz="1100" dirty="0">
                <a:solidFill>
                  <a:srgbClr val="002147"/>
                </a:solidFill>
              </a:rPr>
              <a:t>E</a:t>
            </a:r>
            <a:r>
              <a:rPr lang="en-US" sz="1100" dirty="0" smtClean="0">
                <a:solidFill>
                  <a:srgbClr val="002147"/>
                </a:solidFill>
              </a:rPr>
              <a:t>nsuring </a:t>
            </a:r>
            <a:r>
              <a:rPr lang="en-US" sz="1100" b="1" dirty="0">
                <a:solidFill>
                  <a:srgbClr val="002147"/>
                </a:solidFill>
              </a:rPr>
              <a:t>comprehensive coverage </a:t>
            </a:r>
            <a:r>
              <a:rPr lang="en-US" sz="1100" dirty="0">
                <a:solidFill>
                  <a:srgbClr val="002147"/>
                </a:solidFill>
              </a:rPr>
              <a:t>of fast-moving disciplines</a:t>
            </a:r>
          </a:p>
        </p:txBody>
      </p:sp>
    </p:spTree>
    <p:extLst>
      <p:ext uri="{BB962C8B-B14F-4D97-AF65-F5344CB8AC3E}">
        <p14:creationId xmlns:p14="http://schemas.microsoft.com/office/powerpoint/2010/main" val="26272381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338" y="116632"/>
            <a:ext cx="6937375" cy="1270000"/>
          </a:xfrm>
        </p:spPr>
        <p:txBody>
          <a:bodyPr/>
          <a:lstStyle/>
          <a:p>
            <a:r>
              <a:rPr lang="en-GB" sz="2800" dirty="0" smtClean="0">
                <a:latin typeface="OUP Swift Light" panose="02000503080000020004" pitchFamily="2" charset="0"/>
              </a:rPr>
              <a:t>University Press Scholarship Online</a:t>
            </a:r>
            <a:endParaRPr lang="en-GB" sz="2800" dirty="0">
              <a:latin typeface="OUP Swift Light" panose="02000503080000020004" pitchFamily="2" charset="0"/>
            </a:endParaRPr>
          </a:p>
        </p:txBody>
      </p:sp>
      <p:sp>
        <p:nvSpPr>
          <p:cNvPr id="3" name="Text Placeholder 2"/>
          <p:cNvSpPr>
            <a:spLocks noGrp="1"/>
          </p:cNvSpPr>
          <p:nvPr>
            <p:ph type="body" sz="quarter" idx="13"/>
          </p:nvPr>
        </p:nvSpPr>
        <p:spPr>
          <a:xfrm>
            <a:off x="287338" y="1359049"/>
            <a:ext cx="6936756" cy="485775"/>
          </a:xfrm>
        </p:spPr>
        <p:txBody>
          <a:bodyPr/>
          <a:lstStyle/>
          <a:p>
            <a:r>
              <a:rPr lang="en-GB" sz="2400" dirty="0" smtClean="0">
                <a:latin typeface="OUP Swift Light" panose="02000503080000020004" pitchFamily="2" charset="0"/>
              </a:rPr>
              <a:t>Explore the content</a:t>
            </a:r>
            <a:endParaRPr lang="en-GB" sz="2400" dirty="0">
              <a:latin typeface="OUP Swift Light" panose="02000503080000020004" pitchFamily="2"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9912" y="1988840"/>
            <a:ext cx="5112568" cy="475482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9712" y="2132856"/>
            <a:ext cx="3240360" cy="269090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681" y="5124524"/>
            <a:ext cx="1714649" cy="1181202"/>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29892" y="5157192"/>
            <a:ext cx="1722269" cy="1181202"/>
          </a:xfrm>
          <a:prstGeom prst="rect">
            <a:avLst/>
          </a:prstGeom>
        </p:spPr>
      </p:pic>
    </p:spTree>
    <p:extLst>
      <p:ext uri="{BB962C8B-B14F-4D97-AF65-F5344CB8AC3E}">
        <p14:creationId xmlns:p14="http://schemas.microsoft.com/office/powerpoint/2010/main" val="32224094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8"/>
          <p:cNvSpPr txBox="1">
            <a:spLocks/>
          </p:cNvSpPr>
          <p:nvPr/>
        </p:nvSpPr>
        <p:spPr>
          <a:xfrm>
            <a:off x="368902" y="-596942"/>
            <a:ext cx="6936094" cy="1269916"/>
          </a:xfrm>
          <a:prstGeom prst="rect">
            <a:avLst/>
          </a:prstGeom>
        </p:spPr>
        <p:txBody>
          <a:bodyPr vert="horz" lIns="0" tIns="0" rIns="0" bIns="0" rtlCol="0" anchor="t" anchorCtr="0">
            <a:normAutofit/>
          </a:bodyPr>
          <a:lstStyle>
            <a:lvl1pPr algn="l" defTabSz="457200" rtl="0" eaLnBrk="1" latinLnBrk="0" hangingPunct="1">
              <a:spcBef>
                <a:spcPct val="0"/>
              </a:spcBef>
              <a:buNone/>
              <a:defRPr sz="2600" b="1" kern="1200">
                <a:solidFill>
                  <a:srgbClr val="002147"/>
                </a:solidFill>
                <a:latin typeface="+mj-lt"/>
                <a:ea typeface="+mj-ea"/>
                <a:cs typeface="+mj-cs"/>
              </a:defRPr>
            </a:lvl1pPr>
          </a:lstStyle>
          <a:p>
            <a:r>
              <a:rPr lang="en-US" smtClean="0"/>
              <a:t>Presentation Outline</a:t>
            </a:r>
            <a:endParaRPr lang="en-US" dirty="0"/>
          </a:p>
        </p:txBody>
      </p:sp>
      <p:pic>
        <p:nvPicPr>
          <p:cNvPr id="1026" name="Picture 2" descr="Oxford Scholarship On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902" y="2343748"/>
            <a:ext cx="4134693" cy="413469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98488" y="749985"/>
            <a:ext cx="4414946" cy="646331"/>
          </a:xfrm>
          <a:prstGeom prst="rect">
            <a:avLst/>
          </a:prstGeom>
        </p:spPr>
        <p:txBody>
          <a:bodyPr wrap="square">
            <a:spAutoFit/>
          </a:bodyPr>
          <a:lstStyle/>
          <a:p>
            <a:pPr lvl="0"/>
            <a:r>
              <a:rPr lang="en-GB" b="1" i="1" dirty="0">
                <a:solidFill>
                  <a:srgbClr val="002147"/>
                </a:solidFill>
              </a:rPr>
              <a:t>Oxford Scholarship </a:t>
            </a:r>
            <a:r>
              <a:rPr lang="en-GB" b="1" i="1" dirty="0" smtClean="0">
                <a:solidFill>
                  <a:srgbClr val="002147"/>
                </a:solidFill>
              </a:rPr>
              <a:t>Online</a:t>
            </a:r>
            <a:r>
              <a:rPr lang="pl-PL" b="1" i="1" dirty="0" smtClean="0">
                <a:solidFill>
                  <a:srgbClr val="002147"/>
                </a:solidFill>
              </a:rPr>
              <a:t> </a:t>
            </a:r>
          </a:p>
          <a:p>
            <a:pPr lvl="0"/>
            <a:r>
              <a:rPr lang="pl-PL" b="1" i="1" dirty="0" smtClean="0">
                <a:solidFill>
                  <a:srgbClr val="002147"/>
                </a:solidFill>
              </a:rPr>
              <a:t>University Press Scholatship Online</a:t>
            </a:r>
            <a:endParaRPr lang="en-GB" b="1" i="1" dirty="0">
              <a:solidFill>
                <a:srgbClr val="002147"/>
              </a:solidFill>
            </a:endParaRP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4406" y="2343749"/>
            <a:ext cx="4134694" cy="4134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64732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University of Oxford</a:t>
            </a:r>
            <a:endParaRPr lang="en-GB"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59632" y="2036355"/>
            <a:ext cx="6624736" cy="4777021"/>
          </a:xfrm>
        </p:spPr>
      </p:pic>
      <p:sp>
        <p:nvSpPr>
          <p:cNvPr id="4" name="Text Placeholder 3"/>
          <p:cNvSpPr>
            <a:spLocks noGrp="1"/>
          </p:cNvSpPr>
          <p:nvPr>
            <p:ph type="body" sz="quarter" idx="13"/>
          </p:nvPr>
        </p:nvSpPr>
        <p:spPr/>
        <p:txBody>
          <a:bodyPr/>
          <a:lstStyle/>
          <a:p>
            <a:r>
              <a:rPr lang="en-GB" dirty="0" smtClean="0"/>
              <a:t>Overview</a:t>
            </a:r>
            <a:endParaRPr lang="en-GB" dirty="0"/>
          </a:p>
        </p:txBody>
      </p:sp>
      <p:sp>
        <p:nvSpPr>
          <p:cNvPr id="7" name="TextBox 6"/>
          <p:cNvSpPr txBox="1"/>
          <p:nvPr/>
        </p:nvSpPr>
        <p:spPr>
          <a:xfrm>
            <a:off x="1722016" y="4014356"/>
            <a:ext cx="5904656" cy="923330"/>
          </a:xfrm>
          <a:prstGeom prst="rect">
            <a:avLst/>
          </a:prstGeom>
          <a:noFill/>
        </p:spPr>
        <p:txBody>
          <a:bodyPr wrap="square" rtlCol="0">
            <a:spAutoFit/>
          </a:bodyPr>
          <a:lstStyle/>
          <a:p>
            <a:pPr algn="ctr"/>
            <a:r>
              <a:rPr lang="en-GB" dirty="0" smtClean="0">
                <a:solidFill>
                  <a:schemeClr val="bg1"/>
                </a:solidFill>
                <a:latin typeface="OUP Swift Light" panose="02000503080000020004" pitchFamily="2" charset="0"/>
              </a:rPr>
              <a:t>The oldest university in the English speaking world.</a:t>
            </a:r>
          </a:p>
          <a:p>
            <a:pPr algn="ctr"/>
            <a:endParaRPr lang="en-GB" dirty="0">
              <a:solidFill>
                <a:schemeClr val="bg1"/>
              </a:solidFill>
              <a:latin typeface="OUP Swift Light" panose="02000503080000020004" pitchFamily="2" charset="0"/>
            </a:endParaRPr>
          </a:p>
          <a:p>
            <a:pPr algn="ctr"/>
            <a:r>
              <a:rPr lang="en-GB" dirty="0" smtClean="0">
                <a:solidFill>
                  <a:schemeClr val="bg1"/>
                </a:solidFill>
                <a:latin typeface="OUP Swift Light" panose="02000503080000020004" pitchFamily="2" charset="0"/>
              </a:rPr>
              <a:t>It is a collegiate research based institution.</a:t>
            </a:r>
            <a:endParaRPr lang="en-GB" dirty="0">
              <a:solidFill>
                <a:schemeClr val="bg1"/>
              </a:solidFill>
              <a:latin typeface="OUP Swift Light" panose="02000503080000020004" pitchFamily="2" charset="0"/>
            </a:endParaRPr>
          </a:p>
        </p:txBody>
      </p:sp>
    </p:spTree>
    <p:extLst>
      <p:ext uri="{BB962C8B-B14F-4D97-AF65-F5344CB8AC3E}">
        <p14:creationId xmlns:p14="http://schemas.microsoft.com/office/powerpoint/2010/main" val="5481371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8"/>
          <p:cNvSpPr txBox="1">
            <a:spLocks/>
          </p:cNvSpPr>
          <p:nvPr/>
        </p:nvSpPr>
        <p:spPr>
          <a:xfrm>
            <a:off x="368902" y="-596942"/>
            <a:ext cx="6936094" cy="1269916"/>
          </a:xfrm>
          <a:prstGeom prst="rect">
            <a:avLst/>
          </a:prstGeom>
        </p:spPr>
        <p:txBody>
          <a:bodyPr vert="horz" lIns="0" tIns="0" rIns="0" bIns="0" rtlCol="0" anchor="t" anchorCtr="0">
            <a:normAutofit/>
          </a:bodyPr>
          <a:lstStyle>
            <a:lvl1pPr algn="l" defTabSz="457200" rtl="0" eaLnBrk="1" latinLnBrk="0" hangingPunct="1">
              <a:spcBef>
                <a:spcPct val="0"/>
              </a:spcBef>
              <a:buNone/>
              <a:defRPr sz="2600" b="1" kern="1200">
                <a:solidFill>
                  <a:srgbClr val="002147"/>
                </a:solidFill>
                <a:latin typeface="+mj-lt"/>
                <a:ea typeface="+mj-ea"/>
                <a:cs typeface="+mj-cs"/>
              </a:defRPr>
            </a:lvl1pPr>
          </a:lstStyle>
          <a:p>
            <a:r>
              <a:rPr lang="en-US" smtClean="0"/>
              <a:t>Presentation Outline</a:t>
            </a:r>
            <a:endParaRPr lang="en-US" dirty="0"/>
          </a:p>
        </p:txBody>
      </p:sp>
      <p:pic>
        <p:nvPicPr>
          <p:cNvPr id="1026" name="Picture 2" descr="Oxford Scholarship On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902" y="2343748"/>
            <a:ext cx="4134693" cy="413469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98488" y="749985"/>
            <a:ext cx="4414946" cy="646331"/>
          </a:xfrm>
          <a:prstGeom prst="rect">
            <a:avLst/>
          </a:prstGeom>
        </p:spPr>
        <p:txBody>
          <a:bodyPr wrap="square">
            <a:spAutoFit/>
          </a:bodyPr>
          <a:lstStyle/>
          <a:p>
            <a:pPr lvl="0"/>
            <a:r>
              <a:rPr lang="en-GB" b="1" i="1" dirty="0">
                <a:solidFill>
                  <a:srgbClr val="002147"/>
                </a:solidFill>
              </a:rPr>
              <a:t>Oxford Scholarship </a:t>
            </a:r>
            <a:r>
              <a:rPr lang="en-GB" b="1" i="1" dirty="0" smtClean="0">
                <a:solidFill>
                  <a:srgbClr val="002147"/>
                </a:solidFill>
              </a:rPr>
              <a:t>Online</a:t>
            </a:r>
            <a:r>
              <a:rPr lang="pl-PL" b="1" i="1" dirty="0" smtClean="0">
                <a:solidFill>
                  <a:srgbClr val="002147"/>
                </a:solidFill>
              </a:rPr>
              <a:t> </a:t>
            </a:r>
          </a:p>
          <a:p>
            <a:pPr lvl="0"/>
            <a:r>
              <a:rPr lang="pl-PL" b="1" i="1" dirty="0" smtClean="0">
                <a:solidFill>
                  <a:srgbClr val="002147"/>
                </a:solidFill>
              </a:rPr>
              <a:t>University Press Scholatship Online</a:t>
            </a:r>
            <a:endParaRPr lang="en-GB" b="1" i="1" dirty="0">
              <a:solidFill>
                <a:srgbClr val="002147"/>
              </a:solidFill>
            </a:endParaRP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4406" y="2343749"/>
            <a:ext cx="4134694" cy="4134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00132" y="1974417"/>
            <a:ext cx="4134693" cy="369332"/>
          </a:xfrm>
          <a:prstGeom prst="rect">
            <a:avLst/>
          </a:prstGeom>
          <a:noFill/>
        </p:spPr>
        <p:txBody>
          <a:bodyPr wrap="square" rtlCol="0">
            <a:spAutoFit/>
          </a:bodyPr>
          <a:lstStyle/>
          <a:p>
            <a:r>
              <a:rPr lang="en-GB" dirty="0" smtClean="0"/>
              <a:t>12,000</a:t>
            </a:r>
            <a:r>
              <a:rPr lang="pl-PL" dirty="0" smtClean="0"/>
              <a:t> Books in 20 discilplines</a:t>
            </a:r>
            <a:endParaRPr lang="en-GB" dirty="0"/>
          </a:p>
        </p:txBody>
      </p:sp>
      <p:sp>
        <p:nvSpPr>
          <p:cNvPr id="8" name="TextBox 7"/>
          <p:cNvSpPr txBox="1"/>
          <p:nvPr/>
        </p:nvSpPr>
        <p:spPr>
          <a:xfrm>
            <a:off x="4655995" y="1974417"/>
            <a:ext cx="4134693" cy="369332"/>
          </a:xfrm>
          <a:prstGeom prst="rect">
            <a:avLst/>
          </a:prstGeom>
          <a:noFill/>
        </p:spPr>
        <p:txBody>
          <a:bodyPr wrap="square" rtlCol="0">
            <a:spAutoFit/>
          </a:bodyPr>
          <a:lstStyle/>
          <a:p>
            <a:r>
              <a:rPr lang="pl-PL" dirty="0" smtClean="0"/>
              <a:t>1</a:t>
            </a:r>
            <a:r>
              <a:rPr lang="en-GB" dirty="0"/>
              <a:t>9</a:t>
            </a:r>
            <a:r>
              <a:rPr lang="pl-PL" dirty="0" smtClean="0"/>
              <a:t>,000 Books in 2</a:t>
            </a:r>
            <a:r>
              <a:rPr lang="en-GB" dirty="0"/>
              <a:t>9</a:t>
            </a:r>
            <a:r>
              <a:rPr lang="pl-PL" dirty="0" smtClean="0"/>
              <a:t> discilplines</a:t>
            </a:r>
            <a:endParaRPr lang="en-GB" dirty="0"/>
          </a:p>
        </p:txBody>
      </p:sp>
    </p:spTree>
    <p:extLst>
      <p:ext uri="{BB962C8B-B14F-4D97-AF65-F5344CB8AC3E}">
        <p14:creationId xmlns:p14="http://schemas.microsoft.com/office/powerpoint/2010/main" val="25735017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01599" y="959035"/>
            <a:ext cx="7270700" cy="461665"/>
          </a:xfrm>
          <a:prstGeom prst="rect">
            <a:avLst/>
          </a:prstGeom>
          <a:noFill/>
        </p:spPr>
        <p:txBody>
          <a:bodyPr wrap="square" rtlCol="0">
            <a:spAutoFit/>
          </a:bodyPr>
          <a:lstStyle/>
          <a:p>
            <a:r>
              <a:rPr lang="en-GB" sz="2400" b="1" dirty="0" smtClean="0"/>
              <a:t>University Press Scholarship Online (UPSO)</a:t>
            </a:r>
            <a:endParaRPr lang="en-GB" sz="2400" b="1" dirty="0"/>
          </a:p>
        </p:txBody>
      </p:sp>
      <p:sp>
        <p:nvSpPr>
          <p:cNvPr id="16" name="TextBox 15"/>
          <p:cNvSpPr txBox="1"/>
          <p:nvPr/>
        </p:nvSpPr>
        <p:spPr>
          <a:xfrm>
            <a:off x="440231" y="2309091"/>
            <a:ext cx="8432800" cy="4247317"/>
          </a:xfrm>
          <a:prstGeom prst="rect">
            <a:avLst/>
          </a:prstGeom>
          <a:noFill/>
        </p:spPr>
        <p:txBody>
          <a:bodyPr wrap="square" rtlCol="0">
            <a:spAutoFit/>
          </a:bodyPr>
          <a:lstStyle/>
          <a:p>
            <a:r>
              <a:rPr lang="en-GB" b="1" dirty="0" smtClean="0"/>
              <a:t>Participating presses:</a:t>
            </a:r>
          </a:p>
          <a:p>
            <a:endParaRPr lang="en-GB" b="1" dirty="0" smtClean="0"/>
          </a:p>
          <a:p>
            <a:r>
              <a:rPr lang="en-GB" dirty="0"/>
              <a:t>Oxford University </a:t>
            </a:r>
            <a:r>
              <a:rPr lang="en-GB" dirty="0" smtClean="0"/>
              <a:t>Press                             The </a:t>
            </a:r>
            <a:r>
              <a:rPr lang="en-GB" dirty="0"/>
              <a:t>American University in Cairo </a:t>
            </a:r>
            <a:r>
              <a:rPr lang="en-GB" dirty="0" smtClean="0"/>
              <a:t>Press</a:t>
            </a:r>
          </a:p>
          <a:p>
            <a:endParaRPr lang="en-GB" dirty="0"/>
          </a:p>
          <a:p>
            <a:r>
              <a:rPr lang="en-GB" dirty="0"/>
              <a:t>University of Chicago </a:t>
            </a:r>
            <a:r>
              <a:rPr lang="en-GB" dirty="0" smtClean="0"/>
              <a:t>Press                                       University </a:t>
            </a:r>
            <a:r>
              <a:rPr lang="en-GB" dirty="0"/>
              <a:t>of California </a:t>
            </a:r>
            <a:r>
              <a:rPr lang="en-GB" dirty="0" smtClean="0"/>
              <a:t>Press</a:t>
            </a:r>
          </a:p>
          <a:p>
            <a:endParaRPr lang="en-GB" dirty="0"/>
          </a:p>
          <a:p>
            <a:r>
              <a:rPr lang="en-GB" dirty="0"/>
              <a:t>Edinburgh University </a:t>
            </a:r>
            <a:r>
              <a:rPr lang="en-GB" dirty="0" smtClean="0"/>
              <a:t>Press                                            University </a:t>
            </a:r>
            <a:r>
              <a:rPr lang="en-GB" dirty="0"/>
              <a:t>Press of </a:t>
            </a:r>
            <a:r>
              <a:rPr lang="en-GB" dirty="0" smtClean="0"/>
              <a:t>Florida</a:t>
            </a:r>
          </a:p>
          <a:p>
            <a:endParaRPr lang="en-GB" dirty="0" smtClean="0"/>
          </a:p>
          <a:p>
            <a:r>
              <a:rPr lang="en-GB" dirty="0" smtClean="0"/>
              <a:t>Fordham University Press                                           Hong Kong University Press</a:t>
            </a:r>
          </a:p>
          <a:p>
            <a:endParaRPr lang="en-GB" dirty="0" smtClean="0"/>
          </a:p>
          <a:p>
            <a:r>
              <a:rPr lang="en-GB" dirty="0" smtClean="0"/>
              <a:t>The University Press of Kentucky                               Manchester University Press</a:t>
            </a:r>
          </a:p>
          <a:p>
            <a:endParaRPr lang="en-GB" dirty="0" smtClean="0"/>
          </a:p>
          <a:p>
            <a:r>
              <a:rPr lang="en-GB" dirty="0" smtClean="0"/>
              <a:t>Policy Press</a:t>
            </a:r>
            <a:r>
              <a:rPr lang="en-GB" dirty="0"/>
              <a:t> </a:t>
            </a:r>
            <a:r>
              <a:rPr lang="en-GB" dirty="0" smtClean="0"/>
              <a:t>                                                                                     The MIT Press</a:t>
            </a:r>
          </a:p>
          <a:p>
            <a:r>
              <a:rPr lang="en-GB" dirty="0" smtClean="0"/>
              <a:t> </a:t>
            </a:r>
          </a:p>
          <a:p>
            <a:r>
              <a:rPr lang="en-GB" dirty="0" smtClean="0"/>
              <a:t>Stanford University Press</a:t>
            </a:r>
            <a:endParaRPr lang="en-GB" dirty="0"/>
          </a:p>
        </p:txBody>
      </p:sp>
    </p:spTree>
    <p:extLst>
      <p:ext uri="{BB962C8B-B14F-4D97-AF65-F5344CB8AC3E}">
        <p14:creationId xmlns:p14="http://schemas.microsoft.com/office/powerpoint/2010/main" val="4081447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Footer Placeholder 2"/>
          <p:cNvSpPr>
            <a:spLocks noGrp="1"/>
          </p:cNvSpPr>
          <p:nvPr>
            <p:ph type="ftr" sz="quarter" idx="11"/>
          </p:nvPr>
        </p:nvSpPr>
        <p:spPr/>
        <p:txBody>
          <a:bodyPr/>
          <a:lstStyle/>
          <a:p>
            <a:r>
              <a:rPr lang="en-US" smtClean="0"/>
              <a:t>Presentation name </a:t>
            </a:r>
            <a:r>
              <a:rPr lang="en-US" b="0" smtClean="0">
                <a:solidFill>
                  <a:srgbClr val="747679"/>
                </a:solidFill>
              </a:rPr>
              <a:t>Presenter Name and Date</a:t>
            </a:r>
            <a:endParaRPr lang="en-US" b="0" dirty="0">
              <a:solidFill>
                <a:srgbClr val="747679"/>
              </a:solidFill>
            </a:endParaRPr>
          </a:p>
        </p:txBody>
      </p:sp>
      <p:sp>
        <p:nvSpPr>
          <p:cNvPr id="4" name="Slide Number Placeholder 3"/>
          <p:cNvSpPr>
            <a:spLocks noGrp="1"/>
          </p:cNvSpPr>
          <p:nvPr>
            <p:ph type="sldNum" sz="quarter" idx="12"/>
          </p:nvPr>
        </p:nvSpPr>
        <p:spPr/>
        <p:txBody>
          <a:bodyPr/>
          <a:lstStyle/>
          <a:p>
            <a:fld id="{01220978-8253-124C-B391-04AC4DA943D1}" type="slidenum">
              <a:rPr lang="en-US" smtClean="0"/>
              <a:pPr/>
              <a:t>32</a:t>
            </a:fld>
            <a:endParaRPr lang="en-US"/>
          </a:p>
        </p:txBody>
      </p:sp>
      <p:sp>
        <p:nvSpPr>
          <p:cNvPr id="5" name="Text Placeholder 4"/>
          <p:cNvSpPr>
            <a:spLocks noGrp="1"/>
          </p:cNvSpPr>
          <p:nvPr>
            <p:ph type="body" sz="quarter" idx="13"/>
          </p:nvPr>
        </p:nvSpPr>
        <p:spPr/>
        <p:txBody>
          <a:bodyPr/>
          <a:lstStyle/>
          <a:p>
            <a:endParaRPr lang="en-GB"/>
          </a:p>
        </p:txBody>
      </p:sp>
      <p:sp>
        <p:nvSpPr>
          <p:cNvPr id="6" name="Text Placeholder 5"/>
          <p:cNvSpPr>
            <a:spLocks noGrp="1"/>
          </p:cNvSpPr>
          <p:nvPr>
            <p:ph type="body" sz="quarter" idx="14"/>
          </p:nvPr>
        </p:nvSpPr>
        <p:spPr/>
        <p:txBody>
          <a:bodyPr/>
          <a:lstStyle/>
          <a:p>
            <a:endParaRPr lang="en-GB"/>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2542" y="-59921"/>
            <a:ext cx="13011150" cy="731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62694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9344"/>
            <a:ext cx="9144000" cy="5248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914643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9266" y="1944624"/>
            <a:ext cx="8394590" cy="3566160"/>
          </a:xfrm>
        </p:spPr>
        <p:txBody>
          <a:bodyPr>
            <a:normAutofit/>
          </a:bodyPr>
          <a:lstStyle/>
          <a:p>
            <a:pPr algn="ctr"/>
            <a:r>
              <a:rPr lang="en-US" sz="5400" dirty="0" smtClean="0">
                <a:solidFill>
                  <a:schemeClr val="accent1">
                    <a:lumMod val="50000"/>
                  </a:schemeClr>
                </a:solidFill>
              </a:rPr>
              <a:t>Current needs of Russian universities?</a:t>
            </a:r>
            <a:br>
              <a:rPr lang="en-US" sz="5400" dirty="0" smtClean="0">
                <a:solidFill>
                  <a:schemeClr val="accent1">
                    <a:lumMod val="50000"/>
                  </a:schemeClr>
                </a:solidFill>
              </a:rPr>
            </a:br>
            <a:endParaRPr lang="en-US" sz="5400" dirty="0">
              <a:solidFill>
                <a:schemeClr val="accent1">
                  <a:lumMod val="50000"/>
                </a:schemeClr>
              </a:solidFill>
            </a:endParaRPr>
          </a:p>
        </p:txBody>
      </p:sp>
    </p:spTree>
    <p:extLst>
      <p:ext uri="{BB962C8B-B14F-4D97-AF65-F5344CB8AC3E}">
        <p14:creationId xmlns:p14="http://schemas.microsoft.com/office/powerpoint/2010/main" val="158097921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9266" y="1944624"/>
            <a:ext cx="8394590" cy="3566160"/>
          </a:xfrm>
        </p:spPr>
        <p:txBody>
          <a:bodyPr>
            <a:normAutofit/>
          </a:bodyPr>
          <a:lstStyle/>
          <a:p>
            <a:pPr algn="ctr"/>
            <a:r>
              <a:rPr lang="en-US" sz="5400" dirty="0" smtClean="0">
                <a:solidFill>
                  <a:schemeClr val="accent1">
                    <a:lumMod val="50000"/>
                  </a:schemeClr>
                </a:solidFill>
              </a:rPr>
              <a:t>Teaching</a:t>
            </a:r>
            <a:br>
              <a:rPr lang="en-US" sz="5400" dirty="0" smtClean="0">
                <a:solidFill>
                  <a:schemeClr val="accent1">
                    <a:lumMod val="50000"/>
                  </a:schemeClr>
                </a:solidFill>
              </a:rPr>
            </a:br>
            <a:r>
              <a:rPr lang="en-US" sz="5400" dirty="0" smtClean="0">
                <a:solidFill>
                  <a:schemeClr val="accent1">
                    <a:lumMod val="50000"/>
                  </a:schemeClr>
                </a:solidFill>
              </a:rPr>
              <a:t>Research </a:t>
            </a:r>
            <a:br>
              <a:rPr lang="en-US" sz="5400" dirty="0" smtClean="0">
                <a:solidFill>
                  <a:schemeClr val="accent1">
                    <a:lumMod val="50000"/>
                  </a:schemeClr>
                </a:solidFill>
              </a:rPr>
            </a:br>
            <a:r>
              <a:rPr lang="en-US" sz="5400" dirty="0" smtClean="0">
                <a:solidFill>
                  <a:schemeClr val="accent1">
                    <a:lumMod val="50000"/>
                  </a:schemeClr>
                </a:solidFill>
              </a:rPr>
              <a:t>Academic Publishing</a:t>
            </a:r>
            <a:endParaRPr lang="en-US" sz="5400" dirty="0">
              <a:solidFill>
                <a:schemeClr val="accent1">
                  <a:lumMod val="50000"/>
                </a:schemeClr>
              </a:solidFill>
            </a:endParaRPr>
          </a:p>
        </p:txBody>
      </p:sp>
    </p:spTree>
    <p:extLst>
      <p:ext uri="{BB962C8B-B14F-4D97-AF65-F5344CB8AC3E}">
        <p14:creationId xmlns:p14="http://schemas.microsoft.com/office/powerpoint/2010/main" val="147497511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9266" y="1944624"/>
            <a:ext cx="8394590" cy="3566160"/>
          </a:xfrm>
        </p:spPr>
        <p:txBody>
          <a:bodyPr>
            <a:normAutofit/>
          </a:bodyPr>
          <a:lstStyle/>
          <a:p>
            <a:pPr algn="ctr"/>
            <a:r>
              <a:rPr lang="en-US" sz="5400" dirty="0" smtClean="0">
                <a:solidFill>
                  <a:schemeClr val="accent1">
                    <a:lumMod val="50000"/>
                  </a:schemeClr>
                </a:solidFill>
              </a:rPr>
              <a:t>How other products and services from OUP can help to achieve it?</a:t>
            </a:r>
            <a:endParaRPr lang="en-US" sz="5400" dirty="0">
              <a:solidFill>
                <a:schemeClr val="accent1">
                  <a:lumMod val="50000"/>
                </a:schemeClr>
              </a:solidFill>
            </a:endParaRPr>
          </a:p>
        </p:txBody>
      </p:sp>
    </p:spTree>
    <p:extLst>
      <p:ext uri="{BB962C8B-B14F-4D97-AF65-F5344CB8AC3E}">
        <p14:creationId xmlns:p14="http://schemas.microsoft.com/office/powerpoint/2010/main" val="290327143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7354" t="3920" r="16323" b="4780"/>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bwMode="auto">
          <a:xfrm>
            <a:off x="512460" y="419517"/>
            <a:ext cx="8119077" cy="3385542"/>
          </a:xfrm>
          <a:prstGeom prst="rect">
            <a:avLst/>
          </a:prstGeom>
          <a:solidFill>
            <a:srgbClr val="000000">
              <a:alpha val="67059"/>
            </a:srgbClr>
          </a:solidFill>
          <a:ln w="9525">
            <a:noFill/>
            <a:miter lim="800000"/>
            <a:headEnd/>
            <a:tailEnd/>
          </a:ln>
        </p:spPr>
        <p:txBody>
          <a:bodyPr vert="horz" wrap="square" lIns="0" tIns="45720" rIns="0" bIns="0" numCol="1" rtlCol="0" anchor="b" anchorCtr="0" compatLnSpc="1">
            <a:prstTxWarp prst="textNoShape">
              <a:avLst/>
            </a:prstTxWarp>
            <a:spAutoFit/>
          </a:bodyPr>
          <a:lstStyle/>
          <a:p>
            <a:pPr lvl="1" algn="just">
              <a:spcBef>
                <a:spcPts val="1200"/>
              </a:spcBef>
              <a:spcAft>
                <a:spcPts val="1800"/>
              </a:spcAft>
              <a:buClr>
                <a:srgbClr val="C00000"/>
              </a:buClr>
            </a:pPr>
            <a:r>
              <a:rPr lang="en-US" sz="2800" b="1" dirty="0" smtClean="0">
                <a:solidFill>
                  <a:schemeClr val="bg1"/>
                </a:solidFill>
              </a:rPr>
              <a:t> The Information Overload Problem</a:t>
            </a:r>
            <a:endParaRPr lang="en-US" sz="2400" dirty="0" smtClean="0">
              <a:solidFill>
                <a:schemeClr val="bg1"/>
              </a:solidFill>
            </a:endParaRPr>
          </a:p>
          <a:p>
            <a:pPr marL="800100" lvl="1" indent="-342900">
              <a:lnSpc>
                <a:spcPct val="150000"/>
              </a:lnSpc>
              <a:buClr>
                <a:schemeClr val="accent1">
                  <a:lumMod val="20000"/>
                  <a:lumOff val="80000"/>
                </a:schemeClr>
              </a:buClr>
              <a:buFont typeface="Wingdings" pitchFamily="2" charset="2"/>
              <a:buChar char="§"/>
            </a:pPr>
            <a:r>
              <a:rPr lang="en-US" sz="2400" dirty="0" smtClean="0">
                <a:solidFill>
                  <a:schemeClr val="bg1"/>
                </a:solidFill>
              </a:rPr>
              <a:t>Difficult </a:t>
            </a:r>
            <a:r>
              <a:rPr lang="en-US" sz="2400" dirty="0">
                <a:solidFill>
                  <a:schemeClr val="bg1"/>
                </a:solidFill>
              </a:rPr>
              <a:t>to keep up with developments in the field</a:t>
            </a:r>
          </a:p>
          <a:p>
            <a:pPr marL="800100" lvl="1" indent="-342900">
              <a:lnSpc>
                <a:spcPct val="150000"/>
              </a:lnSpc>
              <a:buClr>
                <a:schemeClr val="accent1">
                  <a:lumMod val="20000"/>
                  <a:lumOff val="80000"/>
                </a:schemeClr>
              </a:buClr>
              <a:buFont typeface="Wingdings" pitchFamily="2" charset="2"/>
              <a:buChar char="§"/>
            </a:pPr>
            <a:r>
              <a:rPr lang="en-US" sz="2400" dirty="0">
                <a:solidFill>
                  <a:schemeClr val="bg1"/>
                </a:solidFill>
              </a:rPr>
              <a:t>Labor-intensive to start research in unfamiliar areas</a:t>
            </a:r>
          </a:p>
          <a:p>
            <a:pPr marL="800100" lvl="1" indent="-342900">
              <a:lnSpc>
                <a:spcPct val="150000"/>
              </a:lnSpc>
              <a:buClr>
                <a:schemeClr val="accent1">
                  <a:lumMod val="20000"/>
                  <a:lumOff val="80000"/>
                </a:schemeClr>
              </a:buClr>
              <a:buFont typeface="Wingdings" pitchFamily="2" charset="2"/>
              <a:buChar char="§"/>
            </a:pPr>
            <a:r>
              <a:rPr lang="en-US" sz="2400" dirty="0">
                <a:solidFill>
                  <a:schemeClr val="bg1"/>
                </a:solidFill>
              </a:rPr>
              <a:t>Slows productivity on research projects</a:t>
            </a:r>
          </a:p>
          <a:p>
            <a:pPr marL="800100" lvl="1" indent="-342900">
              <a:lnSpc>
                <a:spcPct val="150000"/>
              </a:lnSpc>
              <a:buClr>
                <a:schemeClr val="accent1">
                  <a:lumMod val="20000"/>
                  <a:lumOff val="80000"/>
                </a:schemeClr>
              </a:buClr>
              <a:buFont typeface="Wingdings" pitchFamily="2" charset="2"/>
              <a:buChar char="§"/>
            </a:pPr>
            <a:r>
              <a:rPr lang="en-US" sz="2400" dirty="0">
                <a:solidFill>
                  <a:schemeClr val="bg1"/>
                </a:solidFill>
              </a:rPr>
              <a:t>Guiding students is major challenge. </a:t>
            </a:r>
            <a:endParaRPr lang="en-US" sz="2400" dirty="0" smtClean="0">
              <a:solidFill>
                <a:schemeClr val="bg1"/>
              </a:solidFill>
            </a:endParaRPr>
          </a:p>
          <a:p>
            <a:pPr>
              <a:spcBef>
                <a:spcPts val="1200"/>
              </a:spcBef>
              <a:buClr>
                <a:srgbClr val="C00000"/>
              </a:buClr>
            </a:pPr>
            <a:endParaRPr lang="en-US" sz="2000" dirty="0">
              <a:solidFill>
                <a:prstClr val="white"/>
              </a:solidFill>
            </a:endParaRPr>
          </a:p>
        </p:txBody>
      </p:sp>
      <p:sp>
        <p:nvSpPr>
          <p:cNvPr id="3" name="Date Placeholder 2"/>
          <p:cNvSpPr>
            <a:spLocks noGrp="1"/>
          </p:cNvSpPr>
          <p:nvPr>
            <p:ph type="dt" sz="half" idx="4294967295"/>
          </p:nvPr>
        </p:nvSpPr>
        <p:spPr>
          <a:xfrm>
            <a:off x="822961" y="6459786"/>
            <a:ext cx="1854203" cy="365125"/>
          </a:xfrm>
          <a:prstGeom prst="rect">
            <a:avLst/>
          </a:prstGeom>
        </p:spPr>
        <p:txBody>
          <a:bodyPr/>
          <a:lstStyle/>
          <a:p>
            <a:endParaRPr lang="en-US" dirty="0"/>
          </a:p>
        </p:txBody>
      </p:sp>
      <p:sp>
        <p:nvSpPr>
          <p:cNvPr id="4" name="Footer Placeholder 3"/>
          <p:cNvSpPr>
            <a:spLocks noGrp="1"/>
          </p:cNvSpPr>
          <p:nvPr>
            <p:ph type="ftr" sz="quarter" idx="4294967295"/>
          </p:nvPr>
        </p:nvSpPr>
        <p:spPr>
          <a:xfrm>
            <a:off x="2764639" y="6459786"/>
            <a:ext cx="3617103" cy="365125"/>
          </a:xfrm>
          <a:prstGeom prst="rect">
            <a:avLst/>
          </a:prstGeom>
        </p:spPr>
        <p:txBody>
          <a:bodyPr/>
          <a:lstStyle/>
          <a:p>
            <a:pPr>
              <a:defRPr/>
            </a:pPr>
            <a:endParaRPr lang="en-US" dirty="0">
              <a:solidFill>
                <a:prstClr val="white"/>
              </a:solidFill>
            </a:endParaRPr>
          </a:p>
        </p:txBody>
      </p:sp>
      <p:sp>
        <p:nvSpPr>
          <p:cNvPr id="5" name="Slide Number Placeholder 4"/>
          <p:cNvSpPr>
            <a:spLocks noGrp="1"/>
          </p:cNvSpPr>
          <p:nvPr>
            <p:ph type="sldNum" sz="quarter" idx="4294967295"/>
          </p:nvPr>
        </p:nvSpPr>
        <p:spPr>
          <a:xfrm>
            <a:off x="7425344" y="6459786"/>
            <a:ext cx="984019" cy="365125"/>
          </a:xfrm>
          <a:prstGeom prst="rect">
            <a:avLst/>
          </a:prstGeom>
        </p:spPr>
        <p:txBody>
          <a:bodyPr/>
          <a:lstStyle/>
          <a:p>
            <a:pPr>
              <a:defRPr/>
            </a:pPr>
            <a:fld id="{0CDCA61D-8894-4AC4-8131-551F456BE214}" type="slidenum">
              <a:rPr lang="en-US" smtClean="0"/>
              <a:pPr>
                <a:defRPr/>
              </a:pPr>
              <a:t>37</a:t>
            </a:fld>
            <a:endParaRPr lang="en-US" dirty="0"/>
          </a:p>
        </p:txBody>
      </p:sp>
    </p:spTree>
    <p:extLst>
      <p:ext uri="{BB962C8B-B14F-4D97-AF65-F5344CB8AC3E}">
        <p14:creationId xmlns:p14="http://schemas.microsoft.com/office/powerpoint/2010/main" val="28737767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p:txBody>
          <a:bodyPr>
            <a:normAutofit/>
          </a:bodyPr>
          <a:lstStyle/>
          <a:p>
            <a:endParaRPr lang="en-US" dirty="0"/>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501" r="3572"/>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ate Placeholder 2"/>
          <p:cNvSpPr>
            <a:spLocks noGrp="1"/>
          </p:cNvSpPr>
          <p:nvPr>
            <p:ph type="dt" sz="half" idx="4294967295"/>
          </p:nvPr>
        </p:nvSpPr>
        <p:spPr>
          <a:xfrm>
            <a:off x="822961" y="6459786"/>
            <a:ext cx="1854203" cy="365125"/>
          </a:xfrm>
          <a:prstGeom prst="rect">
            <a:avLst/>
          </a:prstGeom>
        </p:spPr>
        <p:txBody>
          <a:bodyPr/>
          <a:lstStyle/>
          <a:p>
            <a:r>
              <a:rPr lang="en-US" sz="900" dirty="0" smtClean="0">
                <a:solidFill>
                  <a:schemeClr val="bg1">
                    <a:lumMod val="50000"/>
                  </a:schemeClr>
                </a:solidFill>
              </a:rPr>
              <a:t> </a:t>
            </a:r>
            <a:endParaRPr lang="en-US" sz="900" dirty="0">
              <a:solidFill>
                <a:schemeClr val="bg1">
                  <a:lumMod val="50000"/>
                </a:schemeClr>
              </a:solidFill>
            </a:endParaRPr>
          </a:p>
        </p:txBody>
      </p:sp>
      <p:sp>
        <p:nvSpPr>
          <p:cNvPr id="4" name="Footer Placeholder 3"/>
          <p:cNvSpPr>
            <a:spLocks noGrp="1"/>
          </p:cNvSpPr>
          <p:nvPr>
            <p:ph type="ftr" sz="quarter" idx="4294967295"/>
          </p:nvPr>
        </p:nvSpPr>
        <p:spPr>
          <a:xfrm>
            <a:off x="3124199" y="6356350"/>
            <a:ext cx="4100513" cy="365125"/>
          </a:xfrm>
          <a:prstGeom prst="rect">
            <a:avLst/>
          </a:prstGeom>
        </p:spPr>
        <p:txBody>
          <a:bodyPr/>
          <a:lstStyle/>
          <a:p>
            <a:pPr>
              <a:defRPr/>
            </a:pPr>
            <a:r>
              <a:rPr lang="en-US" sz="900" cap="small" dirty="0" smtClean="0">
                <a:solidFill>
                  <a:schemeClr val="bg1">
                    <a:lumMod val="50000"/>
                  </a:schemeClr>
                </a:solidFill>
              </a:rPr>
              <a:t> </a:t>
            </a:r>
            <a:endParaRPr lang="en-US" sz="900" cap="small" dirty="0">
              <a:solidFill>
                <a:schemeClr val="bg1">
                  <a:lumMod val="50000"/>
                </a:schemeClr>
              </a:solidFill>
            </a:endParaRPr>
          </a:p>
        </p:txBody>
      </p:sp>
      <p:sp>
        <p:nvSpPr>
          <p:cNvPr id="5" name="Slide Number Placeholder 4"/>
          <p:cNvSpPr>
            <a:spLocks noGrp="1"/>
          </p:cNvSpPr>
          <p:nvPr>
            <p:ph type="sldNum" sz="quarter" idx="4294967295"/>
          </p:nvPr>
        </p:nvSpPr>
        <p:spPr>
          <a:xfrm>
            <a:off x="7425344" y="6459786"/>
            <a:ext cx="984019" cy="365125"/>
          </a:xfrm>
          <a:prstGeom prst="rect">
            <a:avLst/>
          </a:prstGeom>
        </p:spPr>
        <p:txBody>
          <a:bodyPr/>
          <a:lstStyle/>
          <a:p>
            <a:pPr>
              <a:defRPr/>
            </a:pPr>
            <a:fld id="{0CDCA61D-8894-4AC4-8131-551F456BE214}" type="slidenum">
              <a:rPr lang="en-US" sz="900" smtClean="0"/>
              <a:pPr>
                <a:defRPr/>
              </a:pPr>
              <a:t>38</a:t>
            </a:fld>
            <a:endParaRPr lang="en-US" sz="900" dirty="0"/>
          </a:p>
        </p:txBody>
      </p:sp>
      <p:sp>
        <p:nvSpPr>
          <p:cNvPr id="9" name="Rectangle 8"/>
          <p:cNvSpPr/>
          <p:nvPr/>
        </p:nvSpPr>
        <p:spPr>
          <a:xfrm>
            <a:off x="287338" y="1143000"/>
            <a:ext cx="3786641" cy="1333500"/>
          </a:xfrm>
          <a:prstGeom prst="rect">
            <a:avLst/>
          </a:prstGeom>
          <a:solidFill>
            <a:srgbClr val="004086">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smtClean="0">
                <a:latin typeface="Calibri" pitchFamily="34" charset="0"/>
              </a:rPr>
              <a:t>Mobilizing the community of experts</a:t>
            </a:r>
            <a:endParaRPr lang="en-US" sz="2800" i="1" dirty="0">
              <a:latin typeface="Calibri" pitchFamily="34" charset="0"/>
            </a:endParaRPr>
          </a:p>
        </p:txBody>
      </p:sp>
    </p:spTree>
    <p:extLst>
      <p:ext uri="{BB962C8B-B14F-4D97-AF65-F5344CB8AC3E}">
        <p14:creationId xmlns:p14="http://schemas.microsoft.com/office/powerpoint/2010/main" val="22324432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chemeClr val="accent2"/>
                </a:solidFill>
              </a:rPr>
              <a:t>Global network of research</a:t>
            </a:r>
            <a:endParaRPr lang="en-US" sz="3200" dirty="0">
              <a:solidFill>
                <a:schemeClr val="accent2"/>
              </a:solidFill>
            </a:endParaRPr>
          </a:p>
        </p:txBody>
      </p:sp>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3475" y="2340803"/>
            <a:ext cx="6896100" cy="3498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27913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Oxford University and Research</a:t>
            </a:r>
            <a:endParaRPr lang="en-GB" dirty="0"/>
          </a:p>
        </p:txBody>
      </p:sp>
      <p:pic>
        <p:nvPicPr>
          <p:cNvPr id="10" name="Content Placeholder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1520" y="2393882"/>
            <a:ext cx="8658839" cy="2475278"/>
          </a:xfrm>
        </p:spPr>
      </p:pic>
      <p:sp>
        <p:nvSpPr>
          <p:cNvPr id="9" name="Text Placeholder 8"/>
          <p:cNvSpPr>
            <a:spLocks noGrp="1"/>
          </p:cNvSpPr>
          <p:nvPr>
            <p:ph type="body" sz="quarter" idx="13"/>
          </p:nvPr>
        </p:nvSpPr>
        <p:spPr/>
        <p:txBody>
          <a:bodyPr/>
          <a:lstStyle/>
          <a:p>
            <a:r>
              <a:rPr lang="en-GB" dirty="0" smtClean="0"/>
              <a:t>Where does it rank? </a:t>
            </a:r>
            <a:endParaRPr lang="en-GB" dirty="0"/>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08489" y="4419573"/>
            <a:ext cx="1911983" cy="2393803"/>
          </a:xfrm>
          <a:prstGeom prst="rect">
            <a:avLst/>
          </a:prstGeom>
        </p:spPr>
      </p:pic>
      <p:sp>
        <p:nvSpPr>
          <p:cNvPr id="12" name="Footer Placeholder 11"/>
          <p:cNvSpPr>
            <a:spLocks noGrp="1"/>
          </p:cNvSpPr>
          <p:nvPr>
            <p:ph type="ftr" sz="quarter" idx="4294967295"/>
          </p:nvPr>
        </p:nvSpPr>
        <p:spPr>
          <a:xfrm>
            <a:off x="251520" y="6448251"/>
            <a:ext cx="8135938" cy="365125"/>
          </a:xfrm>
          <a:prstGeom prst="rect">
            <a:avLst/>
          </a:prstGeom>
        </p:spPr>
        <p:txBody>
          <a:bodyPr/>
          <a:lstStyle/>
          <a:p>
            <a:pPr marL="228600" indent="-228600">
              <a:buFont typeface="+mj-lt"/>
              <a:buAutoNum type="arabicPeriod"/>
            </a:pPr>
            <a:r>
              <a:rPr lang="en-GB" dirty="0" smtClean="0">
                <a:latin typeface="OUP Swift Light" panose="02000503080000020004" pitchFamily="2" charset="0"/>
              </a:rPr>
              <a:t>4* means world leading according to REF</a:t>
            </a:r>
            <a:endParaRPr lang="en-GB" dirty="0">
              <a:latin typeface="OUP Swift Light" panose="02000503080000020004" pitchFamily="2" charset="0"/>
            </a:endParaRPr>
          </a:p>
        </p:txBody>
      </p:sp>
    </p:spTree>
    <p:extLst>
      <p:ext uri="{BB962C8B-B14F-4D97-AF65-F5344CB8AC3E}">
        <p14:creationId xmlns:p14="http://schemas.microsoft.com/office/powerpoint/2010/main" val="79908099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Subject Specific Resources</a:t>
            </a:r>
            <a:endParaRPr lang="en-GB" dirty="0"/>
          </a:p>
        </p:txBody>
      </p:sp>
      <p:sp>
        <p:nvSpPr>
          <p:cNvPr id="3" name="Text Placeholder 2"/>
          <p:cNvSpPr>
            <a:spLocks noGrp="1"/>
          </p:cNvSpPr>
          <p:nvPr>
            <p:ph type="body" sz="quarter" idx="13"/>
          </p:nvPr>
        </p:nvSpPr>
        <p:spPr/>
        <p:txBody>
          <a:bodyPr/>
          <a:lstStyle/>
          <a:p>
            <a:r>
              <a:rPr lang="en-GB" dirty="0" smtClean="0"/>
              <a:t>Examples</a:t>
            </a:r>
            <a:endParaRPr lang="en-GB" dirty="0"/>
          </a:p>
        </p:txBody>
      </p:sp>
      <p:graphicFrame>
        <p:nvGraphicFramePr>
          <p:cNvPr id="5" name="Diagram 4"/>
          <p:cNvGraphicFramePr/>
          <p:nvPr>
            <p:extLst/>
          </p:nvPr>
        </p:nvGraphicFramePr>
        <p:xfrm>
          <a:off x="179512" y="1916832"/>
          <a:ext cx="8640960" cy="4680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3065844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Support to Practitioners in their Fields</a:t>
            </a:r>
            <a:endParaRPr lang="en-GB" dirty="0"/>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27584" y="2056436"/>
            <a:ext cx="4176464" cy="4619257"/>
          </a:xfrm>
        </p:spPr>
      </p:pic>
      <p:sp>
        <p:nvSpPr>
          <p:cNvPr id="6" name="Text Placeholder 5"/>
          <p:cNvSpPr>
            <a:spLocks noGrp="1"/>
          </p:cNvSpPr>
          <p:nvPr>
            <p:ph type="body" sz="quarter" idx="13"/>
          </p:nvPr>
        </p:nvSpPr>
        <p:spPr/>
        <p:txBody>
          <a:bodyPr/>
          <a:lstStyle/>
          <a:p>
            <a:r>
              <a:rPr lang="en-GB" dirty="0" smtClean="0"/>
              <a:t>OUP in Law</a:t>
            </a:r>
            <a:endParaRPr lang="en-GB"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0112" y="2002532"/>
            <a:ext cx="2482679" cy="4754450"/>
          </a:xfrm>
          <a:prstGeom prst="rect">
            <a:avLst/>
          </a:prstGeom>
        </p:spPr>
      </p:pic>
    </p:spTree>
    <p:extLst>
      <p:ext uri="{BB962C8B-B14F-4D97-AF65-F5344CB8AC3E}">
        <p14:creationId xmlns:p14="http://schemas.microsoft.com/office/powerpoint/2010/main" val="16304764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Support to Researchers and Students in their Fields</a:t>
            </a:r>
            <a:endParaRPr lang="en-GB" dirty="0"/>
          </a:p>
        </p:txBody>
      </p:sp>
      <p:sp>
        <p:nvSpPr>
          <p:cNvPr id="6" name="Text Placeholder 5"/>
          <p:cNvSpPr>
            <a:spLocks noGrp="1"/>
          </p:cNvSpPr>
          <p:nvPr>
            <p:ph type="body" sz="quarter" idx="13"/>
          </p:nvPr>
        </p:nvSpPr>
        <p:spPr/>
        <p:txBody>
          <a:bodyPr/>
          <a:lstStyle/>
          <a:p>
            <a:r>
              <a:rPr lang="en-GB" dirty="0" smtClean="0"/>
              <a:t>OUP in Medicine </a:t>
            </a:r>
            <a:endParaRPr lang="en-GB" dirty="0"/>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50717" y="3324485"/>
            <a:ext cx="2290374" cy="1152128"/>
          </a:xfr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6" y="2088540"/>
            <a:ext cx="7491110" cy="1196444"/>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788" y="3900549"/>
            <a:ext cx="1224136" cy="2459444"/>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23728" y="4797152"/>
            <a:ext cx="1321870" cy="1670903"/>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18837" y="4848055"/>
            <a:ext cx="1260563" cy="1620000"/>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04048" y="3629248"/>
            <a:ext cx="1296000" cy="1296000"/>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04104" y="3565375"/>
            <a:ext cx="1296000" cy="1296000"/>
          </a:xfrm>
          <a:prstGeom prst="rect">
            <a:avLst/>
          </a:prstGeom>
        </p:spPr>
      </p:pic>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08104" y="5172055"/>
            <a:ext cx="1296000" cy="1296000"/>
          </a:xfrm>
          <a:prstGeom prst="rect">
            <a:avLst/>
          </a:prstGeom>
        </p:spPr>
      </p:pic>
      <p:pic>
        <p:nvPicPr>
          <p:cNvPr id="18" name="Picture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200112" y="5163089"/>
            <a:ext cx="1296000" cy="1296000"/>
          </a:xfrm>
          <a:prstGeom prst="rect">
            <a:avLst/>
          </a:prstGeom>
        </p:spPr>
      </p:pic>
    </p:spTree>
    <p:extLst>
      <p:ext uri="{BB962C8B-B14F-4D97-AF65-F5344CB8AC3E}">
        <p14:creationId xmlns:p14="http://schemas.microsoft.com/office/powerpoint/2010/main" val="20359696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2" cstate="print"/>
          <a:srcRect/>
          <a:stretch>
            <a:fillRect/>
          </a:stretch>
        </p:blipFill>
        <p:spPr bwMode="auto">
          <a:xfrm>
            <a:off x="2503713" y="332312"/>
            <a:ext cx="4649689" cy="511345"/>
          </a:xfrm>
          <a:prstGeom prst="rect">
            <a:avLst/>
          </a:prstGeom>
          <a:noFill/>
          <a:ln w="9525">
            <a:noFill/>
            <a:miter lim="800000"/>
            <a:headEnd/>
            <a:tailEnd/>
          </a:ln>
        </p:spPr>
      </p:pic>
      <p:pic>
        <p:nvPicPr>
          <p:cNvPr id="1026" name="Picture 2"/>
          <p:cNvPicPr>
            <a:picLocks noChangeAspect="1" noChangeArrowheads="1"/>
          </p:cNvPicPr>
          <p:nvPr/>
        </p:nvPicPr>
        <p:blipFill>
          <a:blip r:embed="rId3" cstate="print"/>
          <a:srcRect/>
          <a:stretch>
            <a:fillRect/>
          </a:stretch>
        </p:blipFill>
        <p:spPr bwMode="auto">
          <a:xfrm>
            <a:off x="2267744" y="908720"/>
            <a:ext cx="5762625" cy="4448175"/>
          </a:xfrm>
          <a:prstGeom prst="rect">
            <a:avLst/>
          </a:prstGeom>
          <a:noFill/>
          <a:ln w="9525">
            <a:noFill/>
            <a:miter lim="800000"/>
            <a:headEnd/>
            <a:tailEnd/>
          </a:ln>
        </p:spPr>
      </p:pic>
      <p:pic>
        <p:nvPicPr>
          <p:cNvPr id="2050" name="Picture 2"/>
          <p:cNvPicPr>
            <a:picLocks noChangeAspect="1" noChangeArrowheads="1"/>
          </p:cNvPicPr>
          <p:nvPr/>
        </p:nvPicPr>
        <p:blipFill>
          <a:blip r:embed="rId4" cstate="print"/>
          <a:srcRect/>
          <a:stretch>
            <a:fillRect/>
          </a:stretch>
        </p:blipFill>
        <p:spPr bwMode="auto">
          <a:xfrm>
            <a:off x="341108" y="1196752"/>
            <a:ext cx="1638300" cy="3457575"/>
          </a:xfrm>
          <a:prstGeom prst="rect">
            <a:avLst/>
          </a:prstGeom>
          <a:noFill/>
          <a:ln w="9525">
            <a:noFill/>
            <a:miter lim="800000"/>
            <a:headEnd/>
            <a:tailEnd/>
          </a:ln>
        </p:spPr>
      </p:pic>
      <p:sp>
        <p:nvSpPr>
          <p:cNvPr id="8" name="Strzałka w dół 7"/>
          <p:cNvSpPr/>
          <p:nvPr/>
        </p:nvSpPr>
        <p:spPr>
          <a:xfrm>
            <a:off x="7812360" y="46704"/>
            <a:ext cx="792088" cy="576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spTree>
    <p:extLst>
      <p:ext uri="{BB962C8B-B14F-4D97-AF65-F5344CB8AC3E}">
        <p14:creationId xmlns:p14="http://schemas.microsoft.com/office/powerpoint/2010/main" val="41770888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050"/>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1026"/>
                                        </p:tgtEl>
                                      </p:cBhvr>
                                      <p:by x="150000" y="150000"/>
                                    </p:animScale>
                                  </p:childTnLst>
                                </p:cTn>
                              </p:par>
                              <p:par>
                                <p:cTn id="11" presetID="10" presetClass="exit" presetSubtype="0" fill="hold" nodeType="withEffect">
                                  <p:stCondLst>
                                    <p:cond delay="0"/>
                                  </p:stCondLst>
                                  <p:childTnLst>
                                    <p:animEffect transition="out" filter="fade">
                                      <p:cBhvr>
                                        <p:cTn id="12" dur="500"/>
                                        <p:tgtEl>
                                          <p:spTgt spid="2050"/>
                                        </p:tgtEl>
                                      </p:cBhvr>
                                    </p:animEffect>
                                    <p:set>
                                      <p:cBhvr>
                                        <p:cTn id="13" dur="1" fill="hold">
                                          <p:stCondLst>
                                            <p:cond delay="499"/>
                                          </p:stCondLst>
                                        </p:cTn>
                                        <p:tgtEl>
                                          <p:spTgt spid="2050"/>
                                        </p:tgtEl>
                                        <p:attrNameLst>
                                          <p:attrName>style.visibility</p:attrName>
                                        </p:attrNameLst>
                                      </p:cBhvr>
                                      <p:to>
                                        <p:strVal val="hidden"/>
                                      </p:to>
                                    </p:set>
                                  </p:childTnLst>
                                </p:cTn>
                              </p:par>
                              <p:par>
                                <p:cTn id="14" presetID="53" presetClass="entr" presetSubtype="16"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401" y="0"/>
            <a:ext cx="6923879" cy="6858000"/>
          </a:xfrm>
          <a:prstGeom prst="rect">
            <a:avLst/>
          </a:prstGeom>
        </p:spPr>
      </p:pic>
    </p:spTree>
    <p:extLst>
      <p:ext uri="{BB962C8B-B14F-4D97-AF65-F5344CB8AC3E}">
        <p14:creationId xmlns:p14="http://schemas.microsoft.com/office/powerpoint/2010/main" val="64600831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8"/>
          <p:cNvSpPr>
            <a:spLocks noGrp="1"/>
          </p:cNvSpPr>
          <p:nvPr>
            <p:ph type="title"/>
          </p:nvPr>
        </p:nvSpPr>
        <p:spPr/>
        <p:txBody>
          <a:bodyPr/>
          <a:lstStyle/>
          <a:p>
            <a:pPr eaLnBrk="1" hangingPunct="1"/>
            <a:r>
              <a:rPr lang="en-GB" dirty="0" smtClean="0"/>
              <a:t>The User Journey</a:t>
            </a:r>
          </a:p>
        </p:txBody>
      </p:sp>
      <p:sp>
        <p:nvSpPr>
          <p:cNvPr id="10" name="Text Placeholder 9"/>
          <p:cNvSpPr>
            <a:spLocks noGrp="1"/>
          </p:cNvSpPr>
          <p:nvPr>
            <p:ph type="body" sz="quarter" idx="13"/>
          </p:nvPr>
        </p:nvSpPr>
        <p:spPr>
          <a:xfrm>
            <a:off x="287338" y="1270000"/>
            <a:ext cx="6937375" cy="485775"/>
          </a:xfrm>
        </p:spPr>
        <p:txBody>
          <a:bodyPr/>
          <a:lstStyle/>
          <a:p>
            <a:pPr eaLnBrk="1" hangingPunct="1">
              <a:spcBef>
                <a:spcPct val="0"/>
              </a:spcBef>
              <a:defRPr/>
            </a:pPr>
            <a:endParaRPr lang="en-GB" smtClean="0"/>
          </a:p>
        </p:txBody>
      </p:sp>
      <p:sp>
        <p:nvSpPr>
          <p:cNvPr id="7" name="Rounded Rectangle 6"/>
          <p:cNvSpPr/>
          <p:nvPr/>
        </p:nvSpPr>
        <p:spPr>
          <a:xfrm>
            <a:off x="287338" y="2108200"/>
            <a:ext cx="3586162" cy="1066800"/>
          </a:xfrm>
          <a:prstGeom prst="roundRect">
            <a:avLst/>
          </a:prstGeom>
          <a:no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solidFill>
                  <a:schemeClr val="tx2"/>
                </a:solidFill>
              </a:rPr>
              <a:t>Reference, biography, and </a:t>
            </a:r>
            <a:r>
              <a:rPr lang="en-GB" sz="1400" dirty="0" smtClean="0">
                <a:solidFill>
                  <a:schemeClr val="tx2"/>
                </a:solidFill>
              </a:rPr>
              <a:t>dictionaries</a:t>
            </a:r>
          </a:p>
          <a:p>
            <a:pPr algn="ctr"/>
            <a:r>
              <a:rPr lang="en-GB" sz="1400" dirty="0" smtClean="0">
                <a:solidFill>
                  <a:schemeClr val="tx2"/>
                </a:solidFill>
              </a:rPr>
              <a:t> </a:t>
            </a:r>
            <a:endParaRPr lang="en-GB" sz="1400" dirty="0">
              <a:solidFill>
                <a:schemeClr val="tx2"/>
              </a:solidFill>
            </a:endParaRPr>
          </a:p>
          <a:p>
            <a:pPr algn="ctr"/>
            <a:r>
              <a:rPr lang="en-GB" sz="1100" dirty="0">
                <a:solidFill>
                  <a:schemeClr val="tx2"/>
                </a:solidFill>
              </a:rPr>
              <a:t>From quickly checking a fact or definition to researching a term, concept, or person in-depth, with articles and essays</a:t>
            </a:r>
          </a:p>
        </p:txBody>
      </p:sp>
      <p:sp>
        <p:nvSpPr>
          <p:cNvPr id="8" name="Rounded Rectangle 7"/>
          <p:cNvSpPr/>
          <p:nvPr/>
        </p:nvSpPr>
        <p:spPr>
          <a:xfrm>
            <a:off x="4770438" y="2108200"/>
            <a:ext cx="4114800" cy="1168400"/>
          </a:xfrm>
          <a:prstGeom prst="roundRect">
            <a:avLst/>
          </a:prstGeom>
          <a:solidFill>
            <a:srgbClr val="B7FFFD"/>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i="1" dirty="0">
                <a:solidFill>
                  <a:schemeClr val="tx2"/>
                </a:solidFill>
              </a:rPr>
              <a:t>Very Short </a:t>
            </a:r>
            <a:r>
              <a:rPr lang="en-GB" sz="1600" b="1" i="1" dirty="0" smtClean="0">
                <a:solidFill>
                  <a:schemeClr val="tx2"/>
                </a:solidFill>
              </a:rPr>
              <a:t>Introductions</a:t>
            </a:r>
          </a:p>
          <a:p>
            <a:pPr algn="ctr"/>
            <a:endParaRPr lang="en-GB" sz="1200" dirty="0">
              <a:solidFill>
                <a:schemeClr val="tx2"/>
              </a:solidFill>
            </a:endParaRPr>
          </a:p>
          <a:p>
            <a:pPr algn="ctr"/>
            <a:r>
              <a:rPr lang="en-GB" sz="1200" b="1" dirty="0">
                <a:solidFill>
                  <a:schemeClr val="tx2"/>
                </a:solidFill>
              </a:rPr>
              <a:t>Discover an intelligent and serious introduction to a topic or subject, written by experts in the field that make often challenging topics highly readable</a:t>
            </a:r>
            <a:endParaRPr lang="en-GB" sz="1200" dirty="0">
              <a:solidFill>
                <a:schemeClr val="tx2"/>
              </a:solidFill>
            </a:endParaRPr>
          </a:p>
        </p:txBody>
      </p:sp>
      <p:sp>
        <p:nvSpPr>
          <p:cNvPr id="9" name="Rounded Rectangle 8"/>
          <p:cNvSpPr/>
          <p:nvPr/>
        </p:nvSpPr>
        <p:spPr>
          <a:xfrm>
            <a:off x="5231010" y="3721099"/>
            <a:ext cx="3585500" cy="1235075"/>
          </a:xfrm>
          <a:prstGeom prst="roundRect">
            <a:avLst/>
          </a:prstGeom>
          <a:no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smtClean="0">
                <a:solidFill>
                  <a:schemeClr val="tx2"/>
                </a:solidFill>
              </a:rPr>
              <a:t>Handbooks</a:t>
            </a:r>
          </a:p>
          <a:p>
            <a:pPr algn="ctr"/>
            <a:endParaRPr lang="en-GB" sz="1400" dirty="0">
              <a:solidFill>
                <a:schemeClr val="tx2"/>
              </a:solidFill>
            </a:endParaRPr>
          </a:p>
          <a:p>
            <a:pPr algn="ctr"/>
            <a:r>
              <a:rPr lang="en-GB" sz="1100" dirty="0">
                <a:solidFill>
                  <a:schemeClr val="tx2"/>
                </a:solidFill>
              </a:rPr>
              <a:t>Read in-depth, high-level articles by scholars at the top of their field, with each handbook creating an original conception of the field and setting the agenda for new research</a:t>
            </a:r>
          </a:p>
        </p:txBody>
      </p:sp>
      <p:sp>
        <p:nvSpPr>
          <p:cNvPr id="11" name="Rounded Rectangle 10"/>
          <p:cNvSpPr/>
          <p:nvPr/>
        </p:nvSpPr>
        <p:spPr>
          <a:xfrm>
            <a:off x="5247809" y="5464041"/>
            <a:ext cx="3568701" cy="989080"/>
          </a:xfrm>
          <a:prstGeom prst="roundRect">
            <a:avLst/>
          </a:prstGeom>
          <a:no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solidFill>
                  <a:schemeClr val="tx2"/>
                </a:solidFill>
              </a:rPr>
              <a:t>Academic </a:t>
            </a:r>
            <a:r>
              <a:rPr lang="en-GB" sz="1400" dirty="0" smtClean="0">
                <a:solidFill>
                  <a:schemeClr val="tx2"/>
                </a:solidFill>
              </a:rPr>
              <a:t>monographs</a:t>
            </a:r>
          </a:p>
          <a:p>
            <a:pPr algn="ctr"/>
            <a:endParaRPr lang="en-GB" sz="1400" dirty="0">
              <a:solidFill>
                <a:schemeClr val="tx2"/>
              </a:solidFill>
            </a:endParaRPr>
          </a:p>
          <a:p>
            <a:pPr algn="ctr"/>
            <a:r>
              <a:rPr lang="en-GB" sz="1100" dirty="0">
                <a:solidFill>
                  <a:schemeClr val="tx2"/>
                </a:solidFill>
              </a:rPr>
              <a:t>Research-level scholarship providing a written study of a single specialized subject, or an aspect of it</a:t>
            </a:r>
          </a:p>
        </p:txBody>
      </p:sp>
      <p:sp>
        <p:nvSpPr>
          <p:cNvPr id="12" name="Right Arrow 11"/>
          <p:cNvSpPr/>
          <p:nvPr/>
        </p:nvSpPr>
        <p:spPr>
          <a:xfrm>
            <a:off x="3962400" y="2438400"/>
            <a:ext cx="711200" cy="406400"/>
          </a:xfrm>
          <a:prstGeom prst="rightArrow">
            <a:avLst/>
          </a:prstGeom>
          <a:gradFill>
            <a:gsLst>
              <a:gs pos="0">
                <a:srgbClr val="BC8736"/>
              </a:gs>
              <a:gs pos="100000">
                <a:srgbClr val="DAB680"/>
              </a:gs>
            </a:gsLst>
          </a:gradFill>
          <a:ln>
            <a:solidFill>
              <a:srgbClr val="BC873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Down Arrow 12"/>
          <p:cNvSpPr/>
          <p:nvPr/>
        </p:nvSpPr>
        <p:spPr>
          <a:xfrm>
            <a:off x="6827838" y="3365500"/>
            <a:ext cx="396256" cy="279400"/>
          </a:xfrm>
          <a:prstGeom prst="downArrow">
            <a:avLst/>
          </a:prstGeom>
          <a:gradFill>
            <a:gsLst>
              <a:gs pos="0">
                <a:srgbClr val="BC8736"/>
              </a:gs>
              <a:gs pos="100000">
                <a:srgbClr val="DAB680"/>
              </a:gs>
            </a:gsLst>
          </a:gradFill>
          <a:ln>
            <a:solidFill>
              <a:srgbClr val="BC873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Down Arrow 13"/>
          <p:cNvSpPr/>
          <p:nvPr/>
        </p:nvSpPr>
        <p:spPr>
          <a:xfrm>
            <a:off x="6827838" y="5092700"/>
            <a:ext cx="396256" cy="279400"/>
          </a:xfrm>
          <a:prstGeom prst="downArrow">
            <a:avLst/>
          </a:prstGeom>
          <a:gradFill>
            <a:gsLst>
              <a:gs pos="0">
                <a:srgbClr val="BC8736"/>
              </a:gs>
              <a:gs pos="100000">
                <a:srgbClr val="DAB680"/>
              </a:gs>
            </a:gsLst>
          </a:gradFill>
          <a:ln>
            <a:solidFill>
              <a:srgbClr val="BC873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Oval 14"/>
          <p:cNvSpPr/>
          <p:nvPr/>
        </p:nvSpPr>
        <p:spPr>
          <a:xfrm>
            <a:off x="1054100" y="3392460"/>
            <a:ext cx="3263900" cy="3009900"/>
          </a:xfrm>
          <a:prstGeom prst="ellipse">
            <a:avLst/>
          </a:prstGeom>
          <a:no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i="1" dirty="0" smtClean="0">
              <a:solidFill>
                <a:schemeClr val="tx2"/>
              </a:solidFill>
            </a:endParaRPr>
          </a:p>
          <a:p>
            <a:pPr algn="ctr"/>
            <a:endParaRPr lang="en-GB" sz="1400" i="1" dirty="0">
              <a:solidFill>
                <a:schemeClr val="tx2"/>
              </a:solidFill>
            </a:endParaRPr>
          </a:p>
          <a:p>
            <a:pPr algn="ctr"/>
            <a:endParaRPr lang="en-GB" sz="1400" i="1" dirty="0" smtClean="0">
              <a:solidFill>
                <a:schemeClr val="tx2"/>
              </a:solidFill>
            </a:endParaRPr>
          </a:p>
          <a:p>
            <a:pPr algn="ctr"/>
            <a:endParaRPr lang="en-GB" sz="1400" i="1" dirty="0">
              <a:solidFill>
                <a:schemeClr val="tx2"/>
              </a:solidFill>
            </a:endParaRPr>
          </a:p>
          <a:p>
            <a:pPr algn="ctr"/>
            <a:endParaRPr lang="en-GB" sz="1400" i="1" dirty="0" smtClean="0">
              <a:solidFill>
                <a:schemeClr val="tx2"/>
              </a:solidFill>
            </a:endParaRPr>
          </a:p>
          <a:p>
            <a:pPr algn="ctr"/>
            <a:r>
              <a:rPr lang="en-GB" sz="1400" i="1" dirty="0" smtClean="0">
                <a:solidFill>
                  <a:schemeClr val="tx2"/>
                </a:solidFill>
              </a:rPr>
              <a:t>All </a:t>
            </a:r>
            <a:r>
              <a:rPr lang="en-GB" sz="1400" i="1" dirty="0">
                <a:solidFill>
                  <a:schemeClr val="tx2"/>
                </a:solidFill>
              </a:rPr>
              <a:t>connected by the Oxford Index</a:t>
            </a:r>
            <a:endParaRPr lang="en-GB" sz="1100" dirty="0">
              <a:solidFill>
                <a:schemeClr val="tx2"/>
              </a:solidFill>
            </a:endParaRPr>
          </a:p>
          <a:p>
            <a:pPr algn="ctr"/>
            <a:r>
              <a:rPr lang="en-GB" sz="1100" i="1" dirty="0">
                <a:solidFill>
                  <a:schemeClr val="tx2"/>
                </a:solidFill>
              </a:rPr>
              <a:t> </a:t>
            </a:r>
            <a:endParaRPr lang="en-GB" sz="1100" dirty="0">
              <a:solidFill>
                <a:schemeClr val="tx2"/>
              </a:solidFill>
            </a:endParaRPr>
          </a:p>
          <a:p>
            <a:pPr algn="ctr"/>
            <a:r>
              <a:rPr lang="en-GB" sz="1100" dirty="0" smtClean="0">
                <a:solidFill>
                  <a:schemeClr val="tx2"/>
                </a:solidFill>
              </a:rPr>
              <a:t>One </a:t>
            </a:r>
            <a:r>
              <a:rPr lang="en-GB" sz="1100" dirty="0">
                <a:solidFill>
                  <a:schemeClr val="tx2"/>
                </a:solidFill>
              </a:rPr>
              <a:t>search brings together top quality content and unlocks connections in a way not previously possible. </a:t>
            </a:r>
          </a:p>
        </p:txBody>
      </p:sp>
      <p:pic>
        <p:nvPicPr>
          <p:cNvPr id="1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59000" y="3698846"/>
            <a:ext cx="105410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1435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2" grpId="0" animBg="1"/>
      <p:bldP spid="13" grpId="0" animBg="1"/>
      <p:bldP spid="14" grpId="0" animBg="1"/>
      <p:bldP spid="1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8"/>
          <p:cNvSpPr txBox="1">
            <a:spLocks/>
          </p:cNvSpPr>
          <p:nvPr/>
        </p:nvSpPr>
        <p:spPr>
          <a:xfrm>
            <a:off x="368902" y="-596942"/>
            <a:ext cx="6936094" cy="1269916"/>
          </a:xfrm>
          <a:prstGeom prst="rect">
            <a:avLst/>
          </a:prstGeom>
        </p:spPr>
        <p:txBody>
          <a:bodyPr vert="horz" lIns="0" tIns="0" rIns="0" bIns="0" rtlCol="0" anchor="t" anchorCtr="0">
            <a:normAutofit/>
          </a:bodyPr>
          <a:lstStyle>
            <a:lvl1pPr algn="l" defTabSz="457200" rtl="0" eaLnBrk="1" latinLnBrk="0" hangingPunct="1">
              <a:spcBef>
                <a:spcPct val="0"/>
              </a:spcBef>
              <a:buNone/>
              <a:defRPr sz="2600" b="1" kern="1200">
                <a:solidFill>
                  <a:srgbClr val="002147"/>
                </a:solidFill>
                <a:latin typeface="+mj-lt"/>
                <a:ea typeface="+mj-ea"/>
                <a:cs typeface="+mj-cs"/>
              </a:defRPr>
            </a:lvl1pPr>
          </a:lstStyle>
          <a:p>
            <a:r>
              <a:rPr lang="en-US" smtClean="0"/>
              <a:t>Presentation Outline</a:t>
            </a:r>
            <a:endParaRPr lang="en-US" dirty="0"/>
          </a:p>
        </p:txBody>
      </p:sp>
      <p:sp>
        <p:nvSpPr>
          <p:cNvPr id="7" name="Title 8"/>
          <p:cNvSpPr txBox="1">
            <a:spLocks/>
          </p:cNvSpPr>
          <p:nvPr/>
        </p:nvSpPr>
        <p:spPr>
          <a:xfrm>
            <a:off x="316254" y="879636"/>
            <a:ext cx="6589128" cy="977739"/>
          </a:xfrm>
          <a:prstGeom prst="rect">
            <a:avLst/>
          </a:prstGeom>
        </p:spPr>
        <p:txBody>
          <a:bodyPr vert="horz" lIns="0" tIns="0" rIns="0" bIns="0" rtlCol="0" anchor="t" anchorCtr="0">
            <a:normAutofit/>
          </a:bodyPr>
          <a:lstStyle>
            <a:lvl1pPr algn="l" defTabSz="457200" rtl="0" eaLnBrk="1" latinLnBrk="0" hangingPunct="1">
              <a:spcBef>
                <a:spcPct val="0"/>
              </a:spcBef>
              <a:buNone/>
              <a:defRPr sz="2600" b="1" kern="1200">
                <a:solidFill>
                  <a:srgbClr val="002147"/>
                </a:solidFill>
                <a:latin typeface="+mj-lt"/>
                <a:ea typeface="+mj-ea"/>
                <a:cs typeface="+mj-cs"/>
              </a:defRPr>
            </a:lvl1pPr>
          </a:lstStyle>
          <a:p>
            <a:r>
              <a:rPr lang="en-US" dirty="0" smtClean="0"/>
              <a:t>Online Dictionaries</a:t>
            </a:r>
          </a:p>
        </p:txBody>
      </p:sp>
      <p:pic>
        <p:nvPicPr>
          <p:cNvPr id="1026" name="Picture 2" descr="Oxford Words Blo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2148" y="4692742"/>
            <a:ext cx="1733670" cy="9583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ED Online">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9928" y="4692741"/>
            <a:ext cx="1714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Oxford Language Dictionaries Online">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05382" y="4619516"/>
            <a:ext cx="1822982" cy="101276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Oxford Dictionaries Pro">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80120" y="4679784"/>
            <a:ext cx="1714500" cy="95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01124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338" y="116632"/>
            <a:ext cx="6937375" cy="1270000"/>
          </a:xfrm>
        </p:spPr>
        <p:txBody>
          <a:bodyPr/>
          <a:lstStyle/>
          <a:p>
            <a:r>
              <a:rPr lang="en-GB" sz="2800" dirty="0" smtClean="0">
                <a:latin typeface="OUP Swift Light" panose="02000503080000020004" pitchFamily="2" charset="0"/>
              </a:rPr>
              <a:t>Oxford Dictionaries </a:t>
            </a:r>
            <a:endParaRPr lang="en-GB" sz="2800" dirty="0">
              <a:latin typeface="OUP Swift Light" panose="02000503080000020004" pitchFamily="2" charset="0"/>
            </a:endParaRPr>
          </a:p>
        </p:txBody>
      </p:sp>
      <p:sp>
        <p:nvSpPr>
          <p:cNvPr id="3" name="Text Placeholder 2"/>
          <p:cNvSpPr>
            <a:spLocks noGrp="1"/>
          </p:cNvSpPr>
          <p:nvPr>
            <p:ph type="body" sz="quarter" idx="13"/>
          </p:nvPr>
        </p:nvSpPr>
        <p:spPr>
          <a:xfrm>
            <a:off x="287338" y="1359049"/>
            <a:ext cx="6936756" cy="485775"/>
          </a:xfrm>
        </p:spPr>
        <p:txBody>
          <a:bodyPr/>
          <a:lstStyle/>
          <a:p>
            <a:r>
              <a:rPr lang="en-GB" sz="2400" dirty="0" smtClean="0">
                <a:latin typeface="OUP Swift Light" panose="02000503080000020004" pitchFamily="2" charset="0"/>
              </a:rPr>
              <a:t>Explore the content</a:t>
            </a:r>
            <a:endParaRPr lang="en-GB" sz="2400" dirty="0">
              <a:latin typeface="OUP Swift Light" panose="02000503080000020004" pitchFamily="2"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664" y="1995002"/>
            <a:ext cx="5676282" cy="4841666"/>
          </a:xfrm>
          <a:prstGeom prst="rect">
            <a:avLst/>
          </a:prstGeom>
        </p:spPr>
      </p:pic>
      <p:sp>
        <p:nvSpPr>
          <p:cNvPr id="5" name="Rectangle 4"/>
          <p:cNvSpPr/>
          <p:nvPr/>
        </p:nvSpPr>
        <p:spPr>
          <a:xfrm>
            <a:off x="286719" y="244148"/>
            <a:ext cx="4572000" cy="2585323"/>
          </a:xfrm>
          <a:prstGeom prst="rect">
            <a:avLst/>
          </a:prstGeom>
          <a:solidFill>
            <a:srgbClr val="FFFF00"/>
          </a:solidFill>
        </p:spPr>
        <p:txBody>
          <a:bodyPr>
            <a:spAutoFit/>
          </a:bodyPr>
          <a:lstStyle/>
          <a:p>
            <a:pPr marL="285750" indent="-285750">
              <a:buFontTx/>
              <a:buChar char="-"/>
            </a:pPr>
            <a:r>
              <a:rPr lang="en-GB" dirty="0" smtClean="0"/>
              <a:t>The </a:t>
            </a:r>
            <a:r>
              <a:rPr lang="en-GB" dirty="0"/>
              <a:t>dictionary </a:t>
            </a:r>
            <a:r>
              <a:rPr lang="en-GB" dirty="0" smtClean="0"/>
              <a:t>re-launched  </a:t>
            </a:r>
            <a:r>
              <a:rPr lang="en-GB" dirty="0"/>
              <a:t>with adding </a:t>
            </a:r>
            <a:endParaRPr lang="en-GB" dirty="0" smtClean="0"/>
          </a:p>
          <a:p>
            <a:r>
              <a:rPr lang="en-GB" dirty="0"/>
              <a:t> </a:t>
            </a:r>
            <a:r>
              <a:rPr lang="en-GB" dirty="0" smtClean="0"/>
              <a:t>    Russian and Chinese </a:t>
            </a:r>
            <a:r>
              <a:rPr lang="en-GB" dirty="0"/>
              <a:t>to its content</a:t>
            </a:r>
          </a:p>
          <a:p>
            <a:pPr marL="285750" indent="-285750">
              <a:buFontTx/>
              <a:buChar char="-"/>
            </a:pPr>
            <a:r>
              <a:rPr lang="en-GB" dirty="0" smtClean="0"/>
              <a:t>The </a:t>
            </a:r>
            <a:r>
              <a:rPr lang="en-GB" dirty="0"/>
              <a:t>introduction of Portuguese as a new </a:t>
            </a:r>
            <a:r>
              <a:rPr lang="en-GB" dirty="0" smtClean="0"/>
              <a:t>  </a:t>
            </a:r>
          </a:p>
          <a:p>
            <a:r>
              <a:rPr lang="en-GB" dirty="0"/>
              <a:t> </a:t>
            </a:r>
            <a:r>
              <a:rPr lang="en-GB" dirty="0" smtClean="0"/>
              <a:t>    joiner </a:t>
            </a:r>
            <a:r>
              <a:rPr lang="en-GB" dirty="0"/>
              <a:t>to the </a:t>
            </a:r>
            <a:r>
              <a:rPr lang="en-GB" dirty="0" smtClean="0"/>
              <a:t>site</a:t>
            </a:r>
          </a:p>
          <a:p>
            <a:pPr marL="285750" indent="-285750">
              <a:buFontTx/>
              <a:buChar char="-"/>
            </a:pPr>
            <a:r>
              <a:rPr lang="en-GB" dirty="0" smtClean="0"/>
              <a:t>The </a:t>
            </a:r>
            <a:r>
              <a:rPr lang="en-GB" dirty="0"/>
              <a:t>increase of the information and </a:t>
            </a:r>
            <a:endParaRPr lang="en-GB" dirty="0" smtClean="0"/>
          </a:p>
          <a:p>
            <a:r>
              <a:rPr lang="en-GB" dirty="0"/>
              <a:t> </a:t>
            </a:r>
            <a:r>
              <a:rPr lang="en-GB" dirty="0" smtClean="0"/>
              <a:t>    definition </a:t>
            </a:r>
            <a:r>
              <a:rPr lang="en-GB" dirty="0"/>
              <a:t>within the French, Spanish, </a:t>
            </a:r>
            <a:r>
              <a:rPr lang="en-GB" dirty="0" smtClean="0"/>
              <a:t>  </a:t>
            </a:r>
          </a:p>
          <a:p>
            <a:r>
              <a:rPr lang="en-GB" dirty="0" smtClean="0"/>
              <a:t>     Italian, and German languages</a:t>
            </a:r>
          </a:p>
          <a:p>
            <a:pPr defTabSz="914400">
              <a:defRPr/>
            </a:pPr>
            <a:endParaRPr lang="en-GB" i="1" dirty="0">
              <a:solidFill>
                <a:srgbClr val="002147"/>
              </a:solidFill>
            </a:endParaRPr>
          </a:p>
          <a:p>
            <a:endParaRPr lang="en-GB" dirty="0"/>
          </a:p>
        </p:txBody>
      </p:sp>
      <p:sp>
        <p:nvSpPr>
          <p:cNvPr id="6" name="Rectangle 5"/>
          <p:cNvSpPr/>
          <p:nvPr/>
        </p:nvSpPr>
        <p:spPr>
          <a:xfrm>
            <a:off x="612458" y="241757"/>
            <a:ext cx="5178742" cy="3693319"/>
          </a:xfrm>
          <a:prstGeom prst="rect">
            <a:avLst/>
          </a:prstGeom>
          <a:solidFill>
            <a:srgbClr val="FFFF00"/>
          </a:solidFill>
        </p:spPr>
        <p:txBody>
          <a:bodyPr wrap="square">
            <a:spAutoFit/>
          </a:bodyPr>
          <a:lstStyle/>
          <a:p>
            <a:pPr marL="285750" indent="-285750">
              <a:buFontTx/>
              <a:buChar char="-"/>
            </a:pPr>
            <a:r>
              <a:rPr lang="en-GB" dirty="0" smtClean="0"/>
              <a:t>If </a:t>
            </a:r>
            <a:r>
              <a:rPr lang="en-GB" dirty="0"/>
              <a:t>you are learning English as a second </a:t>
            </a:r>
            <a:endParaRPr lang="en-GB" dirty="0" smtClean="0"/>
          </a:p>
          <a:p>
            <a:r>
              <a:rPr lang="en-GB" dirty="0"/>
              <a:t> </a:t>
            </a:r>
            <a:r>
              <a:rPr lang="en-GB" dirty="0" smtClean="0"/>
              <a:t>    language </a:t>
            </a:r>
            <a:r>
              <a:rPr lang="en-GB" dirty="0"/>
              <a:t>or wish to expand your </a:t>
            </a:r>
            <a:endParaRPr lang="en-GB" dirty="0" smtClean="0"/>
          </a:p>
          <a:p>
            <a:r>
              <a:rPr lang="en-GB" dirty="0"/>
              <a:t> </a:t>
            </a:r>
            <a:r>
              <a:rPr lang="en-GB" dirty="0" smtClean="0"/>
              <a:t>    knowledge </a:t>
            </a:r>
            <a:r>
              <a:rPr lang="en-GB" dirty="0"/>
              <a:t>in Russian, you will be able </a:t>
            </a:r>
            <a:endParaRPr lang="en-GB" dirty="0" smtClean="0"/>
          </a:p>
          <a:p>
            <a:r>
              <a:rPr lang="en-GB" dirty="0"/>
              <a:t> </a:t>
            </a:r>
            <a:r>
              <a:rPr lang="en-GB" dirty="0" smtClean="0"/>
              <a:t>    to</a:t>
            </a:r>
            <a:r>
              <a:rPr lang="en-GB" dirty="0"/>
              <a:t>:</a:t>
            </a:r>
          </a:p>
          <a:p>
            <a:r>
              <a:rPr lang="en-GB" dirty="0"/>
              <a:t>	*Look at the Explore section to </a:t>
            </a:r>
            <a:r>
              <a:rPr lang="en-GB" dirty="0" smtClean="0"/>
              <a:t>learn more              </a:t>
            </a:r>
          </a:p>
          <a:p>
            <a:r>
              <a:rPr lang="en-GB" dirty="0"/>
              <a:t> </a:t>
            </a:r>
            <a:r>
              <a:rPr lang="en-GB" dirty="0" smtClean="0"/>
              <a:t>       about </a:t>
            </a:r>
            <a:r>
              <a:rPr lang="en-GB" dirty="0"/>
              <a:t>writing, the holidays of </a:t>
            </a:r>
            <a:r>
              <a:rPr lang="en-GB" dirty="0" smtClean="0"/>
              <a:t>the country</a:t>
            </a:r>
          </a:p>
          <a:p>
            <a:endParaRPr lang="en-GB" dirty="0" smtClean="0"/>
          </a:p>
          <a:p>
            <a:r>
              <a:rPr lang="en-GB" dirty="0"/>
              <a:t> </a:t>
            </a:r>
            <a:r>
              <a:rPr lang="en-GB" dirty="0" smtClean="0"/>
              <a:t>      *You will </a:t>
            </a:r>
            <a:r>
              <a:rPr lang="en-GB" dirty="0"/>
              <a:t>be able to hear the pronunciation of </a:t>
            </a:r>
            <a:endParaRPr lang="en-GB" dirty="0" smtClean="0"/>
          </a:p>
          <a:p>
            <a:r>
              <a:rPr lang="en-GB" dirty="0"/>
              <a:t> </a:t>
            </a:r>
            <a:r>
              <a:rPr lang="en-GB" dirty="0" smtClean="0"/>
              <a:t>        words </a:t>
            </a:r>
            <a:r>
              <a:rPr lang="en-GB" dirty="0"/>
              <a:t>and </a:t>
            </a:r>
            <a:r>
              <a:rPr lang="en-GB" dirty="0" smtClean="0"/>
              <a:t>sentences</a:t>
            </a:r>
            <a:endParaRPr lang="en-GB" dirty="0"/>
          </a:p>
          <a:p>
            <a:r>
              <a:rPr lang="en-GB" dirty="0" smtClean="0"/>
              <a:t>       *You will be able to transliterate i.e. </a:t>
            </a:r>
          </a:p>
          <a:p>
            <a:r>
              <a:rPr lang="en-GB" dirty="0" smtClean="0"/>
              <a:t>         type Arabic with </a:t>
            </a:r>
            <a:r>
              <a:rPr lang="en-GB" dirty="0"/>
              <a:t>Latin characters and the </a:t>
            </a:r>
            <a:r>
              <a:rPr lang="en-GB" dirty="0" smtClean="0"/>
              <a:t> </a:t>
            </a:r>
          </a:p>
          <a:p>
            <a:r>
              <a:rPr lang="en-GB" dirty="0"/>
              <a:t> </a:t>
            </a:r>
            <a:r>
              <a:rPr lang="en-GB" dirty="0" smtClean="0"/>
              <a:t>        dictionary </a:t>
            </a:r>
            <a:r>
              <a:rPr lang="en-GB" dirty="0"/>
              <a:t>recognises the Arabic equivalent</a:t>
            </a:r>
          </a:p>
          <a:p>
            <a:endParaRPr lang="en-GB" dirty="0"/>
          </a:p>
        </p:txBody>
      </p:sp>
    </p:spTree>
    <p:extLst>
      <p:ext uri="{BB962C8B-B14F-4D97-AF65-F5344CB8AC3E}">
        <p14:creationId xmlns:p14="http://schemas.microsoft.com/office/powerpoint/2010/main" val="3482617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Online dictionaries by bab.la - loving languages - Internet Explorer"/>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0" y="0"/>
            <a:ext cx="9412479" cy="6858000"/>
          </a:xfrm>
        </p:spPr>
      </p:pic>
      <p:sp>
        <p:nvSpPr>
          <p:cNvPr id="5" name="Footer Placeholder 4"/>
          <p:cNvSpPr>
            <a:spLocks noGrp="1"/>
          </p:cNvSpPr>
          <p:nvPr>
            <p:ph type="ftr" sz="quarter" idx="10"/>
          </p:nvPr>
        </p:nvSpPr>
        <p:spPr/>
        <p:txBody>
          <a:bodyPr/>
          <a:lstStyle/>
          <a:p>
            <a:r>
              <a:rPr lang="en-US" smtClean="0"/>
              <a:t>Presentation name </a:t>
            </a:r>
            <a:r>
              <a:rPr lang="en-US" b="0" smtClean="0">
                <a:solidFill>
                  <a:srgbClr val="747679"/>
                </a:solidFill>
              </a:rPr>
              <a:t>Presenter Name and Date</a:t>
            </a:r>
            <a:endParaRPr lang="en-US" b="0" dirty="0">
              <a:solidFill>
                <a:srgbClr val="747679"/>
              </a:solidFill>
            </a:endParaRPr>
          </a:p>
        </p:txBody>
      </p:sp>
      <p:sp>
        <p:nvSpPr>
          <p:cNvPr id="6" name="Slide Number Placeholder 5"/>
          <p:cNvSpPr>
            <a:spLocks noGrp="1"/>
          </p:cNvSpPr>
          <p:nvPr>
            <p:ph type="sldNum" sz="quarter" idx="11"/>
          </p:nvPr>
        </p:nvSpPr>
        <p:spPr/>
        <p:txBody>
          <a:bodyPr/>
          <a:lstStyle/>
          <a:p>
            <a:fld id="{01220978-8253-124C-B391-04AC4DA943D1}" type="slidenum">
              <a:rPr lang="en-US" smtClean="0"/>
              <a:pPr/>
              <a:t>48</a:t>
            </a:fld>
            <a:endParaRPr lang="en-US" dirty="0"/>
          </a:p>
        </p:txBody>
      </p:sp>
    </p:spTree>
    <p:extLst>
      <p:ext uri="{BB962C8B-B14F-4D97-AF65-F5344CB8AC3E}">
        <p14:creationId xmlns:p14="http://schemas.microsoft.com/office/powerpoint/2010/main" val="270126678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338" y="116632"/>
            <a:ext cx="6937375" cy="1270000"/>
          </a:xfrm>
        </p:spPr>
        <p:txBody>
          <a:bodyPr/>
          <a:lstStyle/>
          <a:p>
            <a:r>
              <a:rPr lang="en-GB" sz="2800" dirty="0" smtClean="0">
                <a:latin typeface="OUP Swift Light" panose="02000503080000020004" pitchFamily="2" charset="0"/>
              </a:rPr>
              <a:t>Very Short Introductions</a:t>
            </a:r>
            <a:endParaRPr lang="en-GB" sz="2800" dirty="0">
              <a:latin typeface="OUP Swift Light" panose="02000503080000020004" pitchFamily="2" charset="0"/>
            </a:endParaRPr>
          </a:p>
        </p:txBody>
      </p:sp>
      <p:sp>
        <p:nvSpPr>
          <p:cNvPr id="3" name="Text Placeholder 2"/>
          <p:cNvSpPr>
            <a:spLocks noGrp="1"/>
          </p:cNvSpPr>
          <p:nvPr>
            <p:ph type="body" sz="quarter" idx="13"/>
          </p:nvPr>
        </p:nvSpPr>
        <p:spPr>
          <a:xfrm>
            <a:off x="287338" y="1359049"/>
            <a:ext cx="6936756" cy="485775"/>
          </a:xfrm>
        </p:spPr>
        <p:txBody>
          <a:bodyPr/>
          <a:lstStyle/>
          <a:p>
            <a:r>
              <a:rPr lang="en-GB" sz="2400" dirty="0" smtClean="0">
                <a:latin typeface="OUP Swift Light" panose="02000503080000020004" pitchFamily="2" charset="0"/>
              </a:rPr>
              <a:t>Explore the content</a:t>
            </a:r>
            <a:endParaRPr lang="en-GB" sz="2400" dirty="0">
              <a:latin typeface="OUP Swift Light" panose="02000503080000020004" pitchFamily="2"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2755" y="2032459"/>
            <a:ext cx="1467717" cy="478091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552" y="1988840"/>
            <a:ext cx="6744285" cy="176799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536" y="3966468"/>
            <a:ext cx="6729302" cy="2774900"/>
          </a:xfrm>
          <a:prstGeom prst="rect">
            <a:avLst/>
          </a:prstGeom>
        </p:spPr>
      </p:pic>
      <p:sp>
        <p:nvSpPr>
          <p:cNvPr id="4" name="TextBox 3"/>
          <p:cNvSpPr txBox="1"/>
          <p:nvPr/>
        </p:nvSpPr>
        <p:spPr>
          <a:xfrm>
            <a:off x="287338" y="116632"/>
            <a:ext cx="6306502" cy="2031325"/>
          </a:xfrm>
          <a:prstGeom prst="rect">
            <a:avLst/>
          </a:prstGeom>
          <a:solidFill>
            <a:srgbClr val="FFFF00"/>
          </a:solidFill>
        </p:spPr>
        <p:txBody>
          <a:bodyPr wrap="square" rtlCol="0">
            <a:spAutoFit/>
          </a:bodyPr>
          <a:lstStyle/>
          <a:p>
            <a:r>
              <a:rPr lang="en-GB" dirty="0" smtClean="0"/>
              <a:t>VSI </a:t>
            </a:r>
            <a:r>
              <a:rPr lang="en-GB" dirty="0"/>
              <a:t>gives you an A-Z about any subject area with simple words to make the subject more approachable especially something like Quantum Physics. </a:t>
            </a:r>
          </a:p>
          <a:p>
            <a:r>
              <a:rPr lang="en-GB" dirty="0"/>
              <a:t>Very Short Introductions offer concise introductions to a diverse range of subject areas </a:t>
            </a:r>
          </a:p>
          <a:p>
            <a:r>
              <a:rPr lang="en-GB" dirty="0"/>
              <a:t>400+ books available </a:t>
            </a:r>
          </a:p>
          <a:p>
            <a:r>
              <a:rPr lang="en-GB" dirty="0"/>
              <a:t>5 Subject Area with 50 different subtopics</a:t>
            </a:r>
          </a:p>
        </p:txBody>
      </p:sp>
      <p:sp>
        <p:nvSpPr>
          <p:cNvPr id="9" name="TextBox 8"/>
          <p:cNvSpPr txBox="1"/>
          <p:nvPr/>
        </p:nvSpPr>
        <p:spPr>
          <a:xfrm>
            <a:off x="287338" y="2216235"/>
            <a:ext cx="6306502" cy="1754326"/>
          </a:xfrm>
          <a:prstGeom prst="rect">
            <a:avLst/>
          </a:prstGeom>
          <a:solidFill>
            <a:srgbClr val="FFFF00"/>
          </a:solidFill>
        </p:spPr>
        <p:txBody>
          <a:bodyPr wrap="square" rtlCol="0">
            <a:spAutoFit/>
          </a:bodyPr>
          <a:lstStyle/>
          <a:p>
            <a:r>
              <a:rPr lang="en-GB" dirty="0"/>
              <a:t>The extra </a:t>
            </a:r>
            <a:r>
              <a:rPr lang="en-GB" dirty="0" smtClean="0"/>
              <a:t>material (right of </a:t>
            </a:r>
            <a:r>
              <a:rPr lang="en-GB" dirty="0"/>
              <a:t>the slide) for every book – videos, blog posts, additional material from other resources (</a:t>
            </a:r>
            <a:r>
              <a:rPr lang="en-GB" dirty="0" smtClean="0"/>
              <a:t>OSO and </a:t>
            </a:r>
            <a:r>
              <a:rPr lang="en-GB" dirty="0"/>
              <a:t>ORO), additional linking related to the topic or the author.</a:t>
            </a:r>
          </a:p>
          <a:p>
            <a:r>
              <a:rPr lang="en-GB" dirty="0"/>
              <a:t>The author webpage and the ability to locate the physical book in one’s own library</a:t>
            </a:r>
          </a:p>
        </p:txBody>
      </p:sp>
    </p:spTree>
    <p:extLst>
      <p:ext uri="{BB962C8B-B14F-4D97-AF65-F5344CB8AC3E}">
        <p14:creationId xmlns:p14="http://schemas.microsoft.com/office/powerpoint/2010/main" val="4047210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Scholarships at Oxford University</a:t>
            </a:r>
            <a:endParaRPr lang="en-GB" dirty="0"/>
          </a:p>
        </p:txBody>
      </p:sp>
      <p:sp>
        <p:nvSpPr>
          <p:cNvPr id="4" name="Text Placeholder 3"/>
          <p:cNvSpPr>
            <a:spLocks noGrp="1"/>
          </p:cNvSpPr>
          <p:nvPr>
            <p:ph type="body" sz="quarter" idx="13"/>
          </p:nvPr>
        </p:nvSpPr>
        <p:spPr/>
        <p:txBody>
          <a:bodyPr/>
          <a:lstStyle/>
          <a:p>
            <a:r>
              <a:rPr lang="en-GB" dirty="0" smtClean="0"/>
              <a:t>Graduate Scholarships</a:t>
            </a:r>
            <a:endParaRPr lang="en-GB" dirty="0"/>
          </a:p>
        </p:txBody>
      </p:sp>
      <p:sp>
        <p:nvSpPr>
          <p:cNvPr id="9" name="Right Arrow 8"/>
          <p:cNvSpPr/>
          <p:nvPr/>
        </p:nvSpPr>
        <p:spPr>
          <a:xfrm>
            <a:off x="5940152" y="4149080"/>
            <a:ext cx="432048" cy="288032"/>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solidFill>
                <a:srgbClr val="002060"/>
              </a:solidFill>
            </a:endParaRPr>
          </a:p>
        </p:txBody>
      </p:sp>
      <p:sp>
        <p:nvSpPr>
          <p:cNvPr id="10" name="Right Arrow 9"/>
          <p:cNvSpPr/>
          <p:nvPr/>
        </p:nvSpPr>
        <p:spPr>
          <a:xfrm rot="10800000">
            <a:off x="2699793" y="4149080"/>
            <a:ext cx="432048" cy="288032"/>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11" name="Right Arrow 10"/>
          <p:cNvSpPr/>
          <p:nvPr/>
        </p:nvSpPr>
        <p:spPr>
          <a:xfrm rot="5400000">
            <a:off x="4355976" y="5517232"/>
            <a:ext cx="432048" cy="288032"/>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12" name="Right Arrow 11"/>
          <p:cNvSpPr/>
          <p:nvPr/>
        </p:nvSpPr>
        <p:spPr>
          <a:xfrm rot="16200000">
            <a:off x="4355976" y="2924944"/>
            <a:ext cx="432048" cy="288032"/>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13" name="Rectangle 12"/>
          <p:cNvSpPr/>
          <p:nvPr/>
        </p:nvSpPr>
        <p:spPr>
          <a:xfrm>
            <a:off x="2411760" y="1968619"/>
            <a:ext cx="4134190" cy="892552"/>
          </a:xfrm>
          <a:prstGeom prst="rect">
            <a:avLst/>
          </a:prstGeom>
          <a:noFill/>
        </p:spPr>
        <p:txBody>
          <a:bodyPr wrap="square" lIns="91440" tIns="45720" rIns="91440" bIns="45720">
            <a:spAutoFit/>
          </a:bodyPr>
          <a:lstStyle/>
          <a:p>
            <a:pPr algn="ctr"/>
            <a:r>
              <a:rPr lang="en-US" sz="2600" b="1" cap="none" spc="0" dirty="0" smtClean="0">
                <a:ln w="10541" cmpd="sng">
                  <a:solidFill>
                    <a:schemeClr val="accent1">
                      <a:shade val="88000"/>
                      <a:satMod val="110000"/>
                    </a:schemeClr>
                  </a:solidFill>
                  <a:prstDash val="solid"/>
                </a:ln>
                <a:solidFill>
                  <a:srgbClr val="002060"/>
                </a:solidFill>
                <a:effectLst/>
              </a:rPr>
              <a:t>University Wide Scholarships</a:t>
            </a:r>
            <a:endParaRPr lang="en-US" sz="2600" b="1" cap="none" spc="0" dirty="0">
              <a:ln w="10541" cmpd="sng">
                <a:solidFill>
                  <a:schemeClr val="accent1">
                    <a:shade val="88000"/>
                    <a:satMod val="110000"/>
                  </a:schemeClr>
                </a:solidFill>
                <a:prstDash val="solid"/>
              </a:ln>
              <a:solidFill>
                <a:srgbClr val="002060"/>
              </a:solidFill>
              <a:effectLst/>
            </a:endParaRPr>
          </a:p>
        </p:txBody>
      </p:sp>
      <p:pic>
        <p:nvPicPr>
          <p:cNvPr id="15" name="Content Placeholder 1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47864" y="3417788"/>
            <a:ext cx="2389716" cy="1883420"/>
          </a:xfrm>
        </p:spPr>
      </p:pic>
      <p:sp>
        <p:nvSpPr>
          <p:cNvPr id="16" name="Rectangle 15"/>
          <p:cNvSpPr/>
          <p:nvPr/>
        </p:nvSpPr>
        <p:spPr>
          <a:xfrm>
            <a:off x="6372200" y="3861048"/>
            <a:ext cx="2736304" cy="892552"/>
          </a:xfrm>
          <a:prstGeom prst="rect">
            <a:avLst/>
          </a:prstGeom>
          <a:noFill/>
        </p:spPr>
        <p:txBody>
          <a:bodyPr wrap="square" lIns="91440" tIns="45720" rIns="91440" bIns="45720">
            <a:spAutoFit/>
          </a:bodyPr>
          <a:lstStyle/>
          <a:p>
            <a:pPr algn="ctr"/>
            <a:r>
              <a:rPr lang="en-US" sz="2600" b="1" cap="none" spc="0" dirty="0" smtClean="0">
                <a:ln w="10541" cmpd="sng">
                  <a:solidFill>
                    <a:schemeClr val="accent1">
                      <a:shade val="88000"/>
                      <a:satMod val="110000"/>
                    </a:schemeClr>
                  </a:solidFill>
                  <a:prstDash val="solid"/>
                </a:ln>
                <a:solidFill>
                  <a:srgbClr val="002060"/>
                </a:solidFill>
                <a:effectLst/>
              </a:rPr>
              <a:t>Department Scholarships</a:t>
            </a:r>
            <a:endParaRPr lang="en-US" sz="2600" b="1" cap="none" spc="0" dirty="0">
              <a:ln w="10541" cmpd="sng">
                <a:solidFill>
                  <a:schemeClr val="accent1">
                    <a:shade val="88000"/>
                    <a:satMod val="110000"/>
                  </a:schemeClr>
                </a:solidFill>
                <a:prstDash val="solid"/>
              </a:ln>
              <a:solidFill>
                <a:srgbClr val="002060"/>
              </a:solidFill>
              <a:effectLst/>
            </a:endParaRPr>
          </a:p>
        </p:txBody>
      </p:sp>
      <p:sp>
        <p:nvSpPr>
          <p:cNvPr id="17" name="Rectangle 16"/>
          <p:cNvSpPr/>
          <p:nvPr/>
        </p:nvSpPr>
        <p:spPr>
          <a:xfrm>
            <a:off x="107504" y="3861048"/>
            <a:ext cx="2736304" cy="892552"/>
          </a:xfrm>
          <a:prstGeom prst="rect">
            <a:avLst/>
          </a:prstGeom>
          <a:noFill/>
        </p:spPr>
        <p:txBody>
          <a:bodyPr wrap="square" lIns="91440" tIns="45720" rIns="91440" bIns="45720">
            <a:spAutoFit/>
          </a:bodyPr>
          <a:lstStyle/>
          <a:p>
            <a:pPr algn="ctr"/>
            <a:r>
              <a:rPr lang="en-US" sz="2600" b="1" cap="none" spc="0" dirty="0" smtClean="0">
                <a:ln w="10541" cmpd="sng">
                  <a:solidFill>
                    <a:schemeClr val="accent1">
                      <a:shade val="88000"/>
                      <a:satMod val="110000"/>
                    </a:schemeClr>
                  </a:solidFill>
                  <a:prstDash val="solid"/>
                </a:ln>
                <a:solidFill>
                  <a:srgbClr val="002060"/>
                </a:solidFill>
                <a:effectLst/>
              </a:rPr>
              <a:t>College Scholarships</a:t>
            </a:r>
            <a:endParaRPr lang="en-US" sz="2600" b="1" cap="none" spc="0" dirty="0">
              <a:ln w="10541" cmpd="sng">
                <a:solidFill>
                  <a:schemeClr val="accent1">
                    <a:shade val="88000"/>
                    <a:satMod val="110000"/>
                  </a:schemeClr>
                </a:solidFill>
                <a:prstDash val="solid"/>
              </a:ln>
              <a:solidFill>
                <a:srgbClr val="002060"/>
              </a:solidFill>
              <a:effectLst/>
            </a:endParaRPr>
          </a:p>
        </p:txBody>
      </p:sp>
      <p:sp>
        <p:nvSpPr>
          <p:cNvPr id="18" name="Rectangle 17"/>
          <p:cNvSpPr/>
          <p:nvPr/>
        </p:nvSpPr>
        <p:spPr>
          <a:xfrm>
            <a:off x="3203848" y="5877272"/>
            <a:ext cx="2736304" cy="892552"/>
          </a:xfrm>
          <a:prstGeom prst="rect">
            <a:avLst/>
          </a:prstGeom>
          <a:noFill/>
        </p:spPr>
        <p:txBody>
          <a:bodyPr wrap="square" lIns="91440" tIns="45720" rIns="91440" bIns="45720">
            <a:spAutoFit/>
          </a:bodyPr>
          <a:lstStyle/>
          <a:p>
            <a:pPr algn="ctr"/>
            <a:r>
              <a:rPr lang="en-US" sz="2600" b="1" cap="none" spc="0" dirty="0" smtClean="0">
                <a:ln w="10541" cmpd="sng">
                  <a:solidFill>
                    <a:schemeClr val="accent1">
                      <a:shade val="88000"/>
                      <a:satMod val="110000"/>
                    </a:schemeClr>
                  </a:solidFill>
                  <a:prstDash val="solid"/>
                </a:ln>
                <a:solidFill>
                  <a:srgbClr val="002060"/>
                </a:solidFill>
                <a:effectLst/>
              </a:rPr>
              <a:t>External</a:t>
            </a:r>
          </a:p>
          <a:p>
            <a:pPr algn="ctr"/>
            <a:r>
              <a:rPr lang="en-US" sz="2600" b="1" cap="none" spc="0" dirty="0" smtClean="0">
                <a:ln w="10541" cmpd="sng">
                  <a:solidFill>
                    <a:schemeClr val="accent1">
                      <a:shade val="88000"/>
                      <a:satMod val="110000"/>
                    </a:schemeClr>
                  </a:solidFill>
                  <a:prstDash val="solid"/>
                </a:ln>
                <a:solidFill>
                  <a:srgbClr val="002060"/>
                </a:solidFill>
                <a:effectLst/>
              </a:rPr>
              <a:t>Scholarships</a:t>
            </a:r>
            <a:endParaRPr lang="en-US" sz="2600" b="1" cap="none" spc="0" dirty="0">
              <a:ln w="10541" cmpd="sng">
                <a:solidFill>
                  <a:schemeClr val="accent1">
                    <a:shade val="88000"/>
                    <a:satMod val="110000"/>
                  </a:schemeClr>
                </a:solidFill>
                <a:prstDash val="solid"/>
              </a:ln>
              <a:solidFill>
                <a:srgbClr val="002060"/>
              </a:solidFill>
              <a:effectLst/>
            </a:endParaRPr>
          </a:p>
        </p:txBody>
      </p:sp>
    </p:spTree>
    <p:extLst>
      <p:ext uri="{BB962C8B-B14F-4D97-AF65-F5344CB8AC3E}">
        <p14:creationId xmlns:p14="http://schemas.microsoft.com/office/powerpoint/2010/main" val="4291681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Materials Science - Very Short Introductions - Internet Explorer"/>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261769" y="0"/>
            <a:ext cx="9994079" cy="6858000"/>
          </a:xfrm>
        </p:spPr>
      </p:pic>
      <p:sp>
        <p:nvSpPr>
          <p:cNvPr id="5" name="Footer Placeholder 4"/>
          <p:cNvSpPr>
            <a:spLocks noGrp="1"/>
          </p:cNvSpPr>
          <p:nvPr>
            <p:ph type="ftr" sz="quarter" idx="10"/>
          </p:nvPr>
        </p:nvSpPr>
        <p:spPr/>
        <p:txBody>
          <a:bodyPr/>
          <a:lstStyle/>
          <a:p>
            <a:r>
              <a:rPr lang="en-US" smtClean="0"/>
              <a:t>Presentation name </a:t>
            </a:r>
            <a:r>
              <a:rPr lang="en-US" b="0" smtClean="0">
                <a:solidFill>
                  <a:srgbClr val="747679"/>
                </a:solidFill>
              </a:rPr>
              <a:t>Presenter Name and Date</a:t>
            </a:r>
            <a:endParaRPr lang="en-US" b="0" dirty="0">
              <a:solidFill>
                <a:srgbClr val="747679"/>
              </a:solidFill>
            </a:endParaRPr>
          </a:p>
        </p:txBody>
      </p:sp>
      <p:sp>
        <p:nvSpPr>
          <p:cNvPr id="6" name="Slide Number Placeholder 5"/>
          <p:cNvSpPr>
            <a:spLocks noGrp="1"/>
          </p:cNvSpPr>
          <p:nvPr>
            <p:ph type="sldNum" sz="quarter" idx="11"/>
          </p:nvPr>
        </p:nvSpPr>
        <p:spPr/>
        <p:txBody>
          <a:bodyPr/>
          <a:lstStyle/>
          <a:p>
            <a:fld id="{01220978-8253-124C-B391-04AC4DA943D1}" type="slidenum">
              <a:rPr lang="en-US" smtClean="0"/>
              <a:pPr/>
              <a:t>50</a:t>
            </a:fld>
            <a:endParaRPr lang="en-US" dirty="0"/>
          </a:p>
        </p:txBody>
      </p:sp>
    </p:spTree>
    <p:extLst>
      <p:ext uri="{BB962C8B-B14F-4D97-AF65-F5344CB8AC3E}">
        <p14:creationId xmlns:p14="http://schemas.microsoft.com/office/powerpoint/2010/main" val="151117023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81401"/>
            <a:ext cx="7772400" cy="1470025"/>
          </a:xfrm>
        </p:spPr>
        <p:txBody>
          <a:bodyPr>
            <a:normAutofit fontScale="90000"/>
          </a:bodyPr>
          <a:lstStyle/>
          <a:p>
            <a:r>
              <a:rPr lang="en-US" sz="7200" dirty="0" smtClean="0">
                <a:solidFill>
                  <a:schemeClr val="accent1">
                    <a:lumMod val="50000"/>
                  </a:schemeClr>
                </a:solidFill>
              </a:rPr>
              <a:t>Oxford Bibliographies</a:t>
            </a:r>
            <a:endParaRPr lang="en-US" sz="7200" dirty="0">
              <a:solidFill>
                <a:schemeClr val="accent1">
                  <a:lumMod val="50000"/>
                </a:schemeClr>
              </a:solidFill>
            </a:endParaRPr>
          </a:p>
        </p:txBody>
      </p:sp>
      <p:sp>
        <p:nvSpPr>
          <p:cNvPr id="3" name="Subtitle 2"/>
          <p:cNvSpPr>
            <a:spLocks noGrp="1"/>
          </p:cNvSpPr>
          <p:nvPr>
            <p:ph type="subTitle" idx="1"/>
          </p:nvPr>
        </p:nvSpPr>
        <p:spPr>
          <a:xfrm>
            <a:off x="825038" y="4455623"/>
            <a:ext cx="7543800" cy="1653631"/>
          </a:xfrm>
        </p:spPr>
        <p:txBody>
          <a:bodyPr>
            <a:normAutofit/>
          </a:bodyPr>
          <a:lstStyle/>
          <a:p>
            <a:r>
              <a:rPr lang="en-US" sz="3000" b="1" dirty="0" smtClean="0"/>
              <a:t> </a:t>
            </a:r>
          </a:p>
          <a:p>
            <a:r>
              <a:rPr lang="en-US" dirty="0" smtClean="0"/>
              <a:t> </a:t>
            </a:r>
          </a:p>
          <a:p>
            <a:r>
              <a:rPr lang="en-US" i="1" cap="none" dirty="0" smtClean="0"/>
              <a:t> </a:t>
            </a:r>
          </a:p>
        </p:txBody>
      </p:sp>
    </p:spTree>
    <p:extLst>
      <p:ext uri="{BB962C8B-B14F-4D97-AF65-F5344CB8AC3E}">
        <p14:creationId xmlns:p14="http://schemas.microsoft.com/office/powerpoint/2010/main" val="258552209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chemeClr val="accent1"/>
                </a:solidFill>
              </a:rPr>
              <a:t>Oxford Bibliographies: What is it?</a:t>
            </a:r>
            <a:endParaRPr lang="en-US" sz="3200" dirty="0">
              <a:solidFill>
                <a:schemeClr val="accent1"/>
              </a:solidFill>
            </a:endParaRPr>
          </a:p>
        </p:txBody>
      </p:sp>
      <p:sp>
        <p:nvSpPr>
          <p:cNvPr id="3" name="Content Placeholder 2"/>
          <p:cNvSpPr>
            <a:spLocks noGrp="1"/>
          </p:cNvSpPr>
          <p:nvPr>
            <p:ph idx="1"/>
          </p:nvPr>
        </p:nvSpPr>
        <p:spPr>
          <a:xfrm>
            <a:off x="822960" y="1923393"/>
            <a:ext cx="5871653" cy="4196360"/>
          </a:xfrm>
        </p:spPr>
        <p:txBody>
          <a:bodyPr>
            <a:normAutofit/>
          </a:bodyPr>
          <a:lstStyle/>
          <a:p>
            <a:pPr>
              <a:buFont typeface="Wingdings" pitchFamily="2" charset="2"/>
              <a:buChar char="§"/>
            </a:pPr>
            <a:r>
              <a:rPr lang="en-US" dirty="0" smtClean="0"/>
              <a:t> </a:t>
            </a:r>
            <a:r>
              <a:rPr lang="en-US" sz="1800" dirty="0" smtClean="0"/>
              <a:t>Guides research </a:t>
            </a:r>
            <a:r>
              <a:rPr lang="en-US" sz="1800" dirty="0"/>
              <a:t>through growing mass of academic output </a:t>
            </a:r>
            <a:endParaRPr lang="en-US" sz="1800" dirty="0" smtClean="0"/>
          </a:p>
          <a:p>
            <a:pPr>
              <a:buFont typeface="Wingdings" pitchFamily="2" charset="2"/>
              <a:buChar char="§"/>
            </a:pPr>
            <a:r>
              <a:rPr lang="en-US" sz="1800" dirty="0"/>
              <a:t> </a:t>
            </a:r>
            <a:r>
              <a:rPr lang="en-US" sz="1800" dirty="0" smtClean="0"/>
              <a:t>Reproduces the experience of asking an expert for recommendations</a:t>
            </a:r>
          </a:p>
          <a:p>
            <a:pPr>
              <a:buFont typeface="Wingdings" pitchFamily="2" charset="2"/>
              <a:buChar char="§"/>
            </a:pPr>
            <a:r>
              <a:rPr lang="en-US" sz="1800" dirty="0"/>
              <a:t> </a:t>
            </a:r>
            <a:r>
              <a:rPr lang="en-US" sz="1800" dirty="0" smtClean="0"/>
              <a:t>By invitation, only online, double peer-review</a:t>
            </a:r>
          </a:p>
          <a:p>
            <a:pPr>
              <a:buFont typeface="Wingdings" pitchFamily="2" charset="2"/>
              <a:buChar char="§"/>
            </a:pPr>
            <a:r>
              <a:rPr lang="en-US" sz="1800" dirty="0"/>
              <a:t> </a:t>
            </a:r>
            <a:r>
              <a:rPr lang="en-US" sz="1800" dirty="0" smtClean="0"/>
              <a:t>Helps researchers save time and increase productivity </a:t>
            </a:r>
            <a:endParaRPr lang="en-US" sz="1800" dirty="0"/>
          </a:p>
        </p:txBody>
      </p:sp>
      <p:sp>
        <p:nvSpPr>
          <p:cNvPr id="16" name="Date Placeholder 15"/>
          <p:cNvSpPr>
            <a:spLocks noGrp="1"/>
          </p:cNvSpPr>
          <p:nvPr>
            <p:ph type="dt" sz="half" idx="10"/>
          </p:nvPr>
        </p:nvSpPr>
        <p:spPr/>
        <p:txBody>
          <a:bodyPr/>
          <a:lstStyle/>
          <a:p>
            <a:endParaRPr lang="en-US" dirty="0"/>
          </a:p>
        </p:txBody>
      </p:sp>
      <p:sp>
        <p:nvSpPr>
          <p:cNvPr id="17" name="Footer Placeholder 16"/>
          <p:cNvSpPr>
            <a:spLocks noGrp="1"/>
          </p:cNvSpPr>
          <p:nvPr>
            <p:ph type="ftr" sz="quarter" idx="11"/>
          </p:nvPr>
        </p:nvSpPr>
        <p:spPr/>
        <p:txBody>
          <a:bodyPr/>
          <a:lstStyle/>
          <a:p>
            <a:endParaRPr lang="en-US" dirty="0"/>
          </a:p>
        </p:txBody>
      </p:sp>
      <p:sp>
        <p:nvSpPr>
          <p:cNvPr id="18" name="Slide Number Placeholder 17"/>
          <p:cNvSpPr>
            <a:spLocks noGrp="1"/>
          </p:cNvSpPr>
          <p:nvPr>
            <p:ph type="sldNum" sz="quarter" idx="12"/>
          </p:nvPr>
        </p:nvSpPr>
        <p:spPr/>
        <p:txBody>
          <a:bodyPr/>
          <a:lstStyle/>
          <a:p>
            <a:fld id="{80654734-1DD6-4284-BE1A-1A0BCE67E59F}" type="slidenum">
              <a:rPr lang="en-US" smtClean="0"/>
              <a:pPr/>
              <a:t>52</a:t>
            </a:fld>
            <a:endParaRPr lang="en-US"/>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810" t="9973" r="25177" b="7167"/>
          <a:stretch/>
        </p:blipFill>
        <p:spPr bwMode="auto">
          <a:xfrm>
            <a:off x="6766559" y="1859385"/>
            <a:ext cx="2040603" cy="1864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336" t="10384" r="27901" b="5853"/>
          <a:stretch/>
        </p:blipFill>
        <p:spPr bwMode="auto">
          <a:xfrm>
            <a:off x="6536303" y="3890123"/>
            <a:ext cx="1721850" cy="17727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7649" t="9934" r="28228" b="6281"/>
          <a:stretch/>
        </p:blipFill>
        <p:spPr bwMode="auto">
          <a:xfrm>
            <a:off x="7563022" y="4634751"/>
            <a:ext cx="1390262" cy="1485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662341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338" y="116632"/>
            <a:ext cx="6937375" cy="1270000"/>
          </a:xfrm>
        </p:spPr>
        <p:txBody>
          <a:bodyPr/>
          <a:lstStyle/>
          <a:p>
            <a:r>
              <a:rPr lang="en-GB" sz="2800" dirty="0" smtClean="0">
                <a:latin typeface="OUP Swift Light" panose="02000503080000020004" pitchFamily="2" charset="0"/>
              </a:rPr>
              <a:t>Oxford Bibliographies Online</a:t>
            </a:r>
            <a:endParaRPr lang="en-GB" sz="2800" dirty="0">
              <a:latin typeface="OUP Swift Light" panose="02000503080000020004" pitchFamily="2" charset="0"/>
            </a:endParaRPr>
          </a:p>
        </p:txBody>
      </p:sp>
      <p:sp>
        <p:nvSpPr>
          <p:cNvPr id="3" name="Text Placeholder 2"/>
          <p:cNvSpPr>
            <a:spLocks noGrp="1"/>
          </p:cNvSpPr>
          <p:nvPr>
            <p:ph type="body" sz="quarter" idx="13"/>
          </p:nvPr>
        </p:nvSpPr>
        <p:spPr>
          <a:xfrm>
            <a:off x="287338" y="1359049"/>
            <a:ext cx="6936756" cy="485775"/>
          </a:xfrm>
        </p:spPr>
        <p:txBody>
          <a:bodyPr/>
          <a:lstStyle/>
          <a:p>
            <a:r>
              <a:rPr lang="en-GB" sz="2400" dirty="0" smtClean="0">
                <a:latin typeface="OUP Swift Light" panose="02000503080000020004" pitchFamily="2" charset="0"/>
              </a:rPr>
              <a:t>Explore the content</a:t>
            </a:r>
            <a:endParaRPr lang="en-GB" sz="2400" dirty="0">
              <a:latin typeface="OUP Swift Light" panose="02000503080000020004" pitchFamily="2"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9952" y="2043051"/>
            <a:ext cx="4752528" cy="468511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536" y="2564904"/>
            <a:ext cx="3665192" cy="3384376"/>
          </a:xfrm>
          <a:prstGeom prst="rect">
            <a:avLst/>
          </a:prstGeom>
        </p:spPr>
      </p:pic>
      <p:sp>
        <p:nvSpPr>
          <p:cNvPr id="5" name="TextBox 4"/>
          <p:cNvSpPr txBox="1"/>
          <p:nvPr/>
        </p:nvSpPr>
        <p:spPr>
          <a:xfrm>
            <a:off x="2854960" y="116632"/>
            <a:ext cx="5933440" cy="1754326"/>
          </a:xfrm>
          <a:prstGeom prst="rect">
            <a:avLst/>
          </a:prstGeom>
          <a:solidFill>
            <a:srgbClr val="FFFF00"/>
          </a:solidFill>
        </p:spPr>
        <p:txBody>
          <a:bodyPr wrap="square" rtlCol="0">
            <a:spAutoFit/>
          </a:bodyPr>
          <a:lstStyle/>
          <a:p>
            <a:pPr defTabSz="914400">
              <a:defRPr/>
            </a:pPr>
            <a:r>
              <a:rPr lang="en-GB" dirty="0"/>
              <a:t>If you wish to build your arguments and expand your topic with evidence from different publication houses, OBO will be able to help you look across </a:t>
            </a:r>
            <a:r>
              <a:rPr lang="en-GB" dirty="0" smtClean="0"/>
              <a:t>41 </a:t>
            </a:r>
            <a:r>
              <a:rPr lang="en-GB" dirty="0"/>
              <a:t>subject areas.</a:t>
            </a:r>
          </a:p>
          <a:p>
            <a:pPr defTabSz="914400">
              <a:defRPr/>
            </a:pPr>
            <a:r>
              <a:rPr lang="en-GB" dirty="0"/>
              <a:t>You will be able to identify key works across: monographs, different reference works, journals, etc. </a:t>
            </a:r>
          </a:p>
        </p:txBody>
      </p:sp>
    </p:spTree>
    <p:extLst>
      <p:ext uri="{BB962C8B-B14F-4D97-AF65-F5344CB8AC3E}">
        <p14:creationId xmlns:p14="http://schemas.microsoft.com/office/powerpoint/2010/main" val="364381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654734-1DD6-4284-BE1A-1A0BCE67E59F}" type="slidenum">
              <a:rPr lang="en-US" smtClean="0"/>
              <a:pPr/>
              <a:t>54</a:t>
            </a:fld>
            <a:endParaRPr lang="en-US"/>
          </a:p>
        </p:txBody>
      </p:sp>
      <p:pic>
        <p:nvPicPr>
          <p:cNvPr id="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6939" t="10434" r="27643" b="6248"/>
          <a:stretch/>
        </p:blipFill>
        <p:spPr bwMode="auto">
          <a:xfrm>
            <a:off x="348860" y="295274"/>
            <a:ext cx="5586307" cy="5764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1" name="Straight Connector 10"/>
          <p:cNvCxnSpPr/>
          <p:nvPr/>
        </p:nvCxnSpPr>
        <p:spPr>
          <a:xfrm flipV="1">
            <a:off x="3476625" y="2214220"/>
            <a:ext cx="3167366" cy="32895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4686300" y="3248025"/>
            <a:ext cx="1895475" cy="6667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4171950" y="4314825"/>
            <a:ext cx="2409825" cy="30480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314825" y="4972050"/>
            <a:ext cx="2505075" cy="24765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677025" y="1880367"/>
            <a:ext cx="1857375" cy="830997"/>
          </a:xfrm>
          <a:prstGeom prst="rect">
            <a:avLst/>
          </a:prstGeom>
          <a:noFill/>
        </p:spPr>
        <p:txBody>
          <a:bodyPr wrap="square" rtlCol="0">
            <a:spAutoFit/>
          </a:bodyPr>
          <a:lstStyle/>
          <a:p>
            <a:r>
              <a:rPr lang="en-US" sz="1200" b="1" dirty="0" smtClean="0"/>
              <a:t>Headings</a:t>
            </a:r>
            <a:r>
              <a:rPr lang="en-US" sz="1200" dirty="0" smtClean="0"/>
              <a:t> concisely identify the type of resource or area of scholarship</a:t>
            </a:r>
            <a:endParaRPr lang="en-US" sz="1200" dirty="0"/>
          </a:p>
        </p:txBody>
      </p:sp>
      <p:sp>
        <p:nvSpPr>
          <p:cNvPr id="24" name="TextBox 23"/>
          <p:cNvSpPr txBox="1"/>
          <p:nvPr/>
        </p:nvSpPr>
        <p:spPr>
          <a:xfrm>
            <a:off x="6581775" y="2991534"/>
            <a:ext cx="2200276" cy="646331"/>
          </a:xfrm>
          <a:prstGeom prst="rect">
            <a:avLst/>
          </a:prstGeom>
          <a:noFill/>
        </p:spPr>
        <p:txBody>
          <a:bodyPr wrap="square" rtlCol="0">
            <a:spAutoFit/>
          </a:bodyPr>
          <a:lstStyle/>
          <a:p>
            <a:r>
              <a:rPr lang="en-US" sz="1200" b="1" dirty="0" smtClean="0"/>
              <a:t>Commentary</a:t>
            </a:r>
            <a:r>
              <a:rPr lang="en-US" sz="1200" dirty="0" smtClean="0"/>
              <a:t> provides context and recommendations to guide users through the cited sources</a:t>
            </a:r>
            <a:endParaRPr lang="en-US" sz="1200" dirty="0"/>
          </a:p>
        </p:txBody>
      </p:sp>
      <p:sp>
        <p:nvSpPr>
          <p:cNvPr id="25" name="TextBox 24"/>
          <p:cNvSpPr txBox="1"/>
          <p:nvPr/>
        </p:nvSpPr>
        <p:spPr>
          <a:xfrm>
            <a:off x="6643991" y="4020234"/>
            <a:ext cx="2075844" cy="646331"/>
          </a:xfrm>
          <a:prstGeom prst="rect">
            <a:avLst/>
          </a:prstGeom>
          <a:noFill/>
        </p:spPr>
        <p:txBody>
          <a:bodyPr wrap="square" rtlCol="0">
            <a:spAutoFit/>
          </a:bodyPr>
          <a:lstStyle/>
          <a:p>
            <a:r>
              <a:rPr lang="en-US" sz="1200" b="1" dirty="0" smtClean="0"/>
              <a:t>Citations</a:t>
            </a:r>
            <a:r>
              <a:rPr lang="en-US" sz="1200" dirty="0" smtClean="0"/>
              <a:t> provide selective list of best and most useful resources available</a:t>
            </a:r>
            <a:endParaRPr lang="en-US" sz="1200" dirty="0"/>
          </a:p>
        </p:txBody>
      </p:sp>
      <p:sp>
        <p:nvSpPr>
          <p:cNvPr id="27" name="TextBox 26"/>
          <p:cNvSpPr txBox="1"/>
          <p:nvPr/>
        </p:nvSpPr>
        <p:spPr>
          <a:xfrm>
            <a:off x="6829425" y="4895850"/>
            <a:ext cx="1704975" cy="1015663"/>
          </a:xfrm>
          <a:prstGeom prst="rect">
            <a:avLst/>
          </a:prstGeom>
          <a:noFill/>
        </p:spPr>
        <p:txBody>
          <a:bodyPr wrap="square" rtlCol="0">
            <a:spAutoFit/>
          </a:bodyPr>
          <a:lstStyle/>
          <a:p>
            <a:r>
              <a:rPr lang="en-US" sz="1200" b="1" dirty="0" smtClean="0"/>
              <a:t>Annotations</a:t>
            </a:r>
            <a:r>
              <a:rPr lang="en-US" sz="1200" dirty="0" smtClean="0"/>
              <a:t> provide more information about each work and guidance on why it is important or useful</a:t>
            </a:r>
            <a:endParaRPr lang="en-US" sz="1200" dirty="0"/>
          </a:p>
        </p:txBody>
      </p:sp>
    </p:spTree>
    <p:extLst>
      <p:ext uri="{BB962C8B-B14F-4D97-AF65-F5344CB8AC3E}">
        <p14:creationId xmlns:p14="http://schemas.microsoft.com/office/powerpoint/2010/main" val="10566781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6225" cy="6315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13"/>
          <p:cNvSpPr txBox="1">
            <a:spLocks noChangeArrowheads="1"/>
          </p:cNvSpPr>
          <p:nvPr/>
        </p:nvSpPr>
        <p:spPr bwMode="auto">
          <a:xfrm>
            <a:off x="107504" y="4149080"/>
            <a:ext cx="3540813" cy="1754326"/>
          </a:xfrm>
          <a:prstGeom prst="rect">
            <a:avLst/>
          </a:prstGeom>
          <a:solidFill>
            <a:srgbClr val="FFFF66"/>
          </a:solidFill>
          <a:ln w="38100" algn="ctr">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ru-RU" dirty="0">
                <a:solidFill>
                  <a:srgbClr val="002147"/>
                </a:solidFill>
              </a:rPr>
              <a:t>Oxford Bibliographies разработан совместно с учёными и библиотекарями из разных стран и содержит эксклюзивные, авторитетные пособия для исследований. </a:t>
            </a:r>
          </a:p>
        </p:txBody>
      </p:sp>
      <p:sp>
        <p:nvSpPr>
          <p:cNvPr id="4" name="Text Box 13"/>
          <p:cNvSpPr txBox="1">
            <a:spLocks noChangeArrowheads="1"/>
          </p:cNvSpPr>
          <p:nvPr/>
        </p:nvSpPr>
        <p:spPr bwMode="auto">
          <a:xfrm>
            <a:off x="5148064" y="2420888"/>
            <a:ext cx="3540813" cy="3416320"/>
          </a:xfrm>
          <a:prstGeom prst="rect">
            <a:avLst/>
          </a:prstGeom>
          <a:solidFill>
            <a:srgbClr val="FFFF66"/>
          </a:solidFill>
          <a:ln w="38100" algn="ctr">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ru-RU" dirty="0" smtClean="0">
                <a:solidFill>
                  <a:srgbClr val="002147"/>
                </a:solidFill>
              </a:rPr>
              <a:t>Каждая </a:t>
            </a:r>
            <a:r>
              <a:rPr lang="ru-RU" dirty="0">
                <a:solidFill>
                  <a:srgbClr val="002147"/>
                </a:solidFill>
              </a:rPr>
              <a:t>тема в Oxford Bibliographies объединяет обширную коллекцию статей, касающихся разделов той или иной дисциплины. </a:t>
            </a:r>
          </a:p>
          <a:p>
            <a:pPr fontAlgn="base">
              <a:spcBef>
                <a:spcPct val="0"/>
              </a:spcBef>
              <a:spcAft>
                <a:spcPct val="0"/>
              </a:spcAft>
            </a:pPr>
            <a:endParaRPr lang="ru-RU" dirty="0">
              <a:solidFill>
                <a:srgbClr val="002147"/>
              </a:solidFill>
            </a:endParaRPr>
          </a:p>
          <a:p>
            <a:pPr fontAlgn="base">
              <a:spcBef>
                <a:spcPct val="0"/>
              </a:spcBef>
              <a:spcAft>
                <a:spcPct val="0"/>
              </a:spcAft>
            </a:pPr>
            <a:r>
              <a:rPr lang="ru-RU" dirty="0">
                <a:solidFill>
                  <a:srgbClr val="002147"/>
                </a:solidFill>
              </a:rPr>
              <a:t>В результате получился невероятно мощный новый ресурс, разработанный, чтобы послужить исследователям путеводной нитью в ситуации информационной перегрузки. </a:t>
            </a:r>
            <a:endParaRPr lang="en-GB" dirty="0">
              <a:solidFill>
                <a:srgbClr val="002147"/>
              </a:solidFill>
            </a:endParaRPr>
          </a:p>
        </p:txBody>
      </p:sp>
    </p:spTree>
    <p:extLst>
      <p:ext uri="{BB962C8B-B14F-4D97-AF65-F5344CB8AC3E}">
        <p14:creationId xmlns:p14="http://schemas.microsoft.com/office/powerpoint/2010/main" val="3234728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6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6438" y="2965024"/>
            <a:ext cx="7772400" cy="1470025"/>
          </a:xfrm>
        </p:spPr>
        <p:txBody>
          <a:bodyPr>
            <a:normAutofit fontScale="90000"/>
          </a:bodyPr>
          <a:lstStyle/>
          <a:p>
            <a:r>
              <a:rPr lang="en-US" sz="7200" dirty="0" smtClean="0">
                <a:solidFill>
                  <a:schemeClr val="accent1">
                    <a:lumMod val="50000"/>
                  </a:schemeClr>
                </a:solidFill>
              </a:rPr>
              <a:t>Research Encyclopedias</a:t>
            </a:r>
            <a:endParaRPr lang="en-US" sz="7200" dirty="0">
              <a:solidFill>
                <a:schemeClr val="accent1">
                  <a:lumMod val="50000"/>
                </a:schemeClr>
              </a:solidFill>
            </a:endParaRPr>
          </a:p>
        </p:txBody>
      </p:sp>
      <p:sp>
        <p:nvSpPr>
          <p:cNvPr id="3" name="Subtitle 2"/>
          <p:cNvSpPr>
            <a:spLocks noGrp="1"/>
          </p:cNvSpPr>
          <p:nvPr>
            <p:ph type="subTitle" idx="1"/>
          </p:nvPr>
        </p:nvSpPr>
        <p:spPr>
          <a:xfrm>
            <a:off x="825038" y="4455623"/>
            <a:ext cx="7543800" cy="1653631"/>
          </a:xfrm>
        </p:spPr>
        <p:txBody>
          <a:bodyPr>
            <a:normAutofit/>
          </a:bodyPr>
          <a:lstStyle/>
          <a:p>
            <a:r>
              <a:rPr lang="en-US" sz="3000" b="1" dirty="0" smtClean="0"/>
              <a:t> </a:t>
            </a:r>
          </a:p>
          <a:p>
            <a:r>
              <a:rPr lang="en-US" dirty="0" smtClean="0"/>
              <a:t> </a:t>
            </a:r>
          </a:p>
          <a:p>
            <a:r>
              <a:rPr lang="en-US" i="1" cap="none" dirty="0" smtClean="0"/>
              <a:t> </a:t>
            </a:r>
          </a:p>
        </p:txBody>
      </p:sp>
      <p:pic>
        <p:nvPicPr>
          <p:cNvPr id="4" name="Picture 3" descr="https://global.oup.com/academic/images/1260953/5097997"/>
          <p:cNvPicPr/>
          <p:nvPr/>
        </p:nvPicPr>
        <p:blipFill rotWithShape="1">
          <a:blip r:embed="rId3">
            <a:extLst>
              <a:ext uri="{28A0092B-C50C-407E-A947-70E740481C1C}">
                <a14:useLocalDpi xmlns:a14="http://schemas.microsoft.com/office/drawing/2010/main" val="0"/>
              </a:ext>
            </a:extLst>
          </a:blip>
          <a:srcRect l="10293" t="44300" r="68679" b="16215"/>
          <a:stretch/>
        </p:blipFill>
        <p:spPr bwMode="auto">
          <a:xfrm>
            <a:off x="6755674" y="2560320"/>
            <a:ext cx="1961606" cy="1874729"/>
          </a:xfrm>
          <a:prstGeom prst="rect">
            <a:avLst/>
          </a:prstGeom>
          <a:noFill/>
          <a:ln>
            <a:noFill/>
          </a:ln>
          <a:effectLst>
            <a:outerShdw blurRad="50800" dist="38100" dir="8100000" algn="tr" rotWithShape="0">
              <a:prstClr val="black">
                <a:alpha val="40000"/>
              </a:prst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60128753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dirty="0" smtClean="0"/>
              <a:t> </a:t>
            </a:r>
            <a:endParaRPr lang="en-US" dirty="0"/>
          </a:p>
        </p:txBody>
      </p:sp>
      <p:sp>
        <p:nvSpPr>
          <p:cNvPr id="4" name="Footer Placeholder 3"/>
          <p:cNvSpPr>
            <a:spLocks noGrp="1"/>
          </p:cNvSpPr>
          <p:nvPr>
            <p:ph type="ftr" sz="quarter" idx="11"/>
          </p:nvPr>
        </p:nvSpPr>
        <p:spPr/>
        <p:txBody>
          <a:bodyPr/>
          <a:lstStyle/>
          <a:p>
            <a:pPr>
              <a:defRPr/>
            </a:pPr>
            <a:r>
              <a:rPr lang="en-US" dirty="0" smtClean="0">
                <a:solidFill>
                  <a:schemeClr val="bg1"/>
                </a:solidFill>
              </a:rPr>
              <a:t> </a:t>
            </a:r>
            <a:endParaRPr lang="en-US" dirty="0">
              <a:solidFill>
                <a:schemeClr val="bg1"/>
              </a:solidFill>
            </a:endParaRPr>
          </a:p>
        </p:txBody>
      </p:sp>
      <p:sp>
        <p:nvSpPr>
          <p:cNvPr id="5" name="Slide Number Placeholder 4"/>
          <p:cNvSpPr>
            <a:spLocks noGrp="1"/>
          </p:cNvSpPr>
          <p:nvPr>
            <p:ph type="sldNum" sz="quarter" idx="12"/>
          </p:nvPr>
        </p:nvSpPr>
        <p:spPr/>
        <p:txBody>
          <a:bodyPr/>
          <a:lstStyle/>
          <a:p>
            <a:pPr>
              <a:defRPr/>
            </a:pPr>
            <a:fld id="{0CDCA61D-8894-4AC4-8131-551F456BE214}" type="slidenum">
              <a:rPr lang="en-US" smtClean="0"/>
              <a:pPr>
                <a:defRPr/>
              </a:pPr>
              <a:t>57</a:t>
            </a:fld>
            <a:endParaRPr lang="en-US" dirty="0"/>
          </a:p>
        </p:txBody>
      </p:sp>
      <p:sp>
        <p:nvSpPr>
          <p:cNvPr id="6" name="Title 5"/>
          <p:cNvSpPr>
            <a:spLocks noGrp="1"/>
          </p:cNvSpPr>
          <p:nvPr>
            <p:ph type="title" idx="4294967295"/>
          </p:nvPr>
        </p:nvSpPr>
        <p:spPr>
          <a:xfrm>
            <a:off x="513771" y="813462"/>
            <a:ext cx="6937375" cy="541337"/>
          </a:xfrm>
        </p:spPr>
        <p:txBody>
          <a:bodyPr>
            <a:noAutofit/>
          </a:bodyPr>
          <a:lstStyle/>
          <a:p>
            <a:pPr>
              <a:spcBef>
                <a:spcPts val="1200"/>
              </a:spcBef>
            </a:pPr>
            <a:r>
              <a:rPr lang="en-US" sz="3200" dirty="0" smtClean="0">
                <a:solidFill>
                  <a:schemeClr val="accent1">
                    <a:lumMod val="50000"/>
                  </a:schemeClr>
                </a:solidFill>
                <a:latin typeface="Calibri Light" pitchFamily="34" charset="0"/>
              </a:rPr>
              <a:t>Oxford Research Encyclopedias</a:t>
            </a:r>
            <a:endParaRPr lang="en-US" sz="3200" dirty="0">
              <a:solidFill>
                <a:schemeClr val="accent1">
                  <a:lumMod val="50000"/>
                </a:schemeClr>
              </a:solidFill>
              <a:latin typeface="Calibri Light" pitchFamily="34" charset="0"/>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2085" y="2169938"/>
            <a:ext cx="4982216" cy="3114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bwMode="auto">
          <a:xfrm>
            <a:off x="513771" y="2169938"/>
            <a:ext cx="4004441" cy="3801041"/>
          </a:xfrm>
          <a:prstGeom prst="rect">
            <a:avLst/>
          </a:prstGeom>
          <a:noFill/>
          <a:ln w="9525">
            <a:noFill/>
            <a:miter lim="800000"/>
            <a:headEnd/>
            <a:tailEnd/>
          </a:ln>
        </p:spPr>
        <p:txBody>
          <a:bodyPr vert="horz" wrap="square" lIns="0" tIns="45720" rIns="0" bIns="0" numCol="1" rtlCol="0" anchor="b" anchorCtr="0" compatLnSpc="1">
            <a:prstTxWarp prst="textNoShape">
              <a:avLst/>
            </a:prstTxWarp>
            <a:spAutoFit/>
          </a:bodyPr>
          <a:lstStyle/>
          <a:p>
            <a:pPr marL="285750" indent="-285750">
              <a:spcBef>
                <a:spcPts val="1200"/>
              </a:spcBef>
              <a:buClr>
                <a:schemeClr val="tx1"/>
              </a:buClr>
              <a:buFont typeface="Arial" pitchFamily="34" charset="0"/>
              <a:buChar char="•"/>
            </a:pPr>
            <a:r>
              <a:rPr lang="en-US" dirty="0" smtClean="0">
                <a:solidFill>
                  <a:schemeClr val="bg2">
                    <a:lumMod val="25000"/>
                  </a:schemeClr>
                </a:solidFill>
                <a:latin typeface="Calibri Light" pitchFamily="34" charset="0"/>
              </a:rPr>
              <a:t>Continuously updated encyclopedias in 20 disciplines</a:t>
            </a:r>
          </a:p>
          <a:p>
            <a:pPr marL="285750" indent="-285750">
              <a:spcBef>
                <a:spcPts val="1200"/>
              </a:spcBef>
              <a:buClr>
                <a:schemeClr val="tx1"/>
              </a:buClr>
              <a:buFont typeface="Arial" pitchFamily="34" charset="0"/>
              <a:buChar char="•"/>
            </a:pPr>
            <a:r>
              <a:rPr lang="en-US" dirty="0" smtClean="0">
                <a:solidFill>
                  <a:schemeClr val="bg2">
                    <a:lumMod val="25000"/>
                  </a:schemeClr>
                </a:solidFill>
                <a:latin typeface="Calibri Light" pitchFamily="34" charset="0"/>
              </a:rPr>
              <a:t>Deliver </a:t>
            </a:r>
            <a:r>
              <a:rPr lang="en-US" dirty="0">
                <a:solidFill>
                  <a:schemeClr val="bg2">
                    <a:lumMod val="25000"/>
                  </a:schemeClr>
                </a:solidFill>
                <a:latin typeface="Calibri Light" pitchFamily="34" charset="0"/>
              </a:rPr>
              <a:t>in-depth interpretative </a:t>
            </a:r>
            <a:r>
              <a:rPr lang="en-US" dirty="0" smtClean="0">
                <a:solidFill>
                  <a:schemeClr val="bg2">
                    <a:lumMod val="25000"/>
                  </a:schemeClr>
                </a:solidFill>
                <a:latin typeface="Calibri Light" pitchFamily="34" charset="0"/>
              </a:rPr>
              <a:t>overviews</a:t>
            </a:r>
          </a:p>
          <a:p>
            <a:pPr marL="285750" indent="-285750">
              <a:spcBef>
                <a:spcPts val="1200"/>
              </a:spcBef>
              <a:buClr>
                <a:schemeClr val="tx1"/>
              </a:buClr>
              <a:buFont typeface="Arial" pitchFamily="34" charset="0"/>
              <a:buChar char="•"/>
            </a:pPr>
            <a:r>
              <a:rPr lang="en-US" dirty="0" smtClean="0">
                <a:solidFill>
                  <a:schemeClr val="bg2">
                    <a:lumMod val="25000"/>
                  </a:schemeClr>
                </a:solidFill>
                <a:latin typeface="Calibri Light" pitchFamily="34" charset="0"/>
              </a:rPr>
              <a:t>Written and vetted by scholars for scholars and students</a:t>
            </a:r>
          </a:p>
          <a:p>
            <a:pPr marL="285750" indent="-285750">
              <a:spcBef>
                <a:spcPts val="1200"/>
              </a:spcBef>
              <a:buClr>
                <a:schemeClr val="tx1"/>
              </a:buClr>
              <a:buFont typeface="Arial" pitchFamily="34" charset="0"/>
              <a:buChar char="•"/>
            </a:pPr>
            <a:r>
              <a:rPr lang="en-US" dirty="0" smtClean="0">
                <a:solidFill>
                  <a:schemeClr val="bg2">
                    <a:lumMod val="25000"/>
                  </a:schemeClr>
                </a:solidFill>
                <a:latin typeface="Calibri Light" pitchFamily="34" charset="0"/>
              </a:rPr>
              <a:t>Map </a:t>
            </a:r>
            <a:r>
              <a:rPr lang="en-US" dirty="0">
                <a:solidFill>
                  <a:schemeClr val="bg2">
                    <a:lumMod val="25000"/>
                  </a:schemeClr>
                </a:solidFill>
                <a:latin typeface="Calibri Light" pitchFamily="34" charset="0"/>
              </a:rPr>
              <a:t>the entirety of a field of </a:t>
            </a:r>
            <a:r>
              <a:rPr lang="en-US" dirty="0" smtClean="0">
                <a:solidFill>
                  <a:schemeClr val="bg2">
                    <a:lumMod val="25000"/>
                  </a:schemeClr>
                </a:solidFill>
                <a:latin typeface="Calibri Light" pitchFamily="34" charset="0"/>
              </a:rPr>
              <a:t>inquiry; evolve as the field evolves</a:t>
            </a:r>
          </a:p>
          <a:p>
            <a:pPr marL="285750" indent="-285750">
              <a:spcBef>
                <a:spcPts val="1200"/>
              </a:spcBef>
              <a:buClr>
                <a:schemeClr val="tx1"/>
              </a:buClr>
              <a:buFont typeface="Arial" pitchFamily="34" charset="0"/>
              <a:buChar char="•"/>
            </a:pPr>
            <a:r>
              <a:rPr lang="en-US" dirty="0" smtClean="0">
                <a:solidFill>
                  <a:schemeClr val="bg2">
                    <a:lumMod val="25000"/>
                  </a:schemeClr>
                </a:solidFill>
                <a:latin typeface="Calibri Light" pitchFamily="34" charset="0"/>
              </a:rPr>
              <a:t>Direct </a:t>
            </a:r>
            <a:r>
              <a:rPr lang="en-US" dirty="0">
                <a:solidFill>
                  <a:schemeClr val="bg2">
                    <a:lumMod val="25000"/>
                  </a:schemeClr>
                </a:solidFill>
                <a:latin typeface="Calibri Light" pitchFamily="34" charset="0"/>
              </a:rPr>
              <a:t>research journeys to </a:t>
            </a:r>
            <a:r>
              <a:rPr lang="en-US" dirty="0" smtClean="0">
                <a:solidFill>
                  <a:schemeClr val="bg2">
                    <a:lumMod val="25000"/>
                  </a:schemeClr>
                </a:solidFill>
                <a:latin typeface="Calibri Light" pitchFamily="34" charset="0"/>
              </a:rPr>
              <a:t>other relevant trusted content</a:t>
            </a:r>
          </a:p>
          <a:p>
            <a:endParaRPr lang="en-US" sz="2400" dirty="0" smtClean="0">
              <a:solidFill>
                <a:schemeClr val="tx2">
                  <a:lumMod val="65000"/>
                  <a:lumOff val="35000"/>
                </a:schemeClr>
              </a:solidFill>
              <a:latin typeface="Calibri" pitchFamily="34" charset="0"/>
            </a:endParaRPr>
          </a:p>
        </p:txBody>
      </p:sp>
      <p:cxnSp>
        <p:nvCxnSpPr>
          <p:cNvPr id="11" name="Straight Connector 10"/>
          <p:cNvCxnSpPr/>
          <p:nvPr/>
        </p:nvCxnSpPr>
        <p:spPr>
          <a:xfrm flipV="1">
            <a:off x="513770" y="1371600"/>
            <a:ext cx="8210099"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46777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3"/>
          <p:cNvSpPr>
            <a:spLocks noGrp="1"/>
          </p:cNvSpPr>
          <p:nvPr>
            <p:ph type="ftr" sz="quarter" idx="11"/>
          </p:nvPr>
        </p:nvSpPr>
        <p:spPr>
          <a:xfrm>
            <a:off x="696286" y="6400799"/>
            <a:ext cx="7152314" cy="365760"/>
          </a:xfrm>
          <a:prstGeom prst="rect">
            <a:avLst/>
          </a:prstGeom>
        </p:spPr>
        <p:txBody>
          <a:bodyPr/>
          <a:lstStyle/>
          <a:p>
            <a:pPr>
              <a:defRPr/>
            </a:pPr>
            <a:r>
              <a:rPr lang="en-US" dirty="0" smtClean="0">
                <a:solidFill>
                  <a:schemeClr val="bg1"/>
                </a:solidFill>
              </a:rPr>
              <a:t> </a:t>
            </a:r>
            <a:endParaRPr lang="en-US" dirty="0">
              <a:solidFill>
                <a:schemeClr val="bg1"/>
              </a:solidFill>
            </a:endParaRPr>
          </a:p>
        </p:txBody>
      </p:sp>
      <p:sp>
        <p:nvSpPr>
          <p:cNvPr id="1087489" name="Rectangle 2"/>
          <p:cNvSpPr>
            <a:spLocks noGrp="1"/>
          </p:cNvSpPr>
          <p:nvPr>
            <p:ph type="title" idx="4294967295"/>
          </p:nvPr>
        </p:nvSpPr>
        <p:spPr>
          <a:xfrm>
            <a:off x="487969" y="801688"/>
            <a:ext cx="6937375" cy="541337"/>
          </a:xfrm>
        </p:spPr>
        <p:txBody>
          <a:bodyPr>
            <a:noAutofit/>
          </a:bodyPr>
          <a:lstStyle/>
          <a:p>
            <a:r>
              <a:rPr lang="en-US" sz="3200" dirty="0" smtClean="0">
                <a:solidFill>
                  <a:schemeClr val="accent1">
                    <a:lumMod val="50000"/>
                  </a:schemeClr>
                </a:solidFill>
                <a:latin typeface="Calibri Light" pitchFamily="34" charset="0"/>
              </a:rPr>
              <a:t>Disciplines Covered</a:t>
            </a:r>
            <a:endParaRPr lang="en-US" sz="3200" dirty="0">
              <a:solidFill>
                <a:schemeClr val="accent1">
                  <a:lumMod val="50000"/>
                </a:schemeClr>
              </a:solidFill>
              <a:latin typeface="Calibri Light" pitchFamily="34" charset="0"/>
            </a:endParaRPr>
          </a:p>
        </p:txBody>
      </p:sp>
      <p:sp>
        <p:nvSpPr>
          <p:cNvPr id="10" name="Text Placeholder 2"/>
          <p:cNvSpPr txBox="1">
            <a:spLocks/>
          </p:cNvSpPr>
          <p:nvPr/>
        </p:nvSpPr>
        <p:spPr>
          <a:xfrm>
            <a:off x="287338" y="857250"/>
            <a:ext cx="6936756" cy="485775"/>
          </a:xfrm>
          <a:prstGeom prst="rect">
            <a:avLst/>
          </a:prstGeom>
        </p:spPr>
        <p:txBody>
          <a:bodyPr/>
          <a:lstStyle>
            <a:lvl1pPr marL="266700" indent="-266700" algn="l" defTabSz="457200" rtl="0" eaLnBrk="1" fontAlgn="base" hangingPunct="1">
              <a:spcBef>
                <a:spcPct val="20000"/>
              </a:spcBef>
              <a:spcAft>
                <a:spcPct val="0"/>
              </a:spcAft>
              <a:buFont typeface="Arial" charset="0"/>
              <a:buChar char="•"/>
              <a:defRPr sz="2400" kern="1200">
                <a:solidFill>
                  <a:srgbClr val="000000"/>
                </a:solidFill>
                <a:latin typeface="+mn-lt"/>
                <a:ea typeface="+mn-ea"/>
                <a:cs typeface="+mn-cs"/>
              </a:defRPr>
            </a:lvl1pPr>
            <a:lvl2pPr marL="625475" indent="-358775" algn="l" defTabSz="457200" rtl="0" eaLnBrk="1" fontAlgn="base" hangingPunct="1">
              <a:spcBef>
                <a:spcPct val="20000"/>
              </a:spcBef>
              <a:spcAft>
                <a:spcPct val="0"/>
              </a:spcAft>
              <a:buFont typeface="Arial" charset="0"/>
              <a:buChar char="–"/>
              <a:defRPr sz="2400" kern="1200">
                <a:solidFill>
                  <a:srgbClr val="000000"/>
                </a:solidFill>
                <a:latin typeface="+mn-lt"/>
                <a:ea typeface="+mn-ea"/>
                <a:cs typeface="+mn-cs"/>
              </a:defRPr>
            </a:lvl2pPr>
            <a:lvl3pPr marL="892175" indent="-266700" algn="l" defTabSz="457200" rtl="0" eaLnBrk="1" fontAlgn="base" hangingPunct="1">
              <a:spcBef>
                <a:spcPct val="20000"/>
              </a:spcBef>
              <a:spcAft>
                <a:spcPct val="0"/>
              </a:spcAft>
              <a:buFont typeface="Arial" charset="0"/>
              <a:buChar char="•"/>
              <a:defRPr sz="2000" kern="1200">
                <a:solidFill>
                  <a:srgbClr val="000000"/>
                </a:solidFill>
                <a:latin typeface="+mn-lt"/>
                <a:ea typeface="+mn-ea"/>
                <a:cs typeface="+mn-cs"/>
              </a:defRPr>
            </a:lvl3pPr>
            <a:lvl4pPr marL="1168400" indent="-276225" algn="l" defTabSz="457200" rtl="0" eaLnBrk="1" fontAlgn="base" hangingPunct="1">
              <a:spcBef>
                <a:spcPct val="20000"/>
              </a:spcBef>
              <a:spcAft>
                <a:spcPct val="0"/>
              </a:spcAft>
              <a:buFont typeface="Arial" charset="0"/>
              <a:buChar char="–"/>
              <a:defRPr sz="2000" kern="1200">
                <a:solidFill>
                  <a:srgbClr val="000000"/>
                </a:solidFill>
                <a:latin typeface="+mn-lt"/>
                <a:ea typeface="+mn-ea"/>
                <a:cs typeface="+mn-cs"/>
              </a:defRPr>
            </a:lvl4pPr>
            <a:lvl5pPr marL="1343025" indent="-174625" algn="l" defTabSz="457200" rtl="0" eaLnBrk="1" fontAlgn="base" hangingPunct="1">
              <a:spcBef>
                <a:spcPct val="20000"/>
              </a:spcBef>
              <a:spcAft>
                <a:spcPct val="0"/>
              </a:spcAft>
              <a:buFont typeface="Arial" charset="0"/>
              <a:buChar char="»"/>
              <a:defRPr sz="16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i="1" dirty="0" smtClean="0">
                <a:solidFill>
                  <a:schemeClr val="bg2">
                    <a:lumMod val="50000"/>
                  </a:schemeClr>
                </a:solidFill>
                <a:latin typeface="+mj-lt"/>
              </a:rPr>
              <a:t> </a:t>
            </a:r>
            <a:endParaRPr lang="en-US" b="1" i="1" dirty="0">
              <a:solidFill>
                <a:schemeClr val="bg2">
                  <a:lumMod val="50000"/>
                </a:schemeClr>
              </a:solidFill>
              <a:latin typeface="+mj-lt"/>
            </a:endParaRPr>
          </a:p>
        </p:txBody>
      </p:sp>
      <p:cxnSp>
        <p:nvCxnSpPr>
          <p:cNvPr id="4" name="Straight Connector 3"/>
          <p:cNvCxnSpPr/>
          <p:nvPr/>
        </p:nvCxnSpPr>
        <p:spPr>
          <a:xfrm>
            <a:off x="475034" y="1343025"/>
            <a:ext cx="81688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p:txBody>
          <a:bodyPr/>
          <a:lstStyle/>
          <a:p>
            <a:r>
              <a:rPr lang="en-US" dirty="0" smtClean="0"/>
              <a:t> </a:t>
            </a:r>
            <a:endParaRPr lang="en-US" dirty="0"/>
          </a:p>
        </p:txBody>
      </p:sp>
      <p:sp>
        <p:nvSpPr>
          <p:cNvPr id="3" name="Slide Number Placeholder 2"/>
          <p:cNvSpPr>
            <a:spLocks noGrp="1"/>
          </p:cNvSpPr>
          <p:nvPr>
            <p:ph type="sldNum" sz="quarter" idx="12"/>
          </p:nvPr>
        </p:nvSpPr>
        <p:spPr/>
        <p:txBody>
          <a:bodyPr/>
          <a:lstStyle/>
          <a:p>
            <a:fld id="{80654734-1DD6-4284-BE1A-1A0BCE67E59F}" type="slidenum">
              <a:rPr lang="en-US" sz="900" smtClean="0"/>
              <a:pPr/>
              <a:t>58</a:t>
            </a:fld>
            <a:endParaRPr lang="en-US" sz="900" dirty="0"/>
          </a:p>
        </p:txBody>
      </p:sp>
      <p:pic>
        <p:nvPicPr>
          <p:cNvPr id="1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602" t="9615" r="21842" b="7119"/>
          <a:stretch/>
        </p:blipFill>
        <p:spPr bwMode="auto">
          <a:xfrm>
            <a:off x="287338" y="1673180"/>
            <a:ext cx="2497207" cy="2032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711" t="9991" r="22588" b="7749"/>
          <a:stretch/>
        </p:blipFill>
        <p:spPr bwMode="auto">
          <a:xfrm>
            <a:off x="2784545" y="1525067"/>
            <a:ext cx="2435410" cy="2023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794" t="9488" r="20839" b="7207"/>
          <a:stretch/>
        </p:blipFill>
        <p:spPr bwMode="auto">
          <a:xfrm>
            <a:off x="1095045" y="3042147"/>
            <a:ext cx="2660669" cy="21360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1400" t="10336" r="22281" b="8432"/>
          <a:stretch/>
        </p:blipFill>
        <p:spPr bwMode="auto">
          <a:xfrm>
            <a:off x="6211069" y="1682152"/>
            <a:ext cx="2499709" cy="2028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0821" t="10598" r="21547" b="8366"/>
          <a:stretch/>
        </p:blipFill>
        <p:spPr bwMode="auto">
          <a:xfrm>
            <a:off x="3101614" y="4110180"/>
            <a:ext cx="2512003" cy="1986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1021" t="9793" r="21545" b="11766"/>
          <a:stretch/>
        </p:blipFill>
        <p:spPr bwMode="auto">
          <a:xfrm>
            <a:off x="4853486" y="2612748"/>
            <a:ext cx="2666265" cy="2048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646175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338" y="116632"/>
            <a:ext cx="6937375" cy="1270000"/>
          </a:xfrm>
        </p:spPr>
        <p:txBody>
          <a:bodyPr/>
          <a:lstStyle/>
          <a:p>
            <a:r>
              <a:rPr lang="en-GB" sz="2800" dirty="0" smtClean="0">
                <a:latin typeface="OUP Swift Light" panose="02000503080000020004" pitchFamily="2" charset="0"/>
              </a:rPr>
              <a:t>Oxford Research Encyclopaedias</a:t>
            </a:r>
            <a:endParaRPr lang="en-GB" sz="2800" dirty="0">
              <a:latin typeface="OUP Swift Light" panose="02000503080000020004" pitchFamily="2" charset="0"/>
            </a:endParaRPr>
          </a:p>
        </p:txBody>
      </p:sp>
      <p:sp>
        <p:nvSpPr>
          <p:cNvPr id="3" name="Text Placeholder 2"/>
          <p:cNvSpPr>
            <a:spLocks noGrp="1"/>
          </p:cNvSpPr>
          <p:nvPr>
            <p:ph type="body" sz="quarter" idx="13"/>
          </p:nvPr>
        </p:nvSpPr>
        <p:spPr>
          <a:xfrm>
            <a:off x="287338" y="1359049"/>
            <a:ext cx="6936756" cy="485775"/>
          </a:xfrm>
        </p:spPr>
        <p:txBody>
          <a:bodyPr/>
          <a:lstStyle/>
          <a:p>
            <a:r>
              <a:rPr lang="en-GB" sz="2400" dirty="0" smtClean="0">
                <a:latin typeface="OUP Swift Light" panose="02000503080000020004" pitchFamily="2" charset="0"/>
              </a:rPr>
              <a:t>Explore the content</a:t>
            </a:r>
            <a:endParaRPr lang="en-GB" sz="2400" dirty="0">
              <a:latin typeface="OUP Swift Light" panose="02000503080000020004" pitchFamily="2"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933" y="2003399"/>
            <a:ext cx="4976635" cy="46563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6096" y="2996952"/>
            <a:ext cx="3528366" cy="2438611"/>
          </a:xfrm>
          <a:prstGeom prst="rect">
            <a:avLst/>
          </a:prstGeom>
        </p:spPr>
      </p:pic>
    </p:spTree>
    <p:extLst>
      <p:ext uri="{BB962C8B-B14F-4D97-AF65-F5344CB8AC3E}">
        <p14:creationId xmlns:p14="http://schemas.microsoft.com/office/powerpoint/2010/main" val="36292245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External Scholarships</a:t>
            </a:r>
            <a:endParaRPr lang="en-GB" dirty="0"/>
          </a:p>
        </p:txBody>
      </p:sp>
      <p:sp>
        <p:nvSpPr>
          <p:cNvPr id="4" name="Text Placeholder 3"/>
          <p:cNvSpPr>
            <a:spLocks noGrp="1"/>
          </p:cNvSpPr>
          <p:nvPr>
            <p:ph type="body" sz="quarter" idx="13"/>
          </p:nvPr>
        </p:nvSpPr>
        <p:spPr/>
        <p:txBody>
          <a:bodyPr/>
          <a:lstStyle/>
          <a:p>
            <a:r>
              <a:rPr lang="en-GB" dirty="0" smtClean="0"/>
              <a:t>Not Restricted by Region</a:t>
            </a:r>
            <a:endParaRPr lang="en-GB"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2143646"/>
            <a:ext cx="4100936" cy="426388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4048" y="1975448"/>
            <a:ext cx="3744416" cy="4600282"/>
          </a:xfrm>
          <a:prstGeom prst="rect">
            <a:avLst/>
          </a:prstGeom>
        </p:spPr>
      </p:pic>
    </p:spTree>
    <p:extLst>
      <p:ext uri="{BB962C8B-B14F-4D97-AF65-F5344CB8AC3E}">
        <p14:creationId xmlns:p14="http://schemas.microsoft.com/office/powerpoint/2010/main" val="245145168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8"/>
          <p:cNvSpPr>
            <a:spLocks noChangeArrowheads="1"/>
          </p:cNvSpPr>
          <p:nvPr/>
        </p:nvSpPr>
        <p:spPr bwMode="auto">
          <a:xfrm>
            <a:off x="236008" y="908720"/>
            <a:ext cx="7345239"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l"/>
            <a:r>
              <a:rPr lang="en-GB" sz="2800" b="1" dirty="0" smtClean="0">
                <a:solidFill>
                  <a:srgbClr val="002147"/>
                </a:solidFill>
              </a:rPr>
              <a:t>Where do OUP Resources Fit in your Research Journey?</a:t>
            </a:r>
            <a:endParaRPr lang="en-GB" sz="2800" b="1" dirty="0">
              <a:solidFill>
                <a:srgbClr val="002147"/>
              </a:solidFill>
            </a:endParaRPr>
          </a:p>
        </p:txBody>
      </p:sp>
      <p:grpSp>
        <p:nvGrpSpPr>
          <p:cNvPr id="13" name="Group 12"/>
          <p:cNvGrpSpPr/>
          <p:nvPr/>
        </p:nvGrpSpPr>
        <p:grpSpPr>
          <a:xfrm>
            <a:off x="267092" y="4010248"/>
            <a:ext cx="1415058" cy="1398509"/>
            <a:chOff x="323528" y="4262738"/>
            <a:chExt cx="1415058" cy="1398509"/>
          </a:xfrm>
        </p:grpSpPr>
        <p:sp>
          <p:nvSpPr>
            <p:cNvPr id="6" name="Rectangle 5"/>
            <p:cNvSpPr/>
            <p:nvPr/>
          </p:nvSpPr>
          <p:spPr>
            <a:xfrm>
              <a:off x="323528" y="4262738"/>
              <a:ext cx="1415058" cy="1398509"/>
            </a:xfrm>
            <a:prstGeom prst="rect">
              <a:avLst/>
            </a:prstGeom>
            <a:gradFill>
              <a:gsLst>
                <a:gs pos="0">
                  <a:schemeClr val="bg1">
                    <a:lumMod val="65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TextBox 3"/>
            <p:cNvSpPr txBox="1"/>
            <p:nvPr/>
          </p:nvSpPr>
          <p:spPr>
            <a:xfrm>
              <a:off x="349874" y="4504852"/>
              <a:ext cx="1362365" cy="923330"/>
            </a:xfrm>
            <a:prstGeom prst="rect">
              <a:avLst/>
            </a:prstGeom>
            <a:noFill/>
          </p:spPr>
          <p:txBody>
            <a:bodyPr wrap="square" rtlCol="0">
              <a:spAutoFit/>
            </a:bodyPr>
            <a:lstStyle/>
            <a:p>
              <a:pPr algn="ctr"/>
              <a:r>
                <a:rPr lang="en-GB" b="1" dirty="0" smtClean="0">
                  <a:latin typeface="OUP Swift Light" panose="02000503080000020004" pitchFamily="2" charset="0"/>
                </a:rPr>
                <a:t>Subject Specific Resources</a:t>
              </a:r>
              <a:endParaRPr lang="en-GB" b="1" dirty="0">
                <a:latin typeface="OUP Swift Light" panose="02000503080000020004" pitchFamily="2" charset="0"/>
              </a:endParaRPr>
            </a:p>
          </p:txBody>
        </p:sp>
      </p:grpSp>
      <p:grpSp>
        <p:nvGrpSpPr>
          <p:cNvPr id="3" name="Group 2"/>
          <p:cNvGrpSpPr/>
          <p:nvPr/>
        </p:nvGrpSpPr>
        <p:grpSpPr>
          <a:xfrm>
            <a:off x="323528" y="2023325"/>
            <a:ext cx="8164759" cy="4646035"/>
            <a:chOff x="323528" y="2023325"/>
            <a:chExt cx="8164759" cy="4646035"/>
          </a:xfrm>
        </p:grpSpPr>
        <p:pic>
          <p:nvPicPr>
            <p:cNvPr id="2050" name="Picture 2">
              <a:hlinkClick r:id="rId3"/>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334941" y="4129902"/>
              <a:ext cx="1153346" cy="115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a:hlinkClick r:id="rId5"/>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569571" y="2057418"/>
              <a:ext cx="1162479" cy="115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a:hlinkClick r:id="rId7"/>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2890937" y="4010248"/>
              <a:ext cx="3074094" cy="751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a:hlinkClick r:id="rId9"/>
            </p:cNvPr>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1619672" y="5889291"/>
              <a:ext cx="3744416" cy="780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ight Arrow 4"/>
            <p:cNvSpPr/>
            <p:nvPr/>
          </p:nvSpPr>
          <p:spPr>
            <a:xfrm>
              <a:off x="1628636" y="2620308"/>
              <a:ext cx="648072" cy="36004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0" name="Right Arrow 19"/>
            <p:cNvSpPr/>
            <p:nvPr/>
          </p:nvSpPr>
          <p:spPr>
            <a:xfrm>
              <a:off x="6084168" y="2620308"/>
              <a:ext cx="648072" cy="36004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Down Arrow 6"/>
            <p:cNvSpPr/>
            <p:nvPr/>
          </p:nvSpPr>
          <p:spPr>
            <a:xfrm>
              <a:off x="7731222" y="3471267"/>
              <a:ext cx="360785" cy="41885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Bent Arrow 8"/>
            <p:cNvSpPr/>
            <p:nvPr/>
          </p:nvSpPr>
          <p:spPr>
            <a:xfrm rot="10800000">
              <a:off x="7524327" y="5584490"/>
              <a:ext cx="720080" cy="609601"/>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24" name="Bent Arrow 23"/>
            <p:cNvSpPr/>
            <p:nvPr/>
          </p:nvSpPr>
          <p:spPr>
            <a:xfrm rot="16200000">
              <a:off x="772345" y="5877272"/>
              <a:ext cx="720080" cy="609601"/>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cxnSp>
          <p:nvCxnSpPr>
            <p:cNvPr id="11" name="Straight Arrow Connector 10"/>
            <p:cNvCxnSpPr/>
            <p:nvPr/>
          </p:nvCxnSpPr>
          <p:spPr>
            <a:xfrm flipV="1">
              <a:off x="4537881" y="3645024"/>
              <a:ext cx="0" cy="41885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4537881" y="4580050"/>
              <a:ext cx="0" cy="120429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H="1" flipV="1">
              <a:off x="2555776" y="3471267"/>
              <a:ext cx="1983717" cy="57478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4537881" y="4580050"/>
              <a:ext cx="2671035" cy="44349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V="1">
              <a:off x="4556226" y="3367510"/>
              <a:ext cx="2248022" cy="67185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flipH="1">
              <a:off x="1849224" y="4586735"/>
              <a:ext cx="2698636" cy="43680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6" name="Down Arrow 25"/>
            <p:cNvSpPr/>
            <p:nvPr/>
          </p:nvSpPr>
          <p:spPr>
            <a:xfrm rot="10800000">
              <a:off x="722735" y="3367510"/>
              <a:ext cx="360785" cy="41885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28184" y="5490285"/>
              <a:ext cx="1159200" cy="1159200"/>
            </a:xfrm>
            <a:prstGeom prst="rect">
              <a:avLst/>
            </a:prstGeom>
          </p:spPr>
        </p:pic>
        <p:pic>
          <p:nvPicPr>
            <p:cNvPr id="10" name="Picture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3528" y="2023325"/>
              <a:ext cx="1159200" cy="1159200"/>
            </a:xfrm>
            <a:prstGeom prst="rect">
              <a:avLst/>
            </a:prstGeom>
          </p:spPr>
        </p:pic>
        <p:sp>
          <p:nvSpPr>
            <p:cNvPr id="28" name="Right Arrow 27"/>
            <p:cNvSpPr/>
            <p:nvPr/>
          </p:nvSpPr>
          <p:spPr>
            <a:xfrm>
              <a:off x="3707904" y="2631478"/>
              <a:ext cx="648072" cy="36004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362166" y="2057558"/>
              <a:ext cx="1159200" cy="1159200"/>
            </a:xfrm>
            <a:prstGeom prst="rect">
              <a:avLst/>
            </a:prstGeom>
          </p:spPr>
        </p:pic>
        <p:sp>
          <p:nvSpPr>
            <p:cNvPr id="29" name="Right Arrow 28"/>
            <p:cNvSpPr/>
            <p:nvPr/>
          </p:nvSpPr>
          <p:spPr>
            <a:xfrm rot="10800000">
              <a:off x="5529947" y="6021288"/>
              <a:ext cx="482213" cy="36004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232015" y="2057418"/>
              <a:ext cx="1159200" cy="1159200"/>
            </a:xfrm>
            <a:prstGeom prst="rect">
              <a:avLst/>
            </a:prstGeom>
          </p:spPr>
        </p:pic>
      </p:grpSp>
      <p:sp>
        <p:nvSpPr>
          <p:cNvPr id="15" name="TextBox 14"/>
          <p:cNvSpPr txBox="1"/>
          <p:nvPr/>
        </p:nvSpPr>
        <p:spPr>
          <a:xfrm>
            <a:off x="2362166" y="152200"/>
            <a:ext cx="3681641" cy="1754326"/>
          </a:xfrm>
          <a:prstGeom prst="rect">
            <a:avLst/>
          </a:prstGeom>
          <a:solidFill>
            <a:schemeClr val="accent4">
              <a:lumMod val="60000"/>
              <a:lumOff val="40000"/>
            </a:schemeClr>
          </a:solidFill>
        </p:spPr>
        <p:txBody>
          <a:bodyPr wrap="square" rtlCol="0">
            <a:spAutoFit/>
          </a:bodyPr>
          <a:lstStyle/>
          <a:p>
            <a:pPr defTabSz="914400">
              <a:defRPr/>
            </a:pPr>
            <a:r>
              <a:rPr lang="en-US" dirty="0" smtClean="0">
                <a:solidFill>
                  <a:srgbClr val="002147"/>
                </a:solidFill>
              </a:rPr>
              <a:t>Each </a:t>
            </a:r>
            <a:r>
              <a:rPr lang="en-US" dirty="0">
                <a:solidFill>
                  <a:srgbClr val="002147"/>
                </a:solidFill>
              </a:rPr>
              <a:t>resource provides a vital step on the research journey, from quick fact checking, to reviewing the literature in a field, to keeping up to date with the latest research.</a:t>
            </a:r>
            <a:endParaRPr lang="en-GB" i="1" dirty="0">
              <a:solidFill>
                <a:srgbClr val="002147"/>
              </a:solidFill>
            </a:endParaRPr>
          </a:p>
          <a:p>
            <a:endParaRPr lang="en-GB" dirty="0"/>
          </a:p>
        </p:txBody>
      </p:sp>
    </p:spTree>
    <p:extLst>
      <p:ext uri="{BB962C8B-B14F-4D97-AF65-F5344CB8AC3E}">
        <p14:creationId xmlns:p14="http://schemas.microsoft.com/office/powerpoint/2010/main" val="2424905184"/>
      </p:ext>
    </p:extLst>
  </p:cSld>
  <p:clrMapOvr>
    <a:masterClrMapping/>
  </p:clrMapOvr>
  <p:transition advTm="1869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9266" y="1944624"/>
            <a:ext cx="8394590" cy="3566160"/>
          </a:xfrm>
        </p:spPr>
        <p:txBody>
          <a:bodyPr>
            <a:normAutofit/>
          </a:bodyPr>
          <a:lstStyle/>
          <a:p>
            <a:pPr algn="ctr"/>
            <a:r>
              <a:rPr lang="en-US" sz="5400" dirty="0" smtClean="0">
                <a:solidFill>
                  <a:schemeClr val="accent1">
                    <a:lumMod val="50000"/>
                  </a:schemeClr>
                </a:solidFill>
              </a:rPr>
              <a:t>How we Can Help</a:t>
            </a:r>
            <a:br>
              <a:rPr lang="en-US" sz="5400" dirty="0" smtClean="0">
                <a:solidFill>
                  <a:schemeClr val="accent1">
                    <a:lumMod val="50000"/>
                  </a:schemeClr>
                </a:solidFill>
              </a:rPr>
            </a:br>
            <a:r>
              <a:rPr lang="en-US" sz="5400" dirty="0" smtClean="0">
                <a:solidFill>
                  <a:schemeClr val="accent1">
                    <a:lumMod val="50000"/>
                  </a:schemeClr>
                </a:solidFill>
              </a:rPr>
              <a:t>at </a:t>
            </a:r>
            <a:br>
              <a:rPr lang="en-US" sz="5400" dirty="0" smtClean="0">
                <a:solidFill>
                  <a:schemeClr val="accent1">
                    <a:lumMod val="50000"/>
                  </a:schemeClr>
                </a:solidFill>
              </a:rPr>
            </a:br>
            <a:r>
              <a:rPr lang="en-US" sz="5400" dirty="0" smtClean="0">
                <a:solidFill>
                  <a:schemeClr val="accent1">
                    <a:lumMod val="50000"/>
                  </a:schemeClr>
                </a:solidFill>
              </a:rPr>
              <a:t>Oxford University Press</a:t>
            </a:r>
            <a:endParaRPr lang="en-US" sz="5400" dirty="0">
              <a:solidFill>
                <a:schemeClr val="accent1">
                  <a:lumMod val="50000"/>
                </a:schemeClr>
              </a:solidFill>
            </a:endParaRPr>
          </a:p>
        </p:txBody>
      </p:sp>
    </p:spTree>
    <p:extLst>
      <p:ext uri="{BB962C8B-B14F-4D97-AF65-F5344CB8AC3E}">
        <p14:creationId xmlns:p14="http://schemas.microsoft.com/office/powerpoint/2010/main" val="327602175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3"/>
          <p:cNvSpPr>
            <a:spLocks noGrp="1"/>
          </p:cNvSpPr>
          <p:nvPr>
            <p:ph type="title"/>
          </p:nvPr>
        </p:nvSpPr>
        <p:spPr bwMode="auto">
          <a:xfrm>
            <a:off x="336550" y="2149475"/>
            <a:ext cx="8523288" cy="4429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rIns="91440" bIns="45720" numCol="1" compatLnSpc="1">
            <a:prstTxWarp prst="textNoShape">
              <a:avLst/>
            </a:prstTxWarp>
            <a:normAutofit fontScale="90000"/>
          </a:bodyPr>
          <a:lstStyle/>
          <a:p>
            <a:pPr eaLnBrk="1" hangingPunct="1"/>
            <a:r>
              <a:rPr lang="en-GB" altLang="en-US" smtClean="0"/>
              <a:t>What is the </a:t>
            </a:r>
            <a:r>
              <a:rPr lang="en-GB" altLang="en-US" i="1" smtClean="0"/>
              <a:t>AMA Manual of Style</a:t>
            </a:r>
            <a:r>
              <a:rPr lang="en-GB" altLang="en-US" smtClean="0"/>
              <a:t>?</a:t>
            </a:r>
            <a:br>
              <a:rPr lang="en-GB" altLang="en-US" smtClean="0"/>
            </a:br>
            <a:endParaRPr lang="en-US" altLang="en-US" smtClean="0"/>
          </a:p>
        </p:txBody>
      </p:sp>
      <p:sp>
        <p:nvSpPr>
          <p:cNvPr id="7" name="Text Placeholder 6"/>
          <p:cNvSpPr>
            <a:spLocks noGrp="1"/>
          </p:cNvSpPr>
          <p:nvPr>
            <p:ph type="body" sz="quarter" idx="14"/>
          </p:nvPr>
        </p:nvSpPr>
        <p:spPr>
          <a:xfrm>
            <a:off x="463550" y="2954338"/>
            <a:ext cx="2778125" cy="2743200"/>
          </a:xfrm>
        </p:spPr>
        <p:txBody>
          <a:bodyPr rtlCol="0"/>
          <a:lstStyle/>
          <a:p>
            <a:pPr marL="285750" indent="-285750" eaLnBrk="1" fontAlgn="auto" hangingPunct="1">
              <a:spcAft>
                <a:spcPts val="0"/>
              </a:spcAft>
              <a:buFont typeface="Arial" pitchFamily="34" charset="0"/>
              <a:buChar char="•"/>
              <a:defRPr/>
            </a:pPr>
            <a:r>
              <a:rPr lang="en-GB" sz="1400" dirty="0" smtClean="0"/>
              <a:t>A must-have guide for anyone involved in medical or scientific publishing</a:t>
            </a:r>
          </a:p>
          <a:p>
            <a:pPr eaLnBrk="1" fontAlgn="auto" hangingPunct="1">
              <a:spcAft>
                <a:spcPts val="0"/>
              </a:spcAft>
              <a:defRPr/>
            </a:pPr>
            <a:endParaRPr lang="en-GB" sz="1400" dirty="0"/>
          </a:p>
          <a:p>
            <a:pPr marL="285750" indent="-285750" eaLnBrk="1" fontAlgn="auto" hangingPunct="1">
              <a:spcAft>
                <a:spcPts val="0"/>
              </a:spcAft>
              <a:buFont typeface="Arial" pitchFamily="34" charset="0"/>
              <a:buChar char="•"/>
              <a:defRPr/>
            </a:pPr>
            <a:r>
              <a:rPr lang="en-GB" sz="1400" dirty="0"/>
              <a:t>An essential, one-stop resource providing quick access to authoritative </a:t>
            </a:r>
            <a:r>
              <a:rPr lang="en-GB" sz="1400" dirty="0" smtClean="0"/>
              <a:t>information.</a:t>
            </a:r>
          </a:p>
          <a:p>
            <a:pPr marL="285750" indent="-285750" eaLnBrk="1" fontAlgn="auto" hangingPunct="1">
              <a:spcAft>
                <a:spcPts val="0"/>
              </a:spcAft>
              <a:buFont typeface="Arial" pitchFamily="34" charset="0"/>
              <a:buChar char="•"/>
              <a:defRPr/>
            </a:pPr>
            <a:endParaRPr lang="en-GB" sz="1400" dirty="0" smtClean="0"/>
          </a:p>
          <a:p>
            <a:pPr marL="285750" indent="-285750" eaLnBrk="1" fontAlgn="auto" hangingPunct="1">
              <a:spcAft>
                <a:spcPts val="0"/>
              </a:spcAft>
              <a:buFont typeface="Arial" pitchFamily="34" charset="0"/>
              <a:buChar char="•"/>
              <a:defRPr/>
            </a:pPr>
            <a:r>
              <a:rPr lang="en-GB" sz="1400" dirty="0" smtClean="0"/>
              <a:t>Everything you need to produce well-organized and clear manuscripts</a:t>
            </a:r>
          </a:p>
          <a:p>
            <a:pPr eaLnBrk="1" fontAlgn="auto" hangingPunct="1">
              <a:spcAft>
                <a:spcPts val="0"/>
              </a:spcAft>
              <a:defRPr/>
            </a:pPr>
            <a:r>
              <a:rPr lang="en-GB" sz="1200" dirty="0" smtClean="0"/>
              <a:t/>
            </a:r>
            <a:br>
              <a:rPr lang="en-GB" sz="1200" dirty="0" smtClean="0"/>
            </a:br>
            <a:endParaRPr lang="en-GB" sz="1200" dirty="0" smtClean="0"/>
          </a:p>
          <a:p>
            <a:pPr eaLnBrk="1" fontAlgn="auto" hangingPunct="1">
              <a:spcAft>
                <a:spcPts val="0"/>
              </a:spcAft>
              <a:defRPr/>
            </a:pPr>
            <a:endParaRPr lang="en-GB" dirty="0"/>
          </a:p>
          <a:p>
            <a:pPr eaLnBrk="1" fontAlgn="auto" hangingPunct="1">
              <a:spcAft>
                <a:spcPts val="0"/>
              </a:spcAft>
              <a:defRPr/>
            </a:pPr>
            <a:endParaRPr lang="en-GB" dirty="0"/>
          </a:p>
        </p:txBody>
      </p:sp>
      <p:pic>
        <p:nvPicPr>
          <p:cNvPr id="3789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0625" y="2695575"/>
            <a:ext cx="4999038" cy="3614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841034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438" y="96838"/>
            <a:ext cx="7753350" cy="664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65074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15888"/>
            <a:ext cx="8337550" cy="656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12390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M</a:t>
            </a:r>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41" y="1627094"/>
            <a:ext cx="9233176" cy="4975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107576" y="386372"/>
            <a:ext cx="5325036" cy="400110"/>
          </a:xfrm>
          <a:prstGeom prst="rect">
            <a:avLst/>
          </a:prstGeom>
          <a:noFill/>
        </p:spPr>
        <p:txBody>
          <a:bodyPr wrap="square" rtlCol="0">
            <a:spAutoFit/>
          </a:bodyPr>
          <a:lstStyle/>
          <a:p>
            <a:r>
              <a:rPr lang="en-GB" sz="2000" b="1" dirty="0" smtClean="0">
                <a:solidFill>
                  <a:schemeClr val="tx2"/>
                </a:solidFill>
              </a:rPr>
              <a:t>AMA Manual of Style</a:t>
            </a:r>
            <a:endParaRPr lang="en-GB" sz="2000" b="1" dirty="0">
              <a:solidFill>
                <a:schemeClr val="tx2"/>
              </a:solidFill>
            </a:endParaRPr>
          </a:p>
        </p:txBody>
      </p:sp>
    </p:spTree>
    <p:extLst>
      <p:ext uri="{BB962C8B-B14F-4D97-AF65-F5344CB8AC3E}">
        <p14:creationId xmlns:p14="http://schemas.microsoft.com/office/powerpoint/2010/main" val="281441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ctrTitle"/>
          </p:nvPr>
        </p:nvSpPr>
        <p:spPr>
          <a:xfrm>
            <a:off x="685800" y="762000"/>
            <a:ext cx="7772400" cy="914400"/>
          </a:xfrm>
        </p:spPr>
        <p:txBody>
          <a:bodyPr>
            <a:normAutofit fontScale="90000"/>
          </a:bodyPr>
          <a:lstStyle/>
          <a:p>
            <a:pPr eaLnBrk="1" hangingPunct="1">
              <a:lnSpc>
                <a:spcPct val="120000"/>
              </a:lnSpc>
            </a:pPr>
            <a:r>
              <a:rPr lang="en-GB" altLang="ja-JP" sz="2800" b="1" dirty="0"/>
              <a:t>EXCEPTIONAL</a:t>
            </a:r>
            <a:r>
              <a:rPr lang="ja-JP" sz="2800" b="1" dirty="0"/>
              <a:t> </a:t>
            </a:r>
            <a:r>
              <a:rPr lang="en-US" altLang="ja-JP" sz="2800" b="1" dirty="0" smtClean="0"/>
              <a:t>O</a:t>
            </a:r>
            <a:r>
              <a:rPr lang="en-GB" altLang="ja-JP" sz="2800" b="1" dirty="0" smtClean="0"/>
              <a:t>NLINE</a:t>
            </a:r>
            <a:r>
              <a:rPr lang="ja-JP" sz="2800" b="1" dirty="0" smtClean="0"/>
              <a:t> </a:t>
            </a:r>
            <a:r>
              <a:rPr lang="en-US" altLang="ja-JP" sz="2800" b="1" dirty="0" smtClean="0"/>
              <a:t>L</a:t>
            </a:r>
            <a:r>
              <a:rPr lang="en-GB" altLang="ja-JP" sz="2800" b="1" dirty="0" smtClean="0"/>
              <a:t>EARNING</a:t>
            </a:r>
            <a:r>
              <a:rPr lang="ja-JP" sz="2800" b="1" dirty="0" smtClean="0"/>
              <a:t> </a:t>
            </a:r>
            <a:r>
              <a:rPr lang="en-GB" altLang="ja-JP" sz="2800" b="1" dirty="0"/>
              <a:t/>
            </a:r>
            <a:br>
              <a:rPr lang="en-GB" altLang="ja-JP" sz="2800" b="1" dirty="0"/>
            </a:br>
            <a:r>
              <a:rPr lang="en-US" altLang="ja-JP" sz="2800" b="1" dirty="0" smtClean="0"/>
              <a:t>T</a:t>
            </a:r>
            <a:r>
              <a:rPr lang="en-GB" altLang="ja-JP" sz="2800" b="1" dirty="0" smtClean="0"/>
              <a:t>HROUGH</a:t>
            </a:r>
            <a:r>
              <a:rPr lang="ja-JP" sz="2800" b="1" dirty="0" smtClean="0"/>
              <a:t> </a:t>
            </a:r>
            <a:r>
              <a:rPr lang="en-US" altLang="ja-JP" sz="2800" b="1" dirty="0" smtClean="0"/>
              <a:t>G</a:t>
            </a:r>
            <a:r>
              <a:rPr lang="en-GB" altLang="ja-JP" sz="2800" b="1" dirty="0" smtClean="0"/>
              <a:t>LOBAL</a:t>
            </a:r>
            <a:r>
              <a:rPr lang="ja-JP" sz="2800" b="1" dirty="0" smtClean="0"/>
              <a:t> </a:t>
            </a:r>
            <a:r>
              <a:rPr lang="en-GB" altLang="ja-JP" sz="2800" b="1" dirty="0"/>
              <a:t>COLLABORATION</a:t>
            </a:r>
            <a:endParaRPr lang="en-US" altLang="ja-JP" sz="2800" dirty="0"/>
          </a:p>
        </p:txBody>
      </p:sp>
      <p:sp>
        <p:nvSpPr>
          <p:cNvPr id="16386" name="Rectangle 3"/>
          <p:cNvSpPr>
            <a:spLocks noGrp="1" noChangeArrowheads="1"/>
          </p:cNvSpPr>
          <p:nvPr>
            <p:ph type="subTitle" idx="1"/>
          </p:nvPr>
        </p:nvSpPr>
        <p:spPr>
          <a:xfrm>
            <a:off x="1371600" y="6019800"/>
            <a:ext cx="6400800" cy="304800"/>
          </a:xfrm>
        </p:spPr>
        <p:txBody>
          <a:bodyPr>
            <a:normAutofit fontScale="85000" lnSpcReduction="20000"/>
          </a:bodyPr>
          <a:lstStyle/>
          <a:p>
            <a:pPr eaLnBrk="1" hangingPunct="1"/>
            <a:endParaRPr lang="en-US" altLang="ja-JP"/>
          </a:p>
        </p:txBody>
      </p:sp>
      <p:pic>
        <p:nvPicPr>
          <p:cNvPr id="16387" name="Picture 4" descr="10246633_m"/>
          <p:cNvPicPr>
            <a:picLocks noChangeAspect="1" noChangeArrowheads="1"/>
          </p:cNvPicPr>
          <p:nvPr/>
        </p:nvPicPr>
        <p:blipFill>
          <a:blip r:embed="rId3"/>
          <a:srcRect/>
          <a:stretch>
            <a:fillRect/>
          </a:stretch>
        </p:blipFill>
        <p:spPr bwMode="auto">
          <a:xfrm>
            <a:off x="2176463" y="1981200"/>
            <a:ext cx="4800600" cy="3821113"/>
          </a:xfrm>
          <a:prstGeom prst="rect">
            <a:avLst/>
          </a:prstGeom>
          <a:noFill/>
          <a:ln w="9525">
            <a:noFill/>
            <a:miter lim="800000"/>
            <a:headEnd/>
            <a:tailEnd/>
          </a:ln>
        </p:spPr>
      </p:pic>
    </p:spTree>
    <p:extLst>
      <p:ext uri="{BB962C8B-B14F-4D97-AF65-F5344CB8AC3E}">
        <p14:creationId xmlns:p14="http://schemas.microsoft.com/office/powerpoint/2010/main" val="22171906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EPIGEUM</a:t>
            </a:r>
            <a:endParaRPr lang="en-GB" dirty="0"/>
          </a:p>
        </p:txBody>
      </p:sp>
      <p:sp>
        <p:nvSpPr>
          <p:cNvPr id="3" name="Text Placeholder 2"/>
          <p:cNvSpPr>
            <a:spLocks noGrp="1"/>
          </p:cNvSpPr>
          <p:nvPr>
            <p:ph type="body" sz="quarter" idx="13"/>
          </p:nvPr>
        </p:nvSpPr>
        <p:spPr/>
        <p:txBody>
          <a:bodyPr/>
          <a:lstStyle/>
          <a:p>
            <a:endParaRPr lang="en-GB" dirty="0"/>
          </a:p>
        </p:txBody>
      </p:sp>
      <p:sp>
        <p:nvSpPr>
          <p:cNvPr id="4" name="Text Placeholder 3"/>
          <p:cNvSpPr>
            <a:spLocks noGrp="1"/>
          </p:cNvSpPr>
          <p:nvPr>
            <p:ph type="body" sz="quarter" idx="14"/>
          </p:nvPr>
        </p:nvSpPr>
        <p:spPr/>
        <p:txBody>
          <a:bodyPr/>
          <a:lstStyle/>
          <a:p>
            <a:r>
              <a:rPr lang="en-US" u="sng" dirty="0"/>
              <a:t>T</a:t>
            </a:r>
            <a:r>
              <a:rPr lang="en-US" u="sng" dirty="0" smtClean="0"/>
              <a:t>he</a:t>
            </a:r>
            <a:r>
              <a:rPr lang="en-US" dirty="0" smtClean="0"/>
              <a:t> leading global </a:t>
            </a:r>
            <a:r>
              <a:rPr lang="en-US" dirty="0"/>
              <a:t>provider of </a:t>
            </a:r>
            <a:r>
              <a:rPr lang="en-US" dirty="0" smtClean="0"/>
              <a:t>online training courses </a:t>
            </a:r>
            <a:r>
              <a:rPr lang="en-US" dirty="0"/>
              <a:t>designed to help universities and colleges transform </a:t>
            </a:r>
            <a:r>
              <a:rPr lang="en-US" dirty="0" smtClean="0"/>
              <a:t>their: </a:t>
            </a:r>
          </a:p>
          <a:p>
            <a:pPr lvl="1"/>
            <a:r>
              <a:rPr lang="en-US" dirty="0" smtClean="0"/>
              <a:t>teaching</a:t>
            </a:r>
            <a:endParaRPr lang="en-US" dirty="0"/>
          </a:p>
          <a:p>
            <a:pPr lvl="1"/>
            <a:r>
              <a:rPr lang="en-US" dirty="0" smtClean="0"/>
              <a:t>research</a:t>
            </a:r>
          </a:p>
          <a:p>
            <a:pPr lvl="1"/>
            <a:r>
              <a:rPr lang="en-US" dirty="0" smtClean="0"/>
              <a:t>studying</a:t>
            </a:r>
          </a:p>
          <a:p>
            <a:pPr lvl="1"/>
            <a:r>
              <a:rPr lang="en-US" dirty="0" smtClean="0"/>
              <a:t>leadership </a:t>
            </a:r>
            <a:r>
              <a:rPr lang="en-US" dirty="0"/>
              <a:t>and </a:t>
            </a:r>
            <a:r>
              <a:rPr lang="en-US" dirty="0" smtClean="0"/>
              <a:t>management</a:t>
            </a:r>
          </a:p>
          <a:p>
            <a:r>
              <a:rPr lang="en-US" dirty="0" smtClean="0"/>
              <a:t>Courses designed for teachers, researchers, and students</a:t>
            </a:r>
          </a:p>
          <a:p>
            <a:r>
              <a:rPr lang="en-US" dirty="0" smtClean="0"/>
              <a:t>Courses are developed by way of collaboration and then shared by subscription</a:t>
            </a:r>
            <a:endParaRPr lang="en-GB" dirty="0"/>
          </a:p>
        </p:txBody>
      </p:sp>
      <p:sp>
        <p:nvSpPr>
          <p:cNvPr id="6" name="Slide Number Placeholder 5"/>
          <p:cNvSpPr>
            <a:spLocks noGrp="1"/>
          </p:cNvSpPr>
          <p:nvPr>
            <p:ph type="sldNum" sz="quarter" idx="4294967295"/>
          </p:nvPr>
        </p:nvSpPr>
        <p:spPr>
          <a:xfrm>
            <a:off x="287338" y="6391275"/>
            <a:ext cx="344487" cy="360363"/>
          </a:xfrm>
          <a:prstGeom prst="rect">
            <a:avLst/>
          </a:prstGeom>
        </p:spPr>
        <p:txBody>
          <a:bodyPr/>
          <a:lstStyle/>
          <a:p>
            <a:pPr>
              <a:defRPr/>
            </a:pPr>
            <a:endParaRPr lang="en-US" dirty="0"/>
          </a:p>
        </p:txBody>
      </p:sp>
    </p:spTree>
    <p:extLst>
      <p:ext uri="{BB962C8B-B14F-4D97-AF65-F5344CB8AC3E}">
        <p14:creationId xmlns:p14="http://schemas.microsoft.com/office/powerpoint/2010/main" val="16186895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p:txBody>
          <a:bodyPr/>
          <a:lstStyle/>
          <a:p>
            <a:pPr algn="ctr" eaLnBrk="1" hangingPunct="1"/>
            <a:r>
              <a:rPr lang="en-US" altLang="ja-JP" smtClean="0"/>
              <a:t>WHY EPIGEUM ONLINE TRAINING COURSES?</a:t>
            </a:r>
          </a:p>
        </p:txBody>
      </p:sp>
      <p:sp>
        <p:nvSpPr>
          <p:cNvPr id="22530" name="Rectangle 3"/>
          <p:cNvSpPr>
            <a:spLocks noGrp="1" noChangeArrowheads="1"/>
          </p:cNvSpPr>
          <p:nvPr>
            <p:ph type="body" idx="1"/>
          </p:nvPr>
        </p:nvSpPr>
        <p:spPr>
          <a:xfrm>
            <a:off x="533400" y="2514600"/>
            <a:ext cx="8153400" cy="3276600"/>
          </a:xfrm>
        </p:spPr>
        <p:txBody>
          <a:bodyPr/>
          <a:lstStyle/>
          <a:p>
            <a:pPr eaLnBrk="1" hangingPunct="1"/>
            <a:r>
              <a:rPr lang="en-GB" altLang="ja-JP" dirty="0" smtClean="0"/>
              <a:t>Online training from world experts helps universities transform their teaching, learning, research and management</a:t>
            </a:r>
          </a:p>
          <a:p>
            <a:pPr eaLnBrk="1" hangingPunct="1"/>
            <a:endParaRPr lang="en-GB" altLang="ja-JP" dirty="0" smtClean="0"/>
          </a:p>
          <a:p>
            <a:pPr eaLnBrk="1" hangingPunct="1"/>
            <a:r>
              <a:rPr lang="en-US" altLang="ja-JP" dirty="0" smtClean="0"/>
              <a:t>Over 260 universities worldwide</a:t>
            </a:r>
            <a:endParaRPr lang="en-GB" altLang="ja-JP" dirty="0" smtClean="0"/>
          </a:p>
          <a:p>
            <a:pPr eaLnBrk="1" hangingPunct="1">
              <a:buFontTx/>
              <a:buNone/>
            </a:pPr>
            <a:endParaRPr lang="en-GB" altLang="ja-JP" dirty="0" smtClean="0"/>
          </a:p>
          <a:p>
            <a:pPr eaLnBrk="1" hangingPunct="1"/>
            <a:r>
              <a:rPr lang="en-GB" altLang="ja-JP" dirty="0" smtClean="0"/>
              <a:t>Spin-out from Imperial College London</a:t>
            </a:r>
            <a:endParaRPr lang="ja-JP" altLang="en-US" dirty="0" smtClean="0"/>
          </a:p>
        </p:txBody>
      </p:sp>
    </p:spTree>
    <p:extLst>
      <p:ext uri="{BB962C8B-B14F-4D97-AF65-F5344CB8AC3E}">
        <p14:creationId xmlns:p14="http://schemas.microsoft.com/office/powerpoint/2010/main" val="40499632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Facts</a:t>
            </a:r>
            <a:endParaRPr lang="en-GB" dirty="0"/>
          </a:p>
        </p:txBody>
      </p:sp>
      <p:sp>
        <p:nvSpPr>
          <p:cNvPr id="3" name="Text Placeholder 2"/>
          <p:cNvSpPr>
            <a:spLocks noGrp="1"/>
          </p:cNvSpPr>
          <p:nvPr>
            <p:ph type="body" sz="quarter" idx="13"/>
          </p:nvPr>
        </p:nvSpPr>
        <p:spPr/>
        <p:txBody>
          <a:bodyPr/>
          <a:lstStyle/>
          <a:p>
            <a:r>
              <a:rPr lang="en-GB" dirty="0" smtClean="0"/>
              <a:t>Epigeum in numbers</a:t>
            </a:r>
            <a:endParaRPr lang="en-GB" dirty="0"/>
          </a:p>
        </p:txBody>
      </p:sp>
      <p:sp>
        <p:nvSpPr>
          <p:cNvPr id="4" name="Text Placeholder 3"/>
          <p:cNvSpPr>
            <a:spLocks noGrp="1"/>
          </p:cNvSpPr>
          <p:nvPr>
            <p:ph type="body" sz="quarter" idx="14"/>
          </p:nvPr>
        </p:nvSpPr>
        <p:spPr>
          <a:xfrm>
            <a:off x="293688" y="2110852"/>
            <a:ext cx="5874637" cy="4267723"/>
          </a:xfrm>
        </p:spPr>
        <p:txBody>
          <a:bodyPr/>
          <a:lstStyle/>
          <a:p>
            <a:r>
              <a:rPr lang="en-GB" dirty="0" smtClean="0"/>
              <a:t>Founded in 2005</a:t>
            </a:r>
          </a:p>
          <a:p>
            <a:r>
              <a:rPr lang="en-GB" dirty="0" smtClean="0"/>
              <a:t>78 courses</a:t>
            </a:r>
          </a:p>
          <a:p>
            <a:r>
              <a:rPr lang="en-GB" dirty="0" smtClean="0"/>
              <a:t>Used by 260 universities</a:t>
            </a:r>
          </a:p>
          <a:p>
            <a:r>
              <a:rPr lang="en-GB" dirty="0" smtClean="0"/>
              <a:t>In 27 countries</a:t>
            </a:r>
          </a:p>
          <a:p>
            <a:r>
              <a:rPr lang="en-GB" dirty="0" smtClean="0"/>
              <a:t>And 36% of the top 100 global universities </a:t>
            </a:r>
          </a:p>
          <a:p>
            <a:r>
              <a:rPr lang="en-GB" dirty="0" smtClean="0"/>
              <a:t>Including 95% of the UK Russell Group universities </a:t>
            </a:r>
            <a:endParaRPr lang="en-GB" dirty="0"/>
          </a:p>
        </p:txBody>
      </p:sp>
    </p:spTree>
    <p:extLst>
      <p:ext uri="{BB962C8B-B14F-4D97-AF65-F5344CB8AC3E}">
        <p14:creationId xmlns:p14="http://schemas.microsoft.com/office/powerpoint/2010/main" val="12337385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External Scholarships</a:t>
            </a:r>
            <a:endParaRPr lang="en-GB" dirty="0"/>
          </a:p>
        </p:txBody>
      </p:sp>
      <p:sp>
        <p:nvSpPr>
          <p:cNvPr id="4" name="Text Placeholder 3"/>
          <p:cNvSpPr>
            <a:spLocks noGrp="1"/>
          </p:cNvSpPr>
          <p:nvPr>
            <p:ph type="body" sz="quarter" idx="13"/>
          </p:nvPr>
        </p:nvSpPr>
        <p:spPr/>
        <p:txBody>
          <a:bodyPr/>
          <a:lstStyle/>
          <a:p>
            <a:r>
              <a:rPr lang="en-GB" dirty="0" smtClean="0"/>
              <a:t>Not Restricted by Region</a:t>
            </a:r>
            <a:endParaRPr lang="en-GB"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2348880"/>
            <a:ext cx="4896544" cy="3902913"/>
          </a:xfrm>
          <a:prstGeom prst="rect">
            <a:avLst/>
          </a:prstGeom>
        </p:spPr>
      </p:pic>
      <p:sp>
        <p:nvSpPr>
          <p:cNvPr id="7" name="TextBox 6"/>
          <p:cNvSpPr txBox="1"/>
          <p:nvPr/>
        </p:nvSpPr>
        <p:spPr>
          <a:xfrm>
            <a:off x="5796136" y="3212976"/>
            <a:ext cx="3131840" cy="1569660"/>
          </a:xfrm>
          <a:prstGeom prst="rect">
            <a:avLst/>
          </a:prstGeom>
          <a:noFill/>
        </p:spPr>
        <p:txBody>
          <a:bodyPr wrap="square" rtlCol="0">
            <a:spAutoFit/>
          </a:bodyPr>
          <a:lstStyle/>
          <a:p>
            <a:pPr algn="ctr"/>
            <a:r>
              <a:rPr lang="en-GB" sz="2400" b="1" dirty="0" smtClean="0">
                <a:solidFill>
                  <a:srgbClr val="C00000"/>
                </a:solidFill>
                <a:latin typeface="OUP Swift Light" panose="02000503080000020004" pitchFamily="2" charset="0"/>
              </a:rPr>
              <a:t>29 different scholarships </a:t>
            </a:r>
            <a:r>
              <a:rPr lang="en-GB" sz="2400" b="1" dirty="0" smtClean="0">
                <a:latin typeface="OUP Swift Light" panose="02000503080000020004" pitchFamily="2" charset="0"/>
              </a:rPr>
              <a:t>awarded by external bodies.</a:t>
            </a:r>
            <a:endParaRPr lang="en-GB" sz="2400" b="1" dirty="0">
              <a:latin typeface="OUP Swift Light" panose="02000503080000020004" pitchFamily="2" charset="0"/>
            </a:endParaRPr>
          </a:p>
        </p:txBody>
      </p:sp>
      <p:sp>
        <p:nvSpPr>
          <p:cNvPr id="6" name="TextBox 5"/>
          <p:cNvSpPr txBox="1"/>
          <p:nvPr/>
        </p:nvSpPr>
        <p:spPr>
          <a:xfrm>
            <a:off x="288000" y="6251793"/>
            <a:ext cx="9648480" cy="800219"/>
          </a:xfrm>
          <a:prstGeom prst="rect">
            <a:avLst/>
          </a:prstGeom>
          <a:noFill/>
        </p:spPr>
        <p:txBody>
          <a:bodyPr wrap="square" rtlCol="0">
            <a:spAutoFit/>
          </a:bodyPr>
          <a:lstStyle/>
          <a:p>
            <a:r>
              <a:rPr lang="en-GB" sz="1400" dirty="0">
                <a:hlinkClick r:id="rId4"/>
              </a:rPr>
              <a:t>http://</a:t>
            </a:r>
            <a:r>
              <a:rPr lang="en-GB" sz="1400" dirty="0" smtClean="0">
                <a:hlinkClick r:id="rId4"/>
              </a:rPr>
              <a:t>www.ox.ac.uk/admissions/graduate/fees-and-funding/graduate-scholarships/external-scholarships</a:t>
            </a:r>
            <a:endParaRPr lang="en-GB" sz="1400" dirty="0" smtClean="0"/>
          </a:p>
          <a:p>
            <a:r>
              <a:rPr lang="en-GB" sz="1400" dirty="0" smtClean="0"/>
              <a:t> </a:t>
            </a:r>
            <a:endParaRPr lang="en-GB" sz="1400" dirty="0"/>
          </a:p>
          <a:p>
            <a:endParaRPr lang="en-GB" dirty="0"/>
          </a:p>
        </p:txBody>
      </p:sp>
    </p:spTree>
    <p:extLst>
      <p:ext uri="{BB962C8B-B14F-4D97-AF65-F5344CB8AC3E}">
        <p14:creationId xmlns:p14="http://schemas.microsoft.com/office/powerpoint/2010/main" val="1749452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idx="4294967295"/>
          </p:nvPr>
        </p:nvSpPr>
        <p:spPr>
          <a:xfrm>
            <a:off x="310243" y="397328"/>
            <a:ext cx="8153400" cy="1143000"/>
          </a:xfrm>
        </p:spPr>
        <p:txBody>
          <a:bodyPr/>
          <a:lstStyle/>
          <a:p>
            <a:pPr algn="ctr" eaLnBrk="1" hangingPunct="1">
              <a:lnSpc>
                <a:spcPct val="130000"/>
              </a:lnSpc>
            </a:pPr>
            <a:r>
              <a:rPr lang="en-US" altLang="ja-JP" dirty="0" smtClean="0"/>
              <a:t>Our courses are used by universities </a:t>
            </a:r>
            <a:br>
              <a:rPr lang="en-US" altLang="ja-JP" dirty="0" smtClean="0"/>
            </a:br>
            <a:r>
              <a:rPr lang="en-US" altLang="ja-JP" dirty="0" smtClean="0"/>
              <a:t>worldwide</a:t>
            </a:r>
          </a:p>
        </p:txBody>
      </p:sp>
      <p:pic>
        <p:nvPicPr>
          <p:cNvPr id="5" name="Picture 4" descr="map A4 2015NOV.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752600"/>
            <a:ext cx="8712968" cy="6159681"/>
          </a:xfrm>
          <a:prstGeom prst="rect">
            <a:avLst/>
          </a:prstGeom>
        </p:spPr>
      </p:pic>
    </p:spTree>
    <p:extLst>
      <p:ext uri="{BB962C8B-B14F-4D97-AF65-F5344CB8AC3E}">
        <p14:creationId xmlns:p14="http://schemas.microsoft.com/office/powerpoint/2010/main" val="197193169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title"/>
          </p:nvPr>
        </p:nvSpPr>
        <p:spPr/>
        <p:txBody>
          <a:bodyPr/>
          <a:lstStyle/>
          <a:p>
            <a:pPr algn="ctr" eaLnBrk="1" hangingPunct="1"/>
            <a:r>
              <a:rPr lang="en-US" altLang="ja-JP" smtClean="0"/>
              <a:t>WHAT WE DO</a:t>
            </a:r>
          </a:p>
        </p:txBody>
      </p:sp>
      <p:sp>
        <p:nvSpPr>
          <p:cNvPr id="26626" name="Rectangle 3"/>
          <p:cNvSpPr>
            <a:spLocks noGrp="1" noChangeArrowheads="1"/>
          </p:cNvSpPr>
          <p:nvPr>
            <p:ph type="body" idx="1"/>
          </p:nvPr>
        </p:nvSpPr>
        <p:spPr/>
        <p:txBody>
          <a:bodyPr/>
          <a:lstStyle/>
          <a:p>
            <a:pPr eaLnBrk="1" hangingPunct="1"/>
            <a:r>
              <a:rPr lang="en-GB" altLang="ja-JP" smtClean="0"/>
              <a:t>Publish online training to the highest pedagogical standards</a:t>
            </a:r>
          </a:p>
          <a:p>
            <a:pPr eaLnBrk="1" hangingPunct="1"/>
            <a:endParaRPr lang="en-GB" altLang="ja-JP" smtClean="0"/>
          </a:p>
          <a:p>
            <a:pPr eaLnBrk="1" hangingPunct="1"/>
            <a:r>
              <a:rPr lang="en-GB" altLang="ja-JP" smtClean="0"/>
              <a:t>Universities identify training needs</a:t>
            </a:r>
          </a:p>
          <a:p>
            <a:pPr eaLnBrk="1" hangingPunct="1"/>
            <a:endParaRPr lang="en-GB" altLang="ja-JP" smtClean="0"/>
          </a:p>
          <a:p>
            <a:pPr eaLnBrk="1" hangingPunct="1"/>
            <a:r>
              <a:rPr lang="en-GB" altLang="ja-JP" smtClean="0"/>
              <a:t>Epigeum steers development group</a:t>
            </a:r>
          </a:p>
          <a:p>
            <a:pPr eaLnBrk="1" hangingPunct="1">
              <a:buFontTx/>
              <a:buNone/>
            </a:pPr>
            <a:endParaRPr lang="en-GB" altLang="ja-JP" smtClean="0"/>
          </a:p>
          <a:p>
            <a:pPr eaLnBrk="1" hangingPunct="1"/>
            <a:r>
              <a:rPr lang="en-GB" altLang="ja-JP" smtClean="0"/>
              <a:t>Authors are world experts</a:t>
            </a:r>
          </a:p>
          <a:p>
            <a:pPr eaLnBrk="1" hangingPunct="1"/>
            <a:endParaRPr lang="en-GB" altLang="ja-JP" smtClean="0"/>
          </a:p>
          <a:p>
            <a:pPr eaLnBrk="1" hangingPunct="1"/>
            <a:r>
              <a:rPr lang="en-GB" altLang="ja-JP" smtClean="0"/>
              <a:t>Extensive video case studies and simulations</a:t>
            </a:r>
          </a:p>
          <a:p>
            <a:pPr eaLnBrk="1" hangingPunct="1"/>
            <a:endParaRPr lang="ja-JP" altLang="en-US" smtClean="0"/>
          </a:p>
        </p:txBody>
      </p:sp>
    </p:spTree>
    <p:extLst>
      <p:ext uri="{BB962C8B-B14F-4D97-AF65-F5344CB8AC3E}">
        <p14:creationId xmlns:p14="http://schemas.microsoft.com/office/powerpoint/2010/main" val="15987251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84" name="Placeholder 1027"/>
          <p:cNvSpPr>
            <a:spLocks noChangeArrowheads="1"/>
          </p:cNvSpPr>
          <p:nvPr/>
        </p:nvSpPr>
        <p:spPr bwMode="auto">
          <a:xfrm>
            <a:off x="533400" y="6096000"/>
            <a:ext cx="3810000" cy="457200"/>
          </a:xfrm>
          <a:prstGeom prst="rect">
            <a:avLst/>
          </a:prstGeom>
          <a:noFill/>
          <a:ln w="9525">
            <a:noFill/>
            <a:miter lim="800000"/>
            <a:headEnd/>
            <a:tailEnd/>
          </a:ln>
        </p:spPr>
        <p:txBody>
          <a:bodyPr>
            <a:prstTxWarp prst="textNoShape">
              <a:avLst/>
            </a:prstTxWarp>
          </a:bodyPr>
          <a:lstStyle/>
          <a:p>
            <a:pPr eaLnBrk="0" hangingPunct="0">
              <a:spcBef>
                <a:spcPct val="20000"/>
              </a:spcBef>
              <a:buClr>
                <a:srgbClr val="25627A"/>
              </a:buClr>
            </a:pPr>
            <a:endParaRPr lang="en-US" altLang="ja-JP" sz="1400" dirty="0">
              <a:solidFill>
                <a:schemeClr val="bg2"/>
              </a:solidFill>
            </a:endParaRPr>
          </a:p>
        </p:txBody>
      </p:sp>
      <p:pic>
        <p:nvPicPr>
          <p:cNvPr id="7" name="Picture 6" descr="Sales_Slide_Cours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10243"/>
            <a:ext cx="9144000" cy="6858000"/>
          </a:xfrm>
          <a:prstGeom prst="rect">
            <a:avLst/>
          </a:prstGeom>
        </p:spPr>
      </p:pic>
    </p:spTree>
    <p:extLst>
      <p:ext uri="{BB962C8B-B14F-4D97-AF65-F5344CB8AC3E}">
        <p14:creationId xmlns:p14="http://schemas.microsoft.com/office/powerpoint/2010/main" val="161892036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096" y="2564620"/>
            <a:ext cx="1982334" cy="1567544"/>
          </a:xfrm>
        </p:spPr>
        <p:txBody>
          <a:bodyPr>
            <a:normAutofit fontScale="90000"/>
          </a:bodyPr>
          <a:lstStyle/>
          <a:p>
            <a:r>
              <a:rPr lang="en-GB" u="sng" dirty="0">
                <a:hlinkClick r:id="rId3"/>
              </a:rPr>
              <a:t>Research Skills Master Programme</a:t>
            </a:r>
            <a:endParaRPr lang="en-GB" dirty="0"/>
          </a:p>
        </p:txBody>
      </p:sp>
      <p:sp>
        <p:nvSpPr>
          <p:cNvPr id="5" name="Slide Number Placeholder 4"/>
          <p:cNvSpPr>
            <a:spLocks noGrp="1"/>
          </p:cNvSpPr>
          <p:nvPr>
            <p:ph type="sldNum" sz="quarter" idx="4294967295"/>
          </p:nvPr>
        </p:nvSpPr>
        <p:spPr>
          <a:xfrm>
            <a:off x="288000" y="6391598"/>
            <a:ext cx="343099" cy="360000"/>
          </a:xfrm>
          <a:prstGeom prst="rect">
            <a:avLst/>
          </a:prstGeom>
        </p:spPr>
        <p:txBody>
          <a:bodyPr/>
          <a:lstStyle/>
          <a:p>
            <a:fld id="{01220978-8253-124C-B391-04AC4DA943D1}" type="slidenum">
              <a:rPr lang="en-US" smtClean="0"/>
              <a:pPr/>
              <a:t>73</a:t>
            </a:fld>
            <a:endParaRPr lang="en-US"/>
          </a:p>
        </p:txBody>
      </p:sp>
      <p:sp>
        <p:nvSpPr>
          <p:cNvPr id="4" name="TextBox 3"/>
          <p:cNvSpPr txBox="1"/>
          <p:nvPr/>
        </p:nvSpPr>
        <p:spPr>
          <a:xfrm>
            <a:off x="-838671" y="4196444"/>
            <a:ext cx="8611071" cy="923330"/>
          </a:xfrm>
          <a:prstGeom prst="rect">
            <a:avLst/>
          </a:prstGeom>
          <a:noFill/>
        </p:spPr>
        <p:txBody>
          <a:bodyPr wrap="square" rtlCol="0">
            <a:spAutoFit/>
          </a:bodyPr>
          <a:lstStyle/>
          <a:p>
            <a:pPr lvl="0"/>
            <a:r>
              <a:rPr lang="en-GB" dirty="0"/>
              <a:t>Getting published in the arts</a:t>
            </a:r>
          </a:p>
          <a:p>
            <a:pPr lvl="0"/>
            <a:r>
              <a:rPr lang="en-GB" dirty="0"/>
              <a:t>Getting published in the sciences</a:t>
            </a:r>
          </a:p>
          <a:p>
            <a:endParaRPr lang="en-GB" dirty="0"/>
          </a:p>
        </p:txBody>
      </p:sp>
      <p:pic>
        <p:nvPicPr>
          <p:cNvPr id="4098" name="Picture 1" descr="image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871" y="0"/>
            <a:ext cx="5943600" cy="6751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25353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5"/>
          <p:cNvSpPr>
            <a:spLocks noChangeArrowheads="1"/>
          </p:cNvSpPr>
          <p:nvPr/>
        </p:nvSpPr>
        <p:spPr bwMode="auto">
          <a:xfrm>
            <a:off x="0" y="0"/>
            <a:ext cx="3963988" cy="457200"/>
          </a:xfrm>
          <a:prstGeom prst="rect">
            <a:avLst/>
          </a:prstGeom>
          <a:noFill/>
          <a:ln w="9525">
            <a:noFill/>
            <a:miter lim="800000"/>
            <a:headEnd/>
            <a:tailEnd/>
          </a:ln>
        </p:spPr>
        <p:txBody>
          <a:bodyPr>
            <a:prstTxWarp prst="textNoShape">
              <a:avLst/>
            </a:prstTxWarp>
            <a:spAutoFit/>
          </a:bodyPr>
          <a:lstStyle/>
          <a:p>
            <a:endParaRPr lang="ja-JP" altLang="en-US"/>
          </a:p>
        </p:txBody>
      </p:sp>
      <p:sp>
        <p:nvSpPr>
          <p:cNvPr id="51202" name="Rectangle 6"/>
          <p:cNvSpPr>
            <a:spLocks noGrp="1" noChangeArrowheads="1"/>
          </p:cNvSpPr>
          <p:nvPr>
            <p:ph type="title" idx="4294967295"/>
          </p:nvPr>
        </p:nvSpPr>
        <p:spPr>
          <a:xfrm>
            <a:off x="0" y="5867400"/>
            <a:ext cx="9144000" cy="990600"/>
          </a:xfrm>
          <a:solidFill>
            <a:schemeClr val="bg1"/>
          </a:solidFill>
        </p:spPr>
        <p:txBody>
          <a:bodyPr/>
          <a:lstStyle/>
          <a:p>
            <a:pPr algn="ctr" eaLnBrk="1" hangingPunct="1"/>
            <a:r>
              <a:rPr lang="en-GB" altLang="ja-JP">
                <a:solidFill>
                  <a:schemeClr val="bg1"/>
                </a:solidFill>
              </a:rPr>
              <a:t> </a:t>
            </a:r>
            <a:r>
              <a:rPr lang="en-US" altLang="ja-JP" sz="1300">
                <a:solidFill>
                  <a:schemeClr val="bg1"/>
                </a:solidFill>
                <a:latin typeface="Helvetica" pitchFamily="-60" charset="0"/>
              </a:rPr>
              <a:t>Research Skills &amp; the Vitae Researcher Development Framework</a:t>
            </a:r>
            <a:endParaRPr lang="en-GB" altLang="ja-JP" sz="1300">
              <a:solidFill>
                <a:srgbClr val="159F08"/>
              </a:solidFill>
              <a:latin typeface="Helvetica" pitchFamily="-60" charset="0"/>
            </a:endParaRPr>
          </a:p>
        </p:txBody>
      </p:sp>
      <p:pic>
        <p:nvPicPr>
          <p:cNvPr id="51203" name="Picture 12"/>
          <p:cNvPicPr>
            <a:picLocks noChangeAspect="1" noChangeArrowheads="1"/>
          </p:cNvPicPr>
          <p:nvPr/>
        </p:nvPicPr>
        <p:blipFill>
          <a:blip r:embed="rId3"/>
          <a:srcRect/>
          <a:stretch>
            <a:fillRect/>
          </a:stretch>
        </p:blipFill>
        <p:spPr bwMode="auto">
          <a:xfrm>
            <a:off x="321468" y="1901508"/>
            <a:ext cx="7798403" cy="5078412"/>
          </a:xfrm>
          <a:prstGeom prst="rect">
            <a:avLst/>
          </a:prstGeom>
          <a:noFill/>
          <a:ln w="9525">
            <a:noFill/>
            <a:miter lim="800000"/>
            <a:headEnd/>
            <a:tailEnd/>
          </a:ln>
        </p:spPr>
      </p:pic>
      <p:sp>
        <p:nvSpPr>
          <p:cNvPr id="51204" name="Title 1"/>
          <p:cNvSpPr>
            <a:spLocks/>
          </p:cNvSpPr>
          <p:nvPr/>
        </p:nvSpPr>
        <p:spPr bwMode="auto">
          <a:xfrm>
            <a:off x="321469" y="785812"/>
            <a:ext cx="7285037" cy="542925"/>
          </a:xfrm>
          <a:prstGeom prst="rect">
            <a:avLst/>
          </a:prstGeom>
          <a:noFill/>
          <a:ln w="9525">
            <a:noFill/>
            <a:miter lim="800000"/>
            <a:headEnd/>
            <a:tailEnd/>
          </a:ln>
        </p:spPr>
        <p:txBody>
          <a:bodyPr anchor="b">
            <a:prstTxWarp prst="textNoShape">
              <a:avLst/>
            </a:prstTxWarp>
          </a:bodyPr>
          <a:lstStyle/>
          <a:p>
            <a:pPr algn="ctr"/>
            <a:r>
              <a:rPr kumimoji="0" lang="en-US" altLang="ja-JP" sz="2800" dirty="0">
                <a:solidFill>
                  <a:srgbClr val="25627A"/>
                </a:solidFill>
              </a:rPr>
              <a:t>Research Skills &amp; the Vitae Researcher Development Framework</a:t>
            </a:r>
            <a:endParaRPr kumimoji="0" lang="en-GB" altLang="ja-JP" sz="2800" dirty="0">
              <a:solidFill>
                <a:srgbClr val="25627A"/>
              </a:solidFill>
            </a:endParaRPr>
          </a:p>
        </p:txBody>
      </p:sp>
    </p:spTree>
    <p:extLst>
      <p:ext uri="{BB962C8B-B14F-4D97-AF65-F5344CB8AC3E}">
        <p14:creationId xmlns:p14="http://schemas.microsoft.com/office/powerpoint/2010/main" val="143802581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p:txBody>
          <a:bodyPr/>
          <a:lstStyle/>
          <a:p>
            <a:pPr algn="ctr" eaLnBrk="1" hangingPunct="1"/>
            <a:r>
              <a:rPr lang="en-GB" altLang="ja-JP" smtClean="0"/>
              <a:t>OUR COURSES WORK!</a:t>
            </a:r>
          </a:p>
        </p:txBody>
      </p:sp>
      <p:sp>
        <p:nvSpPr>
          <p:cNvPr id="49154" name="Text Box 4"/>
          <p:cNvSpPr txBox="1">
            <a:spLocks noChangeArrowheads="1"/>
          </p:cNvSpPr>
          <p:nvPr/>
        </p:nvSpPr>
        <p:spPr bwMode="auto">
          <a:xfrm>
            <a:off x="762000" y="3048000"/>
            <a:ext cx="7924800" cy="3048000"/>
          </a:xfrm>
          <a:prstGeom prst="rect">
            <a:avLst/>
          </a:prstGeom>
          <a:noFill/>
          <a:ln w="9525">
            <a:noFill/>
            <a:miter lim="800000"/>
            <a:headEnd/>
            <a:tailEnd/>
          </a:ln>
        </p:spPr>
        <p:txBody>
          <a:bodyPr>
            <a:prstTxWarp prst="textNoShape">
              <a:avLst/>
            </a:prstTxWarp>
            <a:spAutoFit/>
          </a:bodyPr>
          <a:lstStyle/>
          <a:p>
            <a:r>
              <a:rPr lang="en-US" altLang="ja-JP" sz="2000">
                <a:solidFill>
                  <a:srgbClr val="9C9793"/>
                </a:solidFill>
              </a:rPr>
              <a:t>“We chose Epigeum courses because their online training programmes are better integrated and more creative than other providers’ courses.”</a:t>
            </a:r>
          </a:p>
          <a:p>
            <a:endParaRPr lang="en-US" altLang="ja-JP" sz="2000">
              <a:solidFill>
                <a:srgbClr val="9C9793"/>
              </a:solidFill>
            </a:endParaRPr>
          </a:p>
          <a:p>
            <a:r>
              <a:rPr lang="en-US" altLang="ja-JP" sz="2000">
                <a:solidFill>
                  <a:srgbClr val="9C9793"/>
                </a:solidFill>
              </a:rPr>
              <a:t>“We know that the course programme was rigorously designed and uses e-Assessment to check the material is understood.”</a:t>
            </a:r>
          </a:p>
          <a:p>
            <a:endParaRPr lang="en-US" altLang="ja-JP" sz="2000">
              <a:solidFill>
                <a:srgbClr val="9C9793"/>
              </a:solidFill>
            </a:endParaRPr>
          </a:p>
          <a:p>
            <a:r>
              <a:rPr lang="en-US" altLang="ja-JP" sz="2000">
                <a:solidFill>
                  <a:srgbClr val="9C9793"/>
                </a:solidFill>
              </a:rPr>
              <a:t>“We have reduced the number of workshops per quarter from 5 to 2”</a:t>
            </a:r>
          </a:p>
          <a:p>
            <a:endParaRPr lang="en-US" altLang="ja-JP" sz="2000">
              <a:solidFill>
                <a:srgbClr val="9C9793"/>
              </a:solidFill>
            </a:endParaRPr>
          </a:p>
          <a:p>
            <a:r>
              <a:rPr lang="en-US" altLang="ja-JP" sz="1400">
                <a:solidFill>
                  <a:srgbClr val="9C9793"/>
                </a:solidFill>
              </a:rPr>
              <a:t>Carol Cornelius, Research Support Associate, University of Oxford</a:t>
            </a:r>
            <a:endParaRPr lang="ja-JP" altLang="en-US" sz="1400">
              <a:solidFill>
                <a:srgbClr val="9C9793"/>
              </a:solidFill>
            </a:endParaRPr>
          </a:p>
        </p:txBody>
      </p:sp>
      <p:pic>
        <p:nvPicPr>
          <p:cNvPr id="49155" name="Picture 3" descr="oxford_logo"/>
          <p:cNvPicPr>
            <a:picLocks noChangeAspect="1" noChangeArrowheads="1"/>
          </p:cNvPicPr>
          <p:nvPr/>
        </p:nvPicPr>
        <p:blipFill>
          <a:blip r:embed="rId3"/>
          <a:srcRect/>
          <a:stretch>
            <a:fillRect/>
          </a:stretch>
        </p:blipFill>
        <p:spPr bwMode="auto">
          <a:xfrm>
            <a:off x="3617913" y="2243138"/>
            <a:ext cx="1868487" cy="576262"/>
          </a:xfrm>
          <a:prstGeom prst="rect">
            <a:avLst/>
          </a:prstGeom>
          <a:noFill/>
          <a:ln w="9525">
            <a:noFill/>
            <a:miter lim="800000"/>
            <a:headEnd/>
            <a:tailEnd/>
          </a:ln>
        </p:spPr>
      </p:pic>
    </p:spTree>
    <p:extLst>
      <p:ext uri="{BB962C8B-B14F-4D97-AF65-F5344CB8AC3E}">
        <p14:creationId xmlns:p14="http://schemas.microsoft.com/office/powerpoint/2010/main" val="39633582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Any Questions…</a:t>
            </a:r>
            <a:endParaRPr lang="en-GB" dirty="0"/>
          </a:p>
        </p:txBody>
      </p:sp>
      <p:sp>
        <p:nvSpPr>
          <p:cNvPr id="5" name="Slide Number Placeholder 4"/>
          <p:cNvSpPr>
            <a:spLocks noGrp="1"/>
          </p:cNvSpPr>
          <p:nvPr>
            <p:ph type="sldNum" sz="quarter" idx="12"/>
          </p:nvPr>
        </p:nvSpPr>
        <p:spPr/>
        <p:txBody>
          <a:bodyPr/>
          <a:lstStyle/>
          <a:p>
            <a:fld id="{01220978-8253-124C-B391-04AC4DA943D1}" type="slidenum">
              <a:rPr lang="en-US" smtClean="0"/>
              <a:pPr/>
              <a:t>76</a:t>
            </a:fld>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7992" y="2256527"/>
            <a:ext cx="2697922" cy="3612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000" y="1664399"/>
            <a:ext cx="2266950" cy="6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957026" y="4049449"/>
            <a:ext cx="3425588" cy="1754326"/>
          </a:xfrm>
          <a:prstGeom prst="rect">
            <a:avLst/>
          </a:prstGeom>
          <a:noFill/>
        </p:spPr>
        <p:txBody>
          <a:bodyPr wrap="square" rtlCol="0">
            <a:spAutoFit/>
          </a:bodyPr>
          <a:lstStyle/>
          <a:p>
            <a:endParaRPr lang="en-GB" dirty="0" smtClean="0"/>
          </a:p>
          <a:p>
            <a:r>
              <a:rPr lang="en-GB" b="1" dirty="0" err="1" smtClean="0"/>
              <a:t>Marcin</a:t>
            </a:r>
            <a:r>
              <a:rPr lang="en-GB" b="1" dirty="0" smtClean="0"/>
              <a:t> </a:t>
            </a:r>
            <a:r>
              <a:rPr lang="en-GB" b="1" dirty="0" err="1" smtClean="0"/>
              <a:t>Dembowski</a:t>
            </a:r>
            <a:endParaRPr lang="en-GB" b="1" dirty="0" smtClean="0"/>
          </a:p>
          <a:p>
            <a:r>
              <a:rPr lang="en-GB" b="1" dirty="0" smtClean="0">
                <a:hlinkClick r:id="rId5"/>
              </a:rPr>
              <a:t>marcin.dembowski@oup.com</a:t>
            </a:r>
            <a:endParaRPr lang="en-GB" b="1" dirty="0" smtClean="0"/>
          </a:p>
          <a:p>
            <a:endParaRPr lang="en-GB" b="1" dirty="0"/>
          </a:p>
          <a:p>
            <a:endParaRPr lang="en-GB" b="1" dirty="0" smtClean="0"/>
          </a:p>
          <a:p>
            <a:endParaRPr lang="en-GB" b="1" dirty="0"/>
          </a:p>
        </p:txBody>
      </p:sp>
      <p:pic>
        <p:nvPicPr>
          <p:cNvPr id="7" name="Рисунок 2" descr="http://www.konekbooks.ru/images/pic01-1.gif">
            <a:hlinkClick r:id="rId6"/>
          </p:cNvPr>
          <p:cNvPicPr/>
          <p:nvPr/>
        </p:nvPicPr>
        <p:blipFill>
          <a:blip r:embed="rId7" r:link="rId8" cstate="print"/>
          <a:srcRect/>
          <a:stretch>
            <a:fillRect/>
          </a:stretch>
        </p:blipFill>
        <p:spPr bwMode="auto">
          <a:xfrm>
            <a:off x="5858489" y="5358130"/>
            <a:ext cx="2524125" cy="1303020"/>
          </a:xfrm>
          <a:prstGeom prst="rect">
            <a:avLst/>
          </a:prstGeom>
          <a:noFill/>
          <a:ln w="9525">
            <a:noFill/>
            <a:miter lim="800000"/>
            <a:headEnd/>
            <a:tailEnd/>
          </a:ln>
        </p:spPr>
      </p:pic>
    </p:spTree>
    <p:extLst>
      <p:ext uri="{BB962C8B-B14F-4D97-AF65-F5344CB8AC3E}">
        <p14:creationId xmlns:p14="http://schemas.microsoft.com/office/powerpoint/2010/main" val="35239224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000" y="0"/>
            <a:ext cx="6936094" cy="964241"/>
          </a:xfrm>
        </p:spPr>
        <p:txBody>
          <a:bodyPr/>
          <a:lstStyle/>
          <a:p>
            <a:r>
              <a:rPr lang="en-GB" dirty="0" smtClean="0"/>
              <a:t>Scholarships</a:t>
            </a:r>
            <a:endParaRPr lang="en-GB" dirty="0"/>
          </a:p>
        </p:txBody>
      </p:sp>
      <p:sp>
        <p:nvSpPr>
          <p:cNvPr id="4" name="Text Placeholder 3"/>
          <p:cNvSpPr>
            <a:spLocks noGrp="1"/>
          </p:cNvSpPr>
          <p:nvPr>
            <p:ph type="body" sz="quarter" idx="13"/>
          </p:nvPr>
        </p:nvSpPr>
        <p:spPr>
          <a:xfrm>
            <a:off x="287338" y="1026769"/>
            <a:ext cx="6936756" cy="485775"/>
          </a:xfrm>
        </p:spPr>
        <p:txBody>
          <a:bodyPr/>
          <a:lstStyle/>
          <a:p>
            <a:r>
              <a:rPr lang="en-GB" dirty="0" smtClean="0"/>
              <a:t>Tools to search for relevant scholarship</a:t>
            </a:r>
            <a:endParaRPr lang="en-GB" dirty="0"/>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91680" y="2060848"/>
            <a:ext cx="5926657" cy="4683303"/>
          </a:xfrm>
        </p:spPr>
      </p:pic>
      <p:sp>
        <p:nvSpPr>
          <p:cNvPr id="3" name="TextBox 2"/>
          <p:cNvSpPr txBox="1"/>
          <p:nvPr/>
        </p:nvSpPr>
        <p:spPr>
          <a:xfrm>
            <a:off x="287338" y="1512544"/>
            <a:ext cx="7556182" cy="553998"/>
          </a:xfrm>
          <a:prstGeom prst="rect">
            <a:avLst/>
          </a:prstGeom>
          <a:noFill/>
        </p:spPr>
        <p:txBody>
          <a:bodyPr wrap="square" rtlCol="0">
            <a:spAutoFit/>
          </a:bodyPr>
          <a:lstStyle/>
          <a:p>
            <a:r>
              <a:rPr lang="en-GB" sz="1200" dirty="0"/>
              <a:t>http://www.ox.ac.uk/admissions/graduate/fees-and-funding/fees-funding-and-scholarship-search/search </a:t>
            </a:r>
          </a:p>
          <a:p>
            <a:endParaRPr lang="en-GB" dirty="0"/>
          </a:p>
        </p:txBody>
      </p:sp>
    </p:spTree>
    <p:extLst>
      <p:ext uri="{BB962C8B-B14F-4D97-AF65-F5344CB8AC3E}">
        <p14:creationId xmlns:p14="http://schemas.microsoft.com/office/powerpoint/2010/main" val="2659308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Grants</a:t>
            </a:r>
            <a:endParaRPr lang="en-GB"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75656" y="2060848"/>
            <a:ext cx="6264696" cy="4541906"/>
          </a:xfrm>
        </p:spPr>
      </p:pic>
      <p:sp>
        <p:nvSpPr>
          <p:cNvPr id="4" name="Text Placeholder 3"/>
          <p:cNvSpPr>
            <a:spLocks noGrp="1"/>
          </p:cNvSpPr>
          <p:nvPr>
            <p:ph type="body" sz="quarter" idx="13"/>
          </p:nvPr>
        </p:nvSpPr>
        <p:spPr/>
        <p:txBody>
          <a:bodyPr/>
          <a:lstStyle/>
          <a:p>
            <a:r>
              <a:rPr lang="en-GB" dirty="0" smtClean="0"/>
              <a:t>Support for Researchers</a:t>
            </a:r>
            <a:endParaRPr lang="en-GB" dirty="0"/>
          </a:p>
        </p:txBody>
      </p:sp>
      <p:sp>
        <p:nvSpPr>
          <p:cNvPr id="6" name="Rectangle 5"/>
          <p:cNvSpPr/>
          <p:nvPr/>
        </p:nvSpPr>
        <p:spPr>
          <a:xfrm>
            <a:off x="5551760" y="2028800"/>
            <a:ext cx="2304256" cy="1512168"/>
          </a:xfrm>
          <a:prstGeom prst="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TextBox 2"/>
          <p:cNvSpPr txBox="1"/>
          <p:nvPr/>
        </p:nvSpPr>
        <p:spPr>
          <a:xfrm>
            <a:off x="288000" y="243840"/>
            <a:ext cx="6936094" cy="646331"/>
          </a:xfrm>
          <a:prstGeom prst="rect">
            <a:avLst/>
          </a:prstGeom>
          <a:noFill/>
        </p:spPr>
        <p:txBody>
          <a:bodyPr wrap="square" rtlCol="0">
            <a:spAutoFit/>
          </a:bodyPr>
          <a:lstStyle/>
          <a:p>
            <a:r>
              <a:rPr lang="en-GB" dirty="0"/>
              <a:t>http://www.ox.ac.uk/research/support-researchers</a:t>
            </a:r>
          </a:p>
          <a:p>
            <a:endParaRPr lang="en-GB" dirty="0"/>
          </a:p>
        </p:txBody>
      </p:sp>
    </p:spTree>
    <p:extLst>
      <p:ext uri="{BB962C8B-B14F-4D97-AF65-F5344CB8AC3E}">
        <p14:creationId xmlns:p14="http://schemas.microsoft.com/office/powerpoint/2010/main" val="3227782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New Look">
  <a:themeElements>
    <a:clrScheme name="OUP">
      <a:dk1>
        <a:srgbClr val="002147"/>
      </a:dk1>
      <a:lt1>
        <a:sysClr val="window" lastClr="FFFFFF"/>
      </a:lt1>
      <a:dk2>
        <a:srgbClr val="000000"/>
      </a:dk2>
      <a:lt2>
        <a:srgbClr val="E7E7E7"/>
      </a:lt2>
      <a:accent1>
        <a:srgbClr val="0082C0"/>
      </a:accent1>
      <a:accent2>
        <a:srgbClr val="9C132E"/>
      </a:accent2>
      <a:accent3>
        <a:srgbClr val="5D4B0A"/>
      </a:accent3>
      <a:accent4>
        <a:srgbClr val="898A17"/>
      </a:accent4>
      <a:accent5>
        <a:srgbClr val="4B3242"/>
      </a:accent5>
      <a:accent6>
        <a:srgbClr val="BD7824"/>
      </a:accent6>
      <a:hlink>
        <a:srgbClr val="E7B513"/>
      </a:hlink>
      <a:folHlink>
        <a:srgbClr val="DC91A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10138</TotalTime>
  <Words>3254</Words>
  <Application>Microsoft Office PowerPoint</Application>
  <PresentationFormat>Экран (4:3)</PresentationFormat>
  <Paragraphs>553</Paragraphs>
  <Slides>76</Slides>
  <Notes>55</Notes>
  <HiddenSlides>0</HiddenSlides>
  <MMClips>0</MMClips>
  <ScaleCrop>false</ScaleCrop>
  <HeadingPairs>
    <vt:vector size="4" baseType="variant">
      <vt:variant>
        <vt:lpstr>Тема</vt:lpstr>
      </vt:variant>
      <vt:variant>
        <vt:i4>1</vt:i4>
      </vt:variant>
      <vt:variant>
        <vt:lpstr>Заголовки слайдов</vt:lpstr>
      </vt:variant>
      <vt:variant>
        <vt:i4>76</vt:i4>
      </vt:variant>
    </vt:vector>
  </HeadingPairs>
  <TitlesOfParts>
    <vt:vector size="77" baseType="lpstr">
      <vt:lpstr>New Look</vt:lpstr>
      <vt:lpstr>Презентация PowerPoint</vt:lpstr>
      <vt:lpstr>Презентация PowerPoint</vt:lpstr>
      <vt:lpstr>The University of Oxford</vt:lpstr>
      <vt:lpstr>Oxford University and Research</vt:lpstr>
      <vt:lpstr>Scholarships at Oxford University</vt:lpstr>
      <vt:lpstr>External Scholarships</vt:lpstr>
      <vt:lpstr>External Scholarships</vt:lpstr>
      <vt:lpstr>Scholarships</vt:lpstr>
      <vt:lpstr>Grants</vt:lpstr>
      <vt:lpstr>Презентация PowerPoint</vt:lpstr>
      <vt:lpstr>Oxford University Press (OUP) </vt:lpstr>
      <vt:lpstr>A Very Short Introduction</vt:lpstr>
      <vt:lpstr>Our publishing areas…</vt:lpstr>
      <vt:lpstr> </vt:lpstr>
      <vt:lpstr>Support to Students Researchers and Academics</vt:lpstr>
      <vt:lpstr>Презентация PowerPoint</vt:lpstr>
      <vt:lpstr>TGU current subscribtion</vt:lpstr>
      <vt:lpstr>Oxford Journals Online</vt:lpstr>
      <vt:lpstr>OUP Journal Joiners </vt:lpstr>
      <vt:lpstr>Презентация PowerPoint</vt:lpstr>
      <vt:lpstr>Презентация PowerPoint</vt:lpstr>
      <vt:lpstr>Презентация PowerPoint</vt:lpstr>
      <vt:lpstr>Презентация PowerPoint</vt:lpstr>
      <vt:lpstr>Презентация PowerPoint</vt:lpstr>
      <vt:lpstr>Oxford Handbooks Online</vt:lpstr>
      <vt:lpstr>Презентация PowerPoint</vt:lpstr>
      <vt:lpstr>Editors in Chief and Editorial Boards</vt:lpstr>
      <vt:lpstr>University Press Scholarship Online</vt:lpstr>
      <vt:lpstr>Презентация PowerPoint</vt:lpstr>
      <vt:lpstr>Презентация PowerPoint</vt:lpstr>
      <vt:lpstr>Презентация PowerPoint</vt:lpstr>
      <vt:lpstr>Презентация PowerPoint</vt:lpstr>
      <vt:lpstr>Презентация PowerPoint</vt:lpstr>
      <vt:lpstr>Current needs of Russian universities? </vt:lpstr>
      <vt:lpstr>Teaching Research  Academic Publishing</vt:lpstr>
      <vt:lpstr>How other products and services from OUP can help to achieve it?</vt:lpstr>
      <vt:lpstr>Презентация PowerPoint</vt:lpstr>
      <vt:lpstr>Презентация PowerPoint</vt:lpstr>
      <vt:lpstr>Global network of research</vt:lpstr>
      <vt:lpstr>Subject Specific Resources</vt:lpstr>
      <vt:lpstr>Support to Practitioners in their Fields</vt:lpstr>
      <vt:lpstr>Support to Researchers and Students in their Fields</vt:lpstr>
      <vt:lpstr>Презентация PowerPoint</vt:lpstr>
      <vt:lpstr>Презентация PowerPoint</vt:lpstr>
      <vt:lpstr>The User Journey</vt:lpstr>
      <vt:lpstr>Презентация PowerPoint</vt:lpstr>
      <vt:lpstr>Oxford Dictionaries </vt:lpstr>
      <vt:lpstr>Презентация PowerPoint</vt:lpstr>
      <vt:lpstr>Very Short Introductions</vt:lpstr>
      <vt:lpstr>Презентация PowerPoint</vt:lpstr>
      <vt:lpstr>Oxford Bibliographies</vt:lpstr>
      <vt:lpstr>Oxford Bibliographies: What is it?</vt:lpstr>
      <vt:lpstr>Oxford Bibliographies Online</vt:lpstr>
      <vt:lpstr>Презентация PowerPoint</vt:lpstr>
      <vt:lpstr>Презентация PowerPoint</vt:lpstr>
      <vt:lpstr>Research Encyclopedias</vt:lpstr>
      <vt:lpstr>Oxford Research Encyclopedias</vt:lpstr>
      <vt:lpstr>Disciplines Covered</vt:lpstr>
      <vt:lpstr>Oxford Research Encyclopaedias</vt:lpstr>
      <vt:lpstr>Презентация PowerPoint</vt:lpstr>
      <vt:lpstr>How we Can Help at  Oxford University Press</vt:lpstr>
      <vt:lpstr>What is the AMA Manual of Style? </vt:lpstr>
      <vt:lpstr>Презентация PowerPoint</vt:lpstr>
      <vt:lpstr>Презентация PowerPoint</vt:lpstr>
      <vt:lpstr>M</vt:lpstr>
      <vt:lpstr>EXCEPTIONAL ONLINE LEARNING  THROUGH GLOBAL COLLABORATION</vt:lpstr>
      <vt:lpstr>EPIGEUM</vt:lpstr>
      <vt:lpstr>WHY EPIGEUM ONLINE TRAINING COURSES?</vt:lpstr>
      <vt:lpstr>Facts</vt:lpstr>
      <vt:lpstr>Our courses are used by universities  worldwide</vt:lpstr>
      <vt:lpstr>WHAT WE DO</vt:lpstr>
      <vt:lpstr>Презентация PowerPoint</vt:lpstr>
      <vt:lpstr>Research Skills Master Programme</vt:lpstr>
      <vt:lpstr> Research Skills &amp; the Vitae Researcher Development Framework</vt:lpstr>
      <vt:lpstr>OUR COURSES WORK!</vt:lpstr>
      <vt:lpstr>Any 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Nigel Lea</dc:creator>
  <cp:lastModifiedBy>AMC!</cp:lastModifiedBy>
  <cp:revision>312</cp:revision>
  <cp:lastPrinted>2012-05-17T13:01:50Z</cp:lastPrinted>
  <dcterms:created xsi:type="dcterms:W3CDTF">2010-07-14T07:44:25Z</dcterms:created>
  <dcterms:modified xsi:type="dcterms:W3CDTF">2016-03-03T12:27:10Z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ies>
</file>